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32" r:id="rId2"/>
    <p:sldId id="311" r:id="rId3"/>
    <p:sldId id="315" r:id="rId4"/>
    <p:sldId id="316" r:id="rId5"/>
    <p:sldId id="324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996633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66" autoAdjust="0"/>
    <p:restoredTop sz="74591" autoAdjust="0"/>
  </p:normalViewPr>
  <p:slideViewPr>
    <p:cSldViewPr>
      <p:cViewPr varScale="1">
        <p:scale>
          <a:sx n="50" d="100"/>
          <a:sy n="50" d="100"/>
        </p:scale>
        <p:origin x="-8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293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Zmínit financování ex post.</a:t>
            </a:r>
          </a:p>
          <a:p>
            <a:endParaRPr lang="cs-CZ" dirty="0" smtClean="0"/>
          </a:p>
          <a:p>
            <a:r>
              <a:rPr lang="cs-CZ" b="1" dirty="0" smtClean="0"/>
              <a:t>www. Bude zveřejněno !!!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2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03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 se zavazuje uhradit ORP zálohu na spolufinancování projektu ve výši 10 % z výše kalkulovaných nákladů na zpracování ÚSVP podle odst. 1, bod. c tohoto článku, a to do 30 dnů od uzavření této smlouvy. </a:t>
            </a:r>
            <a:r>
              <a:rPr lang="cs-CZ" i="1" dirty="0" smtClean="0"/>
              <a:t>(alt.: Nejpozději do 10 dnů ode dne doručení výzvy ze strany ORP a na základě zálohové faktury předložené ORP). </a:t>
            </a:r>
          </a:p>
          <a:p>
            <a:endParaRPr lang="cs-CZ" i="1" dirty="0" smtClean="0"/>
          </a:p>
          <a:p>
            <a:r>
              <a:rPr lang="cs-CZ" i="1" dirty="0" smtClean="0"/>
              <a:t>Obec se zavazuje uhradit ORP zálohu ve výši 90% očekávané fakturace za zpracování ÚSVP, ke které ji ORP vyzve 30 dní předem, před plánovaným dokončením a fakturací ÚSVP.</a:t>
            </a:r>
          </a:p>
          <a:p>
            <a:endParaRPr lang="cs-CZ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ORP je povinna do 30 dní po vyúčtování dotace/podpory, v případě získání dotace/podpory ze SC 3.3 IROP, nebo do 30 dní po ukončení realizace projektu, v případě nezískání podpory ze SC 3.3 IROP, doručit vyúčtování zálohové platby a vyúčtování neuznatelných výdajů a nákladů na administraci Obci. Smluvní strany jsou následně povinny vyúčtovat/uhradit do 14 dní od doručení vyúčtování příslušnou částku.</a:t>
            </a:r>
          </a:p>
          <a:p>
            <a:endParaRPr lang="cs-CZ" dirty="0" smtClean="0"/>
          </a:p>
          <a:p>
            <a:r>
              <a:rPr lang="cs-CZ" b="1" dirty="0" smtClean="0"/>
              <a:t>Kalkulace a harmonogram na zajištění viz příloha 1 smlouvy.</a:t>
            </a:r>
          </a:p>
          <a:p>
            <a:endParaRPr lang="cs-CZ" b="1" dirty="0" smtClean="0"/>
          </a:p>
          <a:p>
            <a:r>
              <a:rPr lang="cs-CZ" b="1" dirty="0" smtClean="0"/>
              <a:t>Příklad nezpůsobilých nákladů ÚSVP: výběrové řízení na </a:t>
            </a:r>
            <a:r>
              <a:rPr lang="cs-CZ" b="1" smtClean="0"/>
              <a:t>zpracovatele ÚSVP.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77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11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r.cz/cs/Uzemni-a-bytova-politika/Uzemni-planovani-a-stavebni-rad/Stanoviska-a-metodik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va.Fialova@mmr.cz" TargetMode="External"/><Relationship Id="rId7" Type="http://schemas.openxmlformats.org/officeDocument/2006/relationships/hyperlink" Target="http://www.mmr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Roman.Vodny@mmr.cz" TargetMode="External"/><Relationship Id="rId5" Type="http://schemas.openxmlformats.org/officeDocument/2006/relationships/hyperlink" Target="mailto:Filip.Novosad@mmr.cz" TargetMode="External"/><Relationship Id="rId4" Type="http://schemas.openxmlformats.org/officeDocument/2006/relationships/hyperlink" Target="mailto:Ilona.Kunesova@mmr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700808"/>
            <a:ext cx="7283152" cy="1872208"/>
          </a:xfrm>
        </p:spPr>
        <p:txBody>
          <a:bodyPr/>
          <a:lstStyle/>
          <a:p>
            <a:r>
              <a:rPr lang="cs-CZ" sz="3600" dirty="0">
                <a:solidFill>
                  <a:schemeClr val="accent1"/>
                </a:solidFill>
                <a:latin typeface="Arial"/>
              </a:rPr>
              <a:t>M</a:t>
            </a:r>
            <a:r>
              <a:rPr lang="cs-CZ" sz="3600" dirty="0" smtClean="0">
                <a:solidFill>
                  <a:schemeClr val="accent1"/>
                </a:solidFill>
                <a:latin typeface="Arial"/>
              </a:rPr>
              <a:t>odelový </a:t>
            </a:r>
            <a:r>
              <a:rPr lang="cs-CZ" sz="3600" dirty="0">
                <a:solidFill>
                  <a:schemeClr val="accent1"/>
                </a:solidFill>
                <a:latin typeface="Arial"/>
              </a:rPr>
              <a:t>příklad smlouvy o </a:t>
            </a:r>
            <a:r>
              <a:rPr lang="cs-CZ" sz="3600" dirty="0" smtClean="0">
                <a:solidFill>
                  <a:schemeClr val="accent1"/>
                </a:solidFill>
                <a:latin typeface="Arial"/>
              </a:rPr>
              <a:t>spolupráci - zajištění </a:t>
            </a:r>
            <a:r>
              <a:rPr lang="cs-CZ" sz="3600" dirty="0">
                <a:solidFill>
                  <a:schemeClr val="accent1"/>
                </a:solidFill>
                <a:latin typeface="Arial"/>
              </a:rPr>
              <a:t>ÚSVP ORP pro Obec 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03648" y="4561091"/>
            <a:ext cx="7056784" cy="1604213"/>
          </a:xfrm>
        </p:spPr>
        <p:txBody>
          <a:bodyPr/>
          <a:lstStyle/>
          <a:p>
            <a:endParaRPr lang="cs-CZ" sz="1800" i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783" y="548680"/>
            <a:ext cx="129461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403648" y="4561091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Ing</a:t>
            </a:r>
            <a:r>
              <a:rPr lang="cs-CZ" dirty="0" smtClean="0"/>
              <a:t>. Eva Fialová, Ing. Ilona Kunešová, Ing. Filip Novosád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Odbor územního plánování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7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ORP může realizovat ÚSVP pro pro vybrané území svého správního obvodu </a:t>
            </a:r>
            <a:r>
              <a:rPr lang="cs-CZ" sz="2000" dirty="0" smtClean="0">
                <a:latin typeface="Arial"/>
                <a:cs typeface="+mn-cs"/>
              </a:rPr>
              <a:t>(ÚS Krajiny pro celý správní obvod)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Příjemce/žadatel ze SC 3.3 IROP = ORP hradí 10% uznatelných </a:t>
            </a:r>
            <a:r>
              <a:rPr lang="cs-CZ" sz="2000" b="1" dirty="0">
                <a:latin typeface="Arial"/>
                <a:cs typeface="+mn-cs"/>
              </a:rPr>
              <a:t>nákladů, </a:t>
            </a:r>
            <a:r>
              <a:rPr lang="cs-CZ" sz="2000" dirty="0" smtClean="0">
                <a:latin typeface="Arial"/>
                <a:cs typeface="+mn-cs"/>
              </a:rPr>
              <a:t>je zodpovědný za realizaci </a:t>
            </a:r>
            <a:r>
              <a:rPr lang="cs-CZ" sz="2000" dirty="0">
                <a:latin typeface="Arial"/>
                <a:cs typeface="+mn-cs"/>
              </a:rPr>
              <a:t>projektu, </a:t>
            </a:r>
            <a:r>
              <a:rPr lang="cs-CZ" sz="2000" dirty="0" smtClean="0">
                <a:latin typeface="Arial"/>
                <a:cs typeface="+mn-cs"/>
              </a:rPr>
              <a:t>administraci </a:t>
            </a:r>
            <a:r>
              <a:rPr lang="cs-CZ" sz="2000" dirty="0">
                <a:latin typeface="Arial"/>
                <a:cs typeface="+mn-cs"/>
              </a:rPr>
              <a:t>projektu, včetně administrace veřejných zakázek, a </a:t>
            </a:r>
            <a:r>
              <a:rPr lang="cs-CZ" sz="2000" dirty="0" smtClean="0">
                <a:latin typeface="Arial"/>
                <a:cs typeface="+mn-cs"/>
              </a:rPr>
              <a:t>udržitelnosti projektu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solidFill>
                  <a:srgbClr val="00AF3F"/>
                </a:solidFill>
                <a:latin typeface="Arial"/>
                <a:cs typeface="+mn-cs"/>
              </a:rPr>
              <a:t>Modelový příklad smlouvy o zajištění ÚSVP ORP pro Obec – lze alternativně ubírat/přidávat ustanovení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Pořizování ÚS je ze zákona!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u="sng" dirty="0" smtClean="0">
                <a:latin typeface="Arial"/>
                <a:cs typeface="+mn-cs"/>
              </a:rPr>
              <a:t>Možné náklady ORP: </a:t>
            </a:r>
            <a:r>
              <a:rPr lang="cs-CZ" sz="2000" b="1" dirty="0" smtClean="0">
                <a:latin typeface="Arial"/>
                <a:cs typeface="+mn-cs"/>
              </a:rPr>
              <a:t>práce spojené s výběrem zhotovitele/zpracovatele, práce projektového pracovníka (podávání žádostí, zprávy o realizaci, udržitelnosti…) 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b="1" dirty="0" smtClean="0">
                <a:latin typeface="Arial"/>
                <a:cs typeface="+mn-cs"/>
              </a:rPr>
              <a:t>ÚSVP musí být v souladu s ÚP – podmínka SC 3.3 IROP 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cs-CZ" sz="2000" dirty="0">
                <a:latin typeface="Arial"/>
                <a:cs typeface="+mn-cs"/>
                <a:hlinkClick r:id="rId3"/>
              </a:rPr>
              <a:t>http://</a:t>
            </a:r>
            <a:r>
              <a:rPr lang="cs-CZ" sz="2000" dirty="0" smtClean="0">
                <a:latin typeface="Arial"/>
                <a:cs typeface="+mn-cs"/>
                <a:hlinkClick r:id="rId3"/>
              </a:rPr>
              <a:t>www.mmr.cz/cs/Uzemni-a-bytova-politika/Uzemni-planovani-a-stavebni-rad/Stanoviska-a-metodiky</a:t>
            </a:r>
            <a:r>
              <a:rPr lang="cs-CZ" sz="2000" dirty="0" smtClean="0">
                <a:latin typeface="Arial"/>
                <a:cs typeface="+mn-cs"/>
              </a:rPr>
              <a:t> </a:t>
            </a:r>
            <a:endParaRPr lang="cs-CZ" sz="1800" dirty="0" smtClean="0">
              <a:solidFill>
                <a:prstClr val="black"/>
              </a:solidFill>
              <a:latin typeface="Arial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spolupráci ORP/Obec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7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</a:pPr>
            <a:r>
              <a:rPr lang="cs-CZ" sz="2400" b="1" u="sng" dirty="0" smtClean="0">
                <a:latin typeface="Arial"/>
                <a:cs typeface="+mn-cs"/>
              </a:rPr>
              <a:t>Předmět smlouvy: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latin typeface="+mj-lt"/>
                <a:ea typeface="Batang"/>
                <a:cs typeface="Times New Roman"/>
              </a:rPr>
              <a:t>ORP zajistí územní studii veřejného prostranství </a:t>
            </a:r>
            <a:r>
              <a:rPr lang="cs-CZ" sz="2200" b="1" dirty="0" smtClean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včetně </a:t>
            </a:r>
            <a:r>
              <a:rPr lang="cs-CZ" sz="2200" b="1" dirty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zajištění výběrového řízení</a:t>
            </a:r>
            <a:r>
              <a:rPr lang="cs-CZ" sz="2200" dirty="0">
                <a:latin typeface="+mj-lt"/>
                <a:ea typeface="Batang"/>
                <a:cs typeface="Times New Roman"/>
              </a:rPr>
              <a:t> na zhotovitele/zpracovatele ÚSVP, </a:t>
            </a:r>
            <a:r>
              <a:rPr lang="cs-CZ" sz="2200" b="1" dirty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podání žádosti o podporu/dotaci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z výzvy č. 9 IROP za podmínek SC 3.3 IROP (prostřednictvím aplikace MS2014</a:t>
            </a:r>
            <a:r>
              <a:rPr lang="cs-CZ" sz="2200" dirty="0" smtClean="0">
                <a:latin typeface="+mj-lt"/>
                <a:ea typeface="Batang"/>
                <a:cs typeface="Times New Roman"/>
              </a:rPr>
              <a:t>+), a </a:t>
            </a:r>
            <a:r>
              <a:rPr lang="cs-CZ" sz="2200" b="1" dirty="0">
                <a:solidFill>
                  <a:srgbClr val="00AF3F"/>
                </a:solidFill>
                <a:latin typeface="+mj-lt"/>
                <a:ea typeface="Batang"/>
                <a:cs typeface="Times New Roman"/>
              </a:rPr>
              <a:t>administrace projektu</a:t>
            </a:r>
            <a:r>
              <a:rPr lang="cs-CZ" sz="2200" dirty="0">
                <a:latin typeface="+mj-lt"/>
                <a:ea typeface="Batang"/>
                <a:cs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latin typeface="+mj-lt"/>
                <a:ea typeface="Batang"/>
                <a:cs typeface="Times New Roman"/>
              </a:rPr>
              <a:t>ORP zajistí činnost pořizovatele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na žádost obce na základě zákonem stanovené působnosti ORP, tj. zejména zpracuje zadání ÚSVP, pořídí ÚSVP, poté, kdy schválí možnost jejího využití, podá návrh na vložení dat o územní studii do evidence územně plánovací činnosti, popřípadě sama data do této evidence vloží; po zveřejnění ÚSVP způsobem umožňujícím dálkový přístup oznámí tuto skutečnost jednotlivě dotčeným orgánům.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latin typeface="+mj-lt"/>
                <a:ea typeface="Batang"/>
                <a:cs typeface="Times New Roman"/>
              </a:rPr>
              <a:t>Obec se zavazuje uhradit náklady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na zhotovení/zpracování ÚSPV včetně nákladů na výběrové řízení na zhotovitele/zpracovatele ÚSVP  za podmínek této smlouvy a uhradit ORP cenu za zpracování žádosti </a:t>
            </a:r>
            <a:r>
              <a:rPr lang="cs-CZ" sz="2200" dirty="0" smtClean="0">
                <a:latin typeface="+mj-lt"/>
                <a:ea typeface="Batang"/>
                <a:cs typeface="Times New Roman"/>
              </a:rPr>
              <a:t>   o </a:t>
            </a:r>
            <a:r>
              <a:rPr lang="cs-CZ" sz="2200" dirty="0">
                <a:latin typeface="+mj-lt"/>
                <a:ea typeface="Batang"/>
                <a:cs typeface="Times New Roman"/>
              </a:rPr>
              <a:t>podporu/dotaci a administraci projektu.</a:t>
            </a: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Arial" panose="020B0604020202020204" pitchFamily="34" charset="0"/>
              <a:buChar char="•"/>
            </a:pPr>
            <a:endParaRPr lang="cs-CZ" sz="2000" b="1" dirty="0" smtClean="0">
              <a:latin typeface="Arial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 smtClean="0">
              <a:solidFill>
                <a:prstClr val="black"/>
              </a:solidFill>
              <a:latin typeface="Arial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spolupráci ORP/Obec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1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</a:pPr>
            <a:r>
              <a:rPr lang="cs-CZ" sz="2200" b="1" u="sng" dirty="0" smtClean="0">
                <a:latin typeface="+mn-lt"/>
                <a:cs typeface="+mn-cs"/>
              </a:rPr>
              <a:t>Cena je tvořena:</a:t>
            </a:r>
          </a:p>
          <a:p>
            <a:pPr lvl="1" algn="just">
              <a:buFont typeface="+mj-lt"/>
              <a:buAutoNum type="alphaLcPeriod"/>
            </a:pPr>
            <a:r>
              <a:rPr lang="cs-CZ" sz="2200" b="1" dirty="0" smtClean="0">
                <a:latin typeface="+mn-lt"/>
                <a:ea typeface="Batang"/>
                <a:cs typeface="Times New Roman"/>
              </a:rPr>
              <a:t>Cenou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za administraci projektu, která dle kalkulace činí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…….. Kč 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s DPH.</a:t>
            </a:r>
          </a:p>
          <a:p>
            <a:pPr lvl="1" algn="just">
              <a:buFont typeface="+mj-lt"/>
              <a:buAutoNum type="alphaLcPeriod"/>
            </a:pPr>
            <a:r>
              <a:rPr lang="cs-CZ" sz="2200" b="1" dirty="0">
                <a:latin typeface="+mn-lt"/>
                <a:ea typeface="Batang"/>
                <a:cs typeface="Times New Roman"/>
              </a:rPr>
              <a:t>Cenou za další náklady spojené s pořízením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ÚSVP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, které mají charakter nezpůsobilých výdajů a jejich výše dle kalkulace činí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….. Kč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s DPH.</a:t>
            </a:r>
          </a:p>
          <a:p>
            <a:pPr lvl="1" algn="just">
              <a:buFont typeface="+mj-lt"/>
              <a:buAutoNum type="alphaLcPeriod"/>
            </a:pPr>
            <a:r>
              <a:rPr lang="cs-CZ" sz="2200" b="1" dirty="0">
                <a:latin typeface="+mn-lt"/>
                <a:ea typeface="Batang"/>
                <a:cs typeface="Times New Roman"/>
              </a:rPr>
              <a:t>Cenou za zpracování ÚSVP, za její CZV, která je kalkulována ve výši: ………Kč s DPH.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Z ní bude 10% uhrazeno </a:t>
            </a:r>
            <a:r>
              <a:rPr lang="cs-CZ" sz="2200" b="1" dirty="0" smtClean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Obcí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jako její </a:t>
            </a:r>
            <a:r>
              <a:rPr lang="cs-CZ" sz="2200" b="1" dirty="0" smtClean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spolufinancování,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to je </a:t>
            </a:r>
            <a:r>
              <a:rPr lang="cs-CZ" sz="2200" b="1" dirty="0" smtClean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……… Kč </a:t>
            </a:r>
            <a:r>
              <a:rPr lang="cs-CZ" sz="2200" b="1" dirty="0">
                <a:solidFill>
                  <a:srgbClr val="00AF3F"/>
                </a:solidFill>
                <a:latin typeface="+mn-lt"/>
                <a:ea typeface="Batang"/>
                <a:cs typeface="Times New Roman"/>
              </a:rPr>
              <a:t>včetně DPH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a 90%, to je částka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……. Kč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s DPH, je předmětem žádosti </a:t>
            </a:r>
            <a:r>
              <a:rPr lang="cs-CZ" sz="2200" b="1" dirty="0" smtClean="0">
                <a:latin typeface="+mn-lt"/>
                <a:ea typeface="Batang"/>
                <a:cs typeface="Times New Roman"/>
              </a:rPr>
              <a:t>                            o </a:t>
            </a:r>
            <a:r>
              <a:rPr lang="cs-CZ" sz="2200" b="1" dirty="0">
                <a:latin typeface="+mn-lt"/>
                <a:ea typeface="Batang"/>
                <a:cs typeface="Times New Roman"/>
              </a:rPr>
              <a:t>dotaci/podporu</a:t>
            </a:r>
            <a:r>
              <a:rPr lang="cs-CZ" sz="2200" dirty="0">
                <a:latin typeface="+mn-lt"/>
                <a:ea typeface="Batang"/>
                <a:cs typeface="Times New Roman"/>
              </a:rPr>
              <a:t>. </a:t>
            </a:r>
            <a:r>
              <a:rPr lang="cs-CZ" sz="2200" dirty="0">
                <a:solidFill>
                  <a:srgbClr val="FF0000"/>
                </a:solidFill>
                <a:latin typeface="+mn-lt"/>
                <a:ea typeface="Batang"/>
                <a:cs typeface="Times New Roman"/>
              </a:rPr>
              <a:t>Do doby jejího přiznání a vyplacení poskytne Obec ORP zálohu podle odst. 4 tohoto článku na těchto 90%,  upravenou dle očekávané výše faktury zhotovitele.  </a:t>
            </a:r>
            <a:endParaRPr lang="cs-CZ" sz="2200" dirty="0">
              <a:latin typeface="+mn-lt"/>
              <a:ea typeface="Batang"/>
              <a:cs typeface="Times New Roman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Font typeface="Wingdings" pitchFamily="2" charset="2"/>
              <a:buChar char="§"/>
            </a:pPr>
            <a:endParaRPr lang="cs-CZ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spolupráci ORP/Obec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4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122413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268760"/>
            <a:ext cx="8229600" cy="5256584"/>
          </a:xfrm>
        </p:spPr>
        <p:txBody>
          <a:bodyPr numCol="2"/>
          <a:lstStyle/>
          <a:p>
            <a:pPr marL="0" indent="0">
              <a:buNone/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Děkuji </a:t>
            </a: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 pozornost</a:t>
            </a: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/>
              <a:t>Ing. Eva Fialová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Tel.: 224 862 353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u="sng" dirty="0" smtClean="0">
                <a:hlinkClick r:id="rId3"/>
              </a:rPr>
              <a:t>Eva.Fialova@mmr.cz</a:t>
            </a:r>
            <a:endParaRPr lang="cs-CZ" sz="1600" b="1" u="sng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Ing. Ilona Kunešová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Tel.: 224 862 277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u="sng" dirty="0" smtClean="0">
                <a:hlinkClick r:id="rId4"/>
              </a:rPr>
              <a:t>Ilona.Kunesova@mmr.cz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 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Ing. Filip Novosád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Tel.: 224 862 279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u="sng" dirty="0" smtClean="0">
                <a:hlinkClick r:id="rId5"/>
              </a:rPr>
              <a:t>Filip.Novosad@mmr.cz</a:t>
            </a: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r>
              <a:rPr lang="cs-CZ" sz="1600" b="1" dirty="0" smtClean="0"/>
              <a:t>Ing. Roman Vodný, Ph.D.</a:t>
            </a:r>
          </a:p>
          <a:p>
            <a:pPr marL="0" indent="0">
              <a:buNone/>
            </a:pPr>
            <a:r>
              <a:rPr lang="cs-CZ" sz="1600" b="1" dirty="0" smtClean="0"/>
              <a:t>Tel.: 224 862 123</a:t>
            </a:r>
          </a:p>
          <a:p>
            <a:pPr marL="0" indent="0">
              <a:buNone/>
            </a:pPr>
            <a:r>
              <a:rPr lang="cs-CZ" sz="1600" b="1" dirty="0" smtClean="0"/>
              <a:t>e-mail: </a:t>
            </a:r>
            <a:r>
              <a:rPr lang="cs-CZ" sz="1600" b="1" dirty="0" smtClean="0">
                <a:hlinkClick r:id="rId6"/>
              </a:rPr>
              <a:t>Roman.Vodny@mmr.cz</a:t>
            </a:r>
            <a:r>
              <a:rPr lang="cs-CZ" sz="1600" b="1" dirty="0" smtClean="0"/>
              <a:t> </a:t>
            </a:r>
          </a:p>
          <a:p>
            <a:pPr marL="0" indent="0">
              <a:buNone/>
            </a:pPr>
            <a:r>
              <a:rPr lang="cs-CZ" sz="1600" b="1" dirty="0" smtClean="0"/>
              <a:t>                                     </a:t>
            </a:r>
            <a:endParaRPr lang="cs-CZ" sz="1600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Odbor územního plánování</a:t>
            </a:r>
          </a:p>
          <a:p>
            <a:pPr marL="0" indent="0">
              <a:buNone/>
            </a:pPr>
            <a:r>
              <a:rPr lang="cs-CZ" sz="1600" b="1" dirty="0" smtClean="0"/>
              <a:t>Ministerstvo pro místní rozvoj ČR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Staroměstské náměstí 6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110 15 Praha 1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u="sng" dirty="0" smtClean="0">
                <a:hlinkClick r:id="rId7"/>
              </a:rPr>
              <a:t>www.mmr.cz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4052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310</Words>
  <Application>Microsoft Office PowerPoint</Application>
  <PresentationFormat>Předvádění na obrazovce (4:3)</PresentationFormat>
  <Paragraphs>66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MMR_klas</vt:lpstr>
      <vt:lpstr>Modelový příklad smlouvy o spolupráci - zajištění ÚSVP ORP pro Obec </vt:lpstr>
      <vt:lpstr>Smlouva o spolupráci ORP/Obec</vt:lpstr>
      <vt:lpstr>Smlouva o spolupráci ORP/Obec</vt:lpstr>
      <vt:lpstr>Smlouva o spolupráci ORP/Obec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Josef.Morkus@mmr.cz</dc:creator>
  <cp:lastModifiedBy>uzivatel</cp:lastModifiedBy>
  <cp:revision>332</cp:revision>
  <cp:lastPrinted>2016-10-07T14:47:41Z</cp:lastPrinted>
  <dcterms:created xsi:type="dcterms:W3CDTF">2014-02-26T13:05:03Z</dcterms:created>
  <dcterms:modified xsi:type="dcterms:W3CDTF">2016-11-01T14:55:11Z</dcterms:modified>
</cp:coreProperties>
</file>