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5FE33FB-30D5-4D23-8D0F-54D2FAF86494}">
          <p14:sldIdLst>
            <p14:sldId id="256"/>
            <p14:sldId id="257"/>
            <p14:sldId id="264"/>
            <p14:sldId id="259"/>
            <p14:sldId id="260"/>
            <p14:sldId id="261"/>
            <p14:sldId id="262"/>
            <p14:sldId id="263"/>
            <p14:sldId id="265"/>
          </p14:sldIdLst>
        </p14:section>
        <p14:section name="Oddíl bez názvu" id="{56411D2E-E303-4E21-9301-A0D6BF7EE5F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OSZ@msp.justice.cz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STŘET </a:t>
            </a:r>
            <a:r>
              <a:rPr lang="cs-CZ" smtClean="0"/>
              <a:t>ZÁJMŮ dle </a:t>
            </a:r>
            <a:r>
              <a:rPr lang="cs-CZ" dirty="0" smtClean="0"/>
              <a:t>zák. č. 159/2006 Sb.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Zápisy do Centrálního registru oznámení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od Ministerstva spravedlnosti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dle 16.9. 2022 byla na všechny obce zaslána Ministerstvem spravedlnosti informace o povinnosti dle zákona o střetu zájmů v souvislosti s komunálními volbami</a:t>
            </a:r>
          </a:p>
          <a:p>
            <a:r>
              <a:rPr lang="cs-CZ" dirty="0" smtClean="0"/>
              <a:t>všechny obce jsou podpůrnými (zapisujícími) orgány</a:t>
            </a:r>
          </a:p>
          <a:p>
            <a:r>
              <a:rPr lang="cs-CZ" dirty="0"/>
              <a:t>p</a:t>
            </a:r>
            <a:r>
              <a:rPr lang="cs-CZ" dirty="0" smtClean="0"/>
              <a:t>odpůrný </a:t>
            </a:r>
            <a:r>
              <a:rPr lang="cs-CZ" dirty="0"/>
              <a:t>orgán se do Centrálního registru oznámení přihlašuje prostřednictvím</a:t>
            </a:r>
          </a:p>
          <a:p>
            <a:pPr marL="0" indent="0">
              <a:buNone/>
            </a:pPr>
            <a:r>
              <a:rPr lang="cs-CZ" dirty="0" smtClean="0"/>
              <a:t>	JIP </a:t>
            </a:r>
            <a:r>
              <a:rPr lang="cs-CZ" dirty="0"/>
              <a:t>KAAS/Czech POINT na adrese </a:t>
            </a:r>
            <a:r>
              <a:rPr lang="cs-CZ" dirty="0" smtClean="0"/>
              <a:t>	https</a:t>
            </a:r>
            <a:r>
              <a:rPr lang="cs-CZ" dirty="0"/>
              <a:t>://cro.justice.cz/, kde zvolí záložku „</a:t>
            </a:r>
            <a:r>
              <a:rPr lang="cs-CZ" dirty="0" smtClean="0"/>
              <a:t>Přihlásit se </a:t>
            </a:r>
            <a:r>
              <a:rPr lang="cs-CZ" dirty="0"/>
              <a:t>jako“ → „Podpůrný (zapisující) orgán“.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406581" y="444681"/>
            <a:ext cx="5703888" cy="352966"/>
          </a:xfrm>
        </p:spPr>
        <p:txBody>
          <a:bodyPr/>
          <a:lstStyle/>
          <a:p>
            <a:r>
              <a:rPr lang="cs-CZ" dirty="0" smtClean="0"/>
              <a:t>Seminář pro nově zvolené představitele obcí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53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CRO 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255" y="1825625"/>
            <a:ext cx="7739489" cy="4351338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Seminář pro nově zvolené představitele obcí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09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je veřejným funkcionářem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obec I. stupně</a:t>
            </a:r>
          </a:p>
          <a:p>
            <a:pPr marL="0" indent="0">
              <a:buNone/>
            </a:pPr>
            <a:r>
              <a:rPr lang="cs-CZ" dirty="0" smtClean="0"/>
              <a:t>starosta – uvolněný, neuvolněný</a:t>
            </a:r>
          </a:p>
          <a:p>
            <a:pPr marL="0" indent="0">
              <a:buNone/>
            </a:pPr>
            <a:r>
              <a:rPr lang="cs-CZ" dirty="0" smtClean="0"/>
              <a:t>místostarosta – POUZE UVOLNĚNÝ</a:t>
            </a:r>
          </a:p>
          <a:p>
            <a:pPr marL="0" indent="0">
              <a:buNone/>
            </a:pPr>
            <a:r>
              <a:rPr lang="cs-CZ" dirty="0" smtClean="0"/>
              <a:t>člen rady, člen zastupitelstva – POUZE UVOLNĚNÝ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obec II. stupně</a:t>
            </a:r>
          </a:p>
          <a:p>
            <a:pPr marL="0" indent="0">
              <a:buNone/>
            </a:pPr>
            <a:r>
              <a:rPr lang="cs-CZ" dirty="0" smtClean="0"/>
              <a:t>starosta – uvolněný, neuvolněný</a:t>
            </a:r>
          </a:p>
          <a:p>
            <a:pPr marL="0" indent="0">
              <a:buNone/>
            </a:pPr>
            <a:r>
              <a:rPr lang="cs-CZ" dirty="0" smtClean="0"/>
              <a:t>místostarosta – uvolněný, neuvolněný</a:t>
            </a:r>
          </a:p>
          <a:p>
            <a:pPr marL="0" indent="0">
              <a:buNone/>
            </a:pPr>
            <a:r>
              <a:rPr lang="cs-CZ" dirty="0"/>
              <a:t>člen rady, člen zastupitelstva – POUZE UVOLNĚNÝ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Seminář pro nově zvolené představitele obcí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15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je veřejným funkcionářem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obec III. stupně</a:t>
            </a:r>
          </a:p>
          <a:p>
            <a:pPr marL="0" indent="0">
              <a:buNone/>
            </a:pPr>
            <a:r>
              <a:rPr lang="cs-CZ" dirty="0" smtClean="0"/>
              <a:t>starosta – uvolněný, neuvolněný</a:t>
            </a:r>
          </a:p>
          <a:p>
            <a:pPr marL="0" indent="0">
              <a:buNone/>
            </a:pPr>
            <a:r>
              <a:rPr lang="cs-CZ" dirty="0" smtClean="0"/>
              <a:t>místostarosta – uvolněný, neuvolněný</a:t>
            </a:r>
          </a:p>
          <a:p>
            <a:pPr marL="0" indent="0">
              <a:buNone/>
            </a:pPr>
            <a:r>
              <a:rPr lang="cs-CZ" dirty="0" smtClean="0"/>
              <a:t>člen rady – uvolněný, neuvolněný</a:t>
            </a:r>
          </a:p>
          <a:p>
            <a:pPr marL="0" indent="0">
              <a:buNone/>
            </a:pPr>
            <a:r>
              <a:rPr lang="cs-CZ" dirty="0" smtClean="0"/>
              <a:t>člen zastupitelstva – POUZE UVOLNĚNÝ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Zápisy do CRO se provádějí nejpozději do</a:t>
            </a:r>
          </a:p>
          <a:p>
            <a:pPr marL="0" indent="0">
              <a:buNone/>
            </a:pPr>
            <a:r>
              <a:rPr lang="cs-CZ" dirty="0" smtClean="0"/>
              <a:t>15 dnů ode dne zahájení, nebo ukončení výkonu funkce.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Seminář pro nově zvolené představitele obcí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13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Určení dne zahájení, ukončení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V případě funkce člena zastupitelstva je dnem zahájení výkonu </a:t>
            </a:r>
            <a:r>
              <a:rPr lang="cs-CZ" sz="1800" b="1" dirty="0" smtClean="0"/>
              <a:t>funkce</a:t>
            </a:r>
          </a:p>
          <a:p>
            <a:pPr marL="0" indent="0" algn="just">
              <a:buNone/>
            </a:pPr>
            <a:r>
              <a:rPr lang="cs-CZ" sz="1800" b="1" dirty="0" smtClean="0"/>
              <a:t>druhý den </a:t>
            </a:r>
            <a:r>
              <a:rPr lang="cs-CZ" sz="1800" b="1" dirty="0"/>
              <a:t>voleb do zastupitelstva </a:t>
            </a:r>
            <a:r>
              <a:rPr lang="cs-CZ" sz="1800" b="1" dirty="0" smtClean="0"/>
              <a:t>obce</a:t>
            </a:r>
            <a:r>
              <a:rPr lang="cs-CZ" sz="1800" dirty="0" smtClean="0"/>
              <a:t>; tímto dnem bylo 24</a:t>
            </a:r>
            <a:r>
              <a:rPr lang="cs-CZ" sz="1800" dirty="0"/>
              <a:t>. září 2022.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K </a:t>
            </a:r>
            <a:r>
              <a:rPr lang="cs-CZ" sz="1800" b="1" dirty="0"/>
              <a:t>ukončení výkonu funkce </a:t>
            </a:r>
            <a:r>
              <a:rPr lang="cs-CZ" sz="1800" b="1" dirty="0" smtClean="0"/>
              <a:t>členů zastupitelstva </a:t>
            </a:r>
            <a:r>
              <a:rPr lang="cs-CZ" sz="1800" dirty="0" smtClean="0"/>
              <a:t>působících </a:t>
            </a:r>
            <a:r>
              <a:rPr lang="cs-CZ" sz="1800" dirty="0"/>
              <a:t>ve </a:t>
            </a:r>
            <a:r>
              <a:rPr lang="cs-CZ" sz="1800" dirty="0" smtClean="0"/>
              <a:t>volebním  </a:t>
            </a:r>
          </a:p>
          <a:p>
            <a:pPr marL="0" indent="0" algn="just">
              <a:buNone/>
            </a:pPr>
            <a:r>
              <a:rPr lang="cs-CZ" sz="1800" dirty="0" smtClean="0"/>
              <a:t>období </a:t>
            </a:r>
            <a:r>
              <a:rPr lang="cs-CZ" sz="1800" dirty="0"/>
              <a:t>v letech 2018 – 2022 </a:t>
            </a:r>
            <a:r>
              <a:rPr lang="cs-CZ" sz="1800" b="1" dirty="0" smtClean="0"/>
              <a:t>došlo prvním dnem voleb</a:t>
            </a:r>
            <a:r>
              <a:rPr lang="cs-CZ" sz="1800" dirty="0"/>
              <a:t>, tedy 23. </a:t>
            </a:r>
            <a:r>
              <a:rPr lang="cs-CZ" sz="1800" dirty="0" smtClean="0"/>
              <a:t>září </a:t>
            </a:r>
          </a:p>
          <a:p>
            <a:pPr marL="0" indent="0" algn="just">
              <a:buNone/>
            </a:pPr>
            <a:r>
              <a:rPr lang="cs-CZ" sz="1800" dirty="0" smtClean="0"/>
              <a:t>2022.</a:t>
            </a:r>
          </a:p>
          <a:p>
            <a:pPr marL="0" indent="0" algn="just">
              <a:buNone/>
            </a:pPr>
            <a:r>
              <a:rPr lang="cs-CZ" sz="1800" b="1" dirty="0" smtClean="0"/>
              <a:t>V </a:t>
            </a:r>
            <a:r>
              <a:rPr lang="cs-CZ" sz="1800" b="1" dirty="0"/>
              <a:t>případě funkce starosty, místostarosty a členů rady se dnem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zahájení výkonu </a:t>
            </a:r>
            <a:r>
              <a:rPr lang="cs-CZ" sz="1800" b="1" dirty="0"/>
              <a:t>funkce rozumí den zvolení do příslušné funkce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zastupitelstvem</a:t>
            </a:r>
            <a:r>
              <a:rPr lang="cs-CZ" sz="1800" dirty="0" smtClean="0"/>
              <a:t>, tj</a:t>
            </a:r>
            <a:r>
              <a:rPr lang="cs-CZ" sz="1800" dirty="0"/>
              <a:t>. typicky den konání první </a:t>
            </a:r>
            <a:r>
              <a:rPr lang="cs-CZ" sz="1800" dirty="0" smtClean="0"/>
              <a:t>ustavujícího zastupitelstva</a:t>
            </a:r>
            <a:r>
              <a:rPr lang="cs-CZ" sz="1800" dirty="0"/>
              <a:t>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Tento den je </a:t>
            </a:r>
            <a:r>
              <a:rPr lang="cs-CZ" sz="1800" b="1" dirty="0"/>
              <a:t>zároveň považován za den ukončení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výkonu </a:t>
            </a:r>
            <a:r>
              <a:rPr lang="cs-CZ" sz="1800" b="1" dirty="0"/>
              <a:t>funkce </a:t>
            </a:r>
            <a:r>
              <a:rPr lang="cs-CZ" sz="1800" b="1" dirty="0" smtClean="0"/>
              <a:t>starosty, místostarosty </a:t>
            </a:r>
            <a:r>
              <a:rPr lang="cs-CZ" sz="1800" b="1" dirty="0"/>
              <a:t>a členů rady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působících </a:t>
            </a:r>
            <a:r>
              <a:rPr lang="cs-CZ" sz="1800" dirty="0"/>
              <a:t>ve volebním období v letech 2018 – </a:t>
            </a:r>
            <a:r>
              <a:rPr lang="cs-CZ" sz="1800" dirty="0" smtClean="0"/>
              <a:t>2022. </a:t>
            </a:r>
            <a:endParaRPr lang="cs-CZ" sz="18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Seminář pro nově zvolené představitele obcí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98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Jaká oznámení se podávají?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souvislosti s komunálními volbami – </a:t>
            </a:r>
            <a:r>
              <a:rPr lang="cs-CZ" b="1" u="sng" dirty="0" smtClean="0">
                <a:solidFill>
                  <a:srgbClr val="FF0000"/>
                </a:solidFill>
              </a:rPr>
              <a:t>vstupní, výstupní oznámení (i v případě, že byli do funkce znovu zvoleni)</a:t>
            </a:r>
            <a:r>
              <a:rPr lang="cs-CZ" dirty="0" smtClean="0"/>
              <a:t> – povinnost podpůrného orgánu informovat o povinnosti podat oznámení do 30 dnů ode dne zápisu</a:t>
            </a:r>
          </a:p>
          <a:p>
            <a:r>
              <a:rPr lang="cs-CZ" dirty="0" smtClean="0"/>
              <a:t>v r. 2023 a další roky – </a:t>
            </a:r>
            <a:r>
              <a:rPr lang="cs-CZ" dirty="0" smtClean="0">
                <a:solidFill>
                  <a:srgbClr val="FF0000"/>
                </a:solidFill>
              </a:rPr>
              <a:t>průběžné oznámení </a:t>
            </a:r>
            <a:r>
              <a:rPr lang="cs-CZ" dirty="0" smtClean="0"/>
              <a:t>vždy k 30. 6.  - v r. 2023 bude období, za které se podává, buď celý rok 2022 (v případě znovuzvolení), nebo u nově zvolených  - období ode dne zvolení do 31.12.2022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50" y="386491"/>
            <a:ext cx="5703888" cy="352966"/>
          </a:xfrm>
        </p:spPr>
        <p:txBody>
          <a:bodyPr/>
          <a:lstStyle/>
          <a:p>
            <a:r>
              <a:rPr lang="cs-CZ" dirty="0"/>
              <a:t>Seminář pro nově zvolené představitele obcí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32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dotazů, problémů se zápisem využít emailový kontakt: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hlinkClick r:id="rId2"/>
              </a:rPr>
              <a:t>OSZ@msp.justice.cz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Seminář pro nově zvolené představitele obcí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54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Štěpánka Szabó, MBA</a:t>
            </a:r>
          </a:p>
          <a:p>
            <a:r>
              <a:rPr lang="cs-CZ" dirty="0" smtClean="0"/>
              <a:t>ředitelka KÚPK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4294967295"/>
          </p:nvPr>
        </p:nvSpPr>
        <p:spPr>
          <a:xfrm>
            <a:off x="0" y="360363"/>
            <a:ext cx="5703888" cy="352425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Seminář pro nově zvolené představitele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057400" cy="365125"/>
          </a:xfrm>
        </p:spPr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51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54</TotalTime>
  <Words>478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Office</vt:lpstr>
      <vt:lpstr>STŘET ZÁJMŮ dle zák. č. 159/2006 Sb.</vt:lpstr>
      <vt:lpstr>Informace od Ministerstva spravedlnosti</vt:lpstr>
      <vt:lpstr>CRO </vt:lpstr>
      <vt:lpstr>Kdo je veřejným funkcionářem</vt:lpstr>
      <vt:lpstr>Kdo je veřejným funkcionářem II.</vt:lpstr>
      <vt:lpstr>Určení dne zahájení, ukončení funkce</vt:lpstr>
      <vt:lpstr>Jaká oznámení se podávají?</vt:lpstr>
      <vt:lpstr>Dotazy</vt:lpstr>
      <vt:lpstr>Děkuji za pozornost</vt:lpstr>
    </vt:vector>
  </TitlesOfParts>
  <Company>KUPK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Szabó Štěpánka</dc:creator>
  <cp:lastModifiedBy>Nová Helena</cp:lastModifiedBy>
  <cp:revision>9</cp:revision>
  <dcterms:created xsi:type="dcterms:W3CDTF">2022-11-08T07:05:05Z</dcterms:created>
  <dcterms:modified xsi:type="dcterms:W3CDTF">2022-11-16T06:29:25Z</dcterms:modified>
</cp:coreProperties>
</file>