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48" r:id="rId3"/>
    <p:sldId id="373" r:id="rId4"/>
    <p:sldId id="376" r:id="rId5"/>
    <p:sldId id="377" r:id="rId6"/>
    <p:sldId id="378" r:id="rId7"/>
    <p:sldId id="379" r:id="rId8"/>
    <p:sldId id="380" r:id="rId9"/>
    <p:sldId id="388" r:id="rId10"/>
    <p:sldId id="381" r:id="rId11"/>
    <p:sldId id="382" r:id="rId12"/>
    <p:sldId id="387" r:id="rId13"/>
    <p:sldId id="374" r:id="rId14"/>
    <p:sldId id="385" r:id="rId15"/>
    <p:sldId id="325" r:id="rId16"/>
    <p:sldId id="386" r:id="rId17"/>
    <p:sldId id="389" r:id="rId18"/>
    <p:sldId id="390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povai" initials="s" lastIdx="13" clrIdx="0"/>
  <p:cmAuthor id="1" name="Kaiser Jan Ing." initials="KJI" lastIdx="1" clrIdx="1">
    <p:extLst>
      <p:ext uri="{19B8F6BF-5375-455C-9EA6-DF929625EA0E}">
        <p15:presenceInfo xmlns:p15="http://schemas.microsoft.com/office/powerpoint/2012/main" userId="S-1-5-21-3654044162-3347481870-3539283771-1064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666633"/>
    <a:srgbClr val="663300"/>
    <a:srgbClr val="660066"/>
    <a:srgbClr val="FF9933"/>
    <a:srgbClr val="FF6600"/>
    <a:srgbClr val="38C1DC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9" autoAdjust="0"/>
    <p:restoredTop sz="94694" autoAdjust="0"/>
  </p:normalViewPr>
  <p:slideViewPr>
    <p:cSldViewPr>
      <p:cViewPr varScale="1">
        <p:scale>
          <a:sx n="81" d="100"/>
          <a:sy n="81" d="100"/>
        </p:scale>
        <p:origin x="113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2904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2C2F435-644D-4DA9-A2F4-D70053E46517}" type="datetimeFigureOut">
              <a:rPr lang="cs-CZ"/>
              <a:pPr>
                <a:defRPr/>
              </a:pPr>
              <a:t>14.3.2016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38EC642-D13A-4593-81AB-69B02FF174B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430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6D0AFA-0B70-4E7F-B183-47D8F984815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2709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249F74F-6A47-4599-AB60-92D324C7221A}" type="slidenum">
              <a:rPr lang="cs-CZ" altLang="cs-CZ" smtClean="0"/>
              <a:pPr eaLnBrk="1" hangingPunct="1"/>
              <a:t>1</a:t>
            </a:fld>
            <a:endParaRPr lang="cs-CZ" alt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91178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Řízení</a:t>
            </a:r>
            <a:r>
              <a:rPr lang="cs-CZ" baseline="0" dirty="0" smtClean="0"/>
              <a:t> vždy zahajuje PÚ dle §6 zákona</a:t>
            </a:r>
          </a:p>
          <a:p>
            <a:r>
              <a:rPr lang="cs-CZ" baseline="0" dirty="0" smtClean="0"/>
              <a:t>PÚ zajišťuje zpracování návrhu u oprávněné osoby. PSZ ověřují oprávněné osoby dle druhu prvku PSZ (voda, USES, doprava)</a:t>
            </a:r>
          </a:p>
          <a:p>
            <a:r>
              <a:rPr lang="cs-CZ" baseline="0" dirty="0" smtClean="0"/>
              <a:t>O vystavení návrhu je vyrozuměn DOSS.</a:t>
            </a:r>
          </a:p>
          <a:p>
            <a:r>
              <a:rPr lang="cs-CZ" baseline="0" dirty="0" smtClean="0"/>
              <a:t>Realizovaná PSZ se převádějí na obec.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D0AFA-0B70-4E7F-B183-47D8F9848151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6993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 třeba určit míru tolerance</a:t>
            </a:r>
            <a:r>
              <a:rPr lang="cs-CZ" baseline="0" dirty="0" smtClean="0"/>
              <a:t> co je změna lokalizace.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D0AFA-0B70-4E7F-B183-47D8F9848151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028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Výsledky znamenají PSZ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D0AFA-0B70-4E7F-B183-47D8F9848151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2313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ÚP nemůže na plochách</a:t>
            </a:r>
            <a:r>
              <a:rPr lang="cs-CZ" baseline="0" dirty="0" smtClean="0"/>
              <a:t> nezastavěného území umisťovat krajinářská opatření tak jako neumisťuje jednotlivé stavby  v plochách bydlení.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D0AFA-0B70-4E7F-B183-47D8F9848151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1106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Nelze na požádání rybářů nakreslit rybník</a:t>
            </a:r>
            <a:r>
              <a:rPr lang="cs-CZ" baseline="0" dirty="0" smtClean="0"/>
              <a:t> tak kam si ukážou.</a:t>
            </a:r>
          </a:p>
          <a:p>
            <a:r>
              <a:rPr lang="cs-CZ" baseline="0" dirty="0" smtClean="0"/>
              <a:t>Návrh PSZ vychází ze skutečných hydrotechnických výpočtů.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D0AFA-0B70-4E7F-B183-47D8F9848151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5198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Napojení cest na silnice – rozhledové poměry, kolmost napojení.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D0AFA-0B70-4E7F-B183-47D8F9848151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6056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D0AFA-0B70-4E7F-B183-47D8F9848151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132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1C529-2325-40BD-ACF8-190B99B6F58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848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6FB9A-D529-4A92-BCF3-80A0AC9B6D2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778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32A86-DDFA-48E0-8282-3CC7939E4FC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5655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FD35F-226A-4EFF-91B1-160B0DB3FE1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493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noProof="0" dirty="0" smtClean="0"/>
              <a:t>Klepnutím na ikonu přidáte graf.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49B84-A000-4F63-976F-079AA0AD582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83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DBD26-E8C4-4988-AF48-7D76724F7DB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37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46BF6-5E68-46A0-B31F-23F37F100E3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050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0E065-216E-4C3E-8369-FA096B76BEA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082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EEFFA-58CB-4B46-B24C-30DEE5D4A2F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897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34D8F-CB38-4BAE-A665-253B145C29A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461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DF4D5-380A-44F4-961F-2178F51E3C0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50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35AF3-3156-4A85-876E-71C1B8CD68B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514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6D376-A650-4579-8EB2-50FEF118DF5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736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FBA4A4B-D4C4-4FD9-B5C0-9ADD57EFC97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spucr.cz/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spucr.cz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spucr.cz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spucr.cz/" TargetMode="Externa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spucr.cz/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spucr.cz/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hyperlink" Target="http://spucr.cz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spucr.cz/" TargetMode="Externa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spucr.cz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spucr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spucr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spucr.cz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spucr.cz/" TargetMode="Externa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spucr.cz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spucr.cz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spucr.cz/" TargetMode="Externa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spucr.cz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spucr.cz/" TargetMode="Externa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557338"/>
            <a:ext cx="7845425" cy="4403725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Koordinace územních plánů a pozemkových úprav</a:t>
            </a:r>
            <a:r>
              <a:rPr lang="cs-CZ" sz="2800" b="1" dirty="0" smtClean="0">
                <a:solidFill>
                  <a:srgbClr val="669900"/>
                </a:solidFill>
              </a:rPr>
              <a:t/>
            </a:r>
            <a:br>
              <a:rPr lang="cs-CZ" sz="2800" b="1" dirty="0" smtClean="0">
                <a:solidFill>
                  <a:srgbClr val="669900"/>
                </a:solidFill>
              </a:rPr>
            </a:br>
            <a:r>
              <a:rPr lang="cs-CZ" sz="2400" b="1" dirty="0" smtClean="0">
                <a:solidFill>
                  <a:srgbClr val="669900"/>
                </a:solidFill>
              </a:rPr>
              <a:t/>
            </a:r>
            <a:br>
              <a:rPr lang="cs-CZ" sz="2400" b="1" dirty="0" smtClean="0">
                <a:solidFill>
                  <a:srgbClr val="669900"/>
                </a:solidFill>
              </a:rPr>
            </a:br>
            <a:r>
              <a:rPr lang="cs-CZ" sz="2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0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2800" b="1" dirty="0" smtClean="0">
              <a:solidFill>
                <a:srgbClr val="669900"/>
              </a:solidFill>
            </a:endParaRPr>
          </a:p>
        </p:txBody>
      </p:sp>
      <p:pic>
        <p:nvPicPr>
          <p:cNvPr id="2051" name="Picture 5" descr="ctverec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6192838"/>
            <a:ext cx="18605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861492" y="5813294"/>
            <a:ext cx="73448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200" dirty="0" smtClean="0">
                <a:solidFill>
                  <a:srgbClr val="666633"/>
                </a:solidFill>
              </a:rPr>
              <a:t>Ing. Jan Kaiser – Státní pozemkový úřad – Pobočka Domažlice</a:t>
            </a:r>
            <a:endParaRPr lang="cs-CZ" altLang="cs-CZ" sz="1200" dirty="0">
              <a:solidFill>
                <a:srgbClr val="666633"/>
              </a:solidFill>
            </a:endParaRPr>
          </a:p>
        </p:txBody>
      </p:sp>
      <p:pic>
        <p:nvPicPr>
          <p:cNvPr id="2054" name="Picture 9" descr="ctverce potlace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368300"/>
            <a:ext cx="18653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cs-CZ" altLang="cs-CZ" dirty="0"/>
          </a:p>
          <a:p>
            <a:pPr algn="l" eaLnBrk="1" hangingPunct="1"/>
            <a:endParaRPr lang="cs-CZ" altLang="cs-CZ" dirty="0" smtClean="0"/>
          </a:p>
        </p:txBody>
      </p:sp>
      <p:pic>
        <p:nvPicPr>
          <p:cNvPr id="2056" name="Picture 12" descr="Státní pozemkový úřad">
            <a:hlinkClick r:id="rId5" tooltip="Státní pozemkový úřad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23764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1931F4-0F34-4F5E-9B11-343B3C4DC8C5}" type="slidenum">
              <a:rPr lang="cs-CZ" altLang="cs-CZ" smtClean="0"/>
              <a:pPr eaLnBrk="1" hangingPunct="1"/>
              <a:t>10</a:t>
            </a:fld>
            <a:endParaRPr lang="cs-CZ" altLang="cs-CZ" smtClean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6601" y="1406524"/>
            <a:ext cx="8229600" cy="478631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cs-CZ" sz="2000" b="1" dirty="0" smtClean="0">
                <a:solidFill>
                  <a:srgbClr val="669900"/>
                </a:solidFill>
                <a:latin typeface="+mj-lt"/>
              </a:rPr>
              <a:t>3.3. ÚP je zpracováván současně s pozemkovou úpravou</a:t>
            </a:r>
          </a:p>
          <a:p>
            <a:pPr marL="0" indent="0" algn="ctr">
              <a:buFontTx/>
              <a:buNone/>
              <a:defRPr/>
            </a:pPr>
            <a:endParaRPr lang="cs-CZ" sz="2000" b="1" dirty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cs-CZ" sz="1600" dirty="0" smtClean="0"/>
              <a:t>Optimální situace</a:t>
            </a:r>
          </a:p>
          <a:p>
            <a:pPr marL="457200" lvl="1" indent="0" algn="just">
              <a:buNone/>
              <a:defRPr/>
            </a:pPr>
            <a:endParaRPr lang="cs-CZ" sz="1600" dirty="0" smtClean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cs-CZ" sz="1600" dirty="0" smtClean="0"/>
              <a:t>SPÚ svolává jednání na němž je dohodnut systém následné spolupráce při souběžné práci na obou dokumentacích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endParaRPr lang="cs-CZ" sz="1600" dirty="0" smtClean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cs-CZ" sz="1600" dirty="0" smtClean="0"/>
              <a:t>Projektant ÚP navrhuje koncepci uspořádání krajiny v koordinaci s projektantem PÚ aby ji dále projektant PÚ mohl rozpracovat jako návrh PSZ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endParaRPr lang="cs-CZ" sz="1600" dirty="0" smtClean="0"/>
          </a:p>
          <a:p>
            <a:pPr marL="0" indent="0" algn="ctr">
              <a:buFontTx/>
              <a:buNone/>
              <a:defRPr/>
            </a:pPr>
            <a:endParaRPr lang="cs-CZ" sz="2000" dirty="0"/>
          </a:p>
          <a:p>
            <a:pPr marL="0" indent="0" algn="ctr">
              <a:buFontTx/>
              <a:buNone/>
              <a:defRPr/>
            </a:pPr>
            <a:endParaRPr lang="cs-CZ" sz="2000" b="1" dirty="0">
              <a:solidFill>
                <a:srgbClr val="669900"/>
              </a:solidFill>
            </a:endParaRPr>
          </a:p>
          <a:p>
            <a:pPr marL="0" indent="0" algn="just">
              <a:buFontTx/>
              <a:buNone/>
              <a:defRPr/>
            </a:pPr>
            <a:endParaRPr lang="cs-CZ" sz="1800" dirty="0">
              <a:solidFill>
                <a:srgbClr val="6699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9" descr="ctverce potlace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368300"/>
            <a:ext cx="18653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tverec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6192838"/>
            <a:ext cx="18605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2" descr="Státní pozemkový úřad">
            <a:hlinkClick r:id="rId4" tooltip="Státní pozemkový úřad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23764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87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1931F4-0F34-4F5E-9B11-343B3C4DC8C5}" type="slidenum">
              <a:rPr lang="cs-CZ" altLang="cs-CZ" smtClean="0"/>
              <a:pPr eaLnBrk="1" hangingPunct="1"/>
              <a:t>11</a:t>
            </a:fld>
            <a:endParaRPr lang="cs-CZ" altLang="cs-CZ" smtClean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6601" y="1406524"/>
            <a:ext cx="8229600" cy="478631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cs-CZ" sz="2000" b="1" dirty="0" smtClean="0">
                <a:solidFill>
                  <a:srgbClr val="669900"/>
                </a:solidFill>
                <a:latin typeface="+mj-lt"/>
              </a:rPr>
              <a:t>3.4. ÚP je zpracováván s ohledem na budoucí PÚ</a:t>
            </a:r>
          </a:p>
          <a:p>
            <a:pPr marL="0" indent="0" algn="ctr">
              <a:buFontTx/>
              <a:buNone/>
              <a:defRPr/>
            </a:pPr>
            <a:endParaRPr lang="cs-CZ" sz="2000" b="1" dirty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cs-CZ" sz="1600" dirty="0" smtClean="0"/>
              <a:t>Projektant ÚP vymezuje plochy a koridory tak, aby v nich při podrobnějším řešení v rámci PÚ mohly být umístěny prvky PSZ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endParaRPr lang="cs-CZ" sz="1600" dirty="0" smtClean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cs-CZ" sz="1600" dirty="0" smtClean="0"/>
              <a:t>Vymezené plochy a </a:t>
            </a:r>
            <a:r>
              <a:rPr lang="cs-CZ" sz="1600" dirty="0" smtClean="0"/>
              <a:t>koridory </a:t>
            </a:r>
            <a:r>
              <a:rPr lang="cs-CZ" sz="1600" dirty="0" smtClean="0"/>
              <a:t>nesmí neodůvodněně blokovat nadbytečnou část území pro jiné způsoby využití</a:t>
            </a:r>
            <a:endParaRPr lang="cs-CZ" sz="1600" dirty="0"/>
          </a:p>
          <a:p>
            <a:pPr marL="0" indent="0" algn="just">
              <a:buFontTx/>
              <a:buNone/>
              <a:defRPr/>
            </a:pPr>
            <a:endParaRPr lang="cs-CZ" sz="1600" dirty="0" smtClean="0"/>
          </a:p>
          <a:p>
            <a:pPr marL="0" indent="0" algn="ctr">
              <a:buFontTx/>
              <a:buNone/>
              <a:defRPr/>
            </a:pPr>
            <a:endParaRPr lang="cs-CZ" sz="2000" b="1" dirty="0"/>
          </a:p>
          <a:p>
            <a:pPr marL="0" indent="0" algn="ctr">
              <a:buFontTx/>
              <a:buNone/>
              <a:defRPr/>
            </a:pPr>
            <a:endParaRPr lang="cs-CZ" sz="2000" b="1" dirty="0">
              <a:solidFill>
                <a:srgbClr val="669900"/>
              </a:solidFill>
            </a:endParaRPr>
          </a:p>
          <a:p>
            <a:pPr marL="0" indent="0" algn="just">
              <a:buFontTx/>
              <a:buNone/>
              <a:defRPr/>
            </a:pPr>
            <a:endParaRPr lang="cs-CZ" sz="1800" dirty="0">
              <a:solidFill>
                <a:srgbClr val="6699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9" descr="ctverce potlace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368300"/>
            <a:ext cx="18653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tverec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6192838"/>
            <a:ext cx="18605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2" descr="Státní pozemkový úřad">
            <a:hlinkClick r:id="rId4" tooltip="Státní pozemkový úřad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23764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12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1931F4-0F34-4F5E-9B11-343B3C4DC8C5}" type="slidenum">
              <a:rPr lang="cs-CZ" altLang="cs-CZ" smtClean="0"/>
              <a:pPr eaLnBrk="1" hangingPunct="1"/>
              <a:t>12</a:t>
            </a:fld>
            <a:endParaRPr lang="cs-CZ" altLang="cs-CZ" smtClean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6601" y="1406524"/>
            <a:ext cx="8229600" cy="478631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cs-CZ" sz="2000" b="1" dirty="0" smtClean="0">
                <a:solidFill>
                  <a:srgbClr val="669900"/>
                </a:solidFill>
                <a:latin typeface="+mj-lt"/>
              </a:rPr>
              <a:t>4. Míra podrobnosti řešení</a:t>
            </a:r>
          </a:p>
          <a:p>
            <a:pPr marL="0" indent="0" algn="ctr">
              <a:buFontTx/>
              <a:buNone/>
              <a:defRPr/>
            </a:pPr>
            <a:endParaRPr lang="cs-CZ" sz="2000" b="1" dirty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cs-CZ" sz="1600" dirty="0" smtClean="0"/>
              <a:t>§43 odst. 3 stavebního zákona – „</a:t>
            </a:r>
            <a:r>
              <a:rPr lang="cs-CZ" sz="1600" i="1" dirty="0" smtClean="0"/>
              <a:t>ÚP plán nesmí obsahovat podrobnosti náležející svým obsahem regulačnímu plánu nebo územním rozhodnutím“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endParaRPr lang="cs-CZ" sz="1600" dirty="0" smtClean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cs-CZ" sz="1600" dirty="0" smtClean="0"/>
              <a:t>Nadměrná přesnost či podrobnost řešení územního plánu představuje jednu ze základních příčin střetu mezi ÚP a PSZ.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endParaRPr lang="cs-CZ" sz="1600" dirty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cs-CZ" sz="1600" dirty="0" smtClean="0"/>
              <a:t>ÚP musí nechat přiměřený prostor pro řešení pozemkových úprav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endParaRPr lang="cs-CZ" sz="1600" dirty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endParaRPr lang="cs-CZ" sz="1600" dirty="0"/>
          </a:p>
          <a:p>
            <a:pPr marL="0" indent="0" algn="just">
              <a:buFontTx/>
              <a:buNone/>
              <a:defRPr/>
            </a:pPr>
            <a:endParaRPr lang="cs-CZ" sz="1600" dirty="0" smtClean="0"/>
          </a:p>
          <a:p>
            <a:pPr marL="0" indent="0" algn="ctr">
              <a:buFontTx/>
              <a:buNone/>
              <a:defRPr/>
            </a:pPr>
            <a:endParaRPr lang="cs-CZ" sz="2000" b="1" dirty="0"/>
          </a:p>
          <a:p>
            <a:pPr marL="0" indent="0" algn="ctr">
              <a:buFontTx/>
              <a:buNone/>
              <a:defRPr/>
            </a:pPr>
            <a:endParaRPr lang="cs-CZ" sz="2000" b="1" dirty="0">
              <a:solidFill>
                <a:srgbClr val="669900"/>
              </a:solidFill>
            </a:endParaRPr>
          </a:p>
          <a:p>
            <a:pPr marL="0" indent="0" algn="just">
              <a:buFontTx/>
              <a:buNone/>
              <a:defRPr/>
            </a:pPr>
            <a:endParaRPr lang="cs-CZ" sz="1800" dirty="0">
              <a:solidFill>
                <a:srgbClr val="6699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9" descr="ctverce potlace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368300"/>
            <a:ext cx="18653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tvereck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6192838"/>
            <a:ext cx="18605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2" descr="Státní pozemkový úřad">
            <a:hlinkClick r:id="rId5" tooltip="Státní pozemkový úřad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23764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76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11B5F2-4C6B-479B-9A68-FD98858F74D8}" type="slidenum">
              <a:rPr lang="cs-CZ" altLang="cs-CZ" smtClean="0"/>
              <a:pPr eaLnBrk="1" hangingPunct="1"/>
              <a:t>13</a:t>
            </a:fld>
            <a:endParaRPr lang="cs-CZ" altLang="cs-CZ" smtClean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1406525"/>
            <a:ext cx="8229600" cy="4686771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cs-CZ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5. Nejčastější problémy</a:t>
            </a:r>
            <a:endParaRPr lang="cs-CZ" sz="2000" dirty="0" smtClean="0">
              <a:latin typeface="+mj-lt"/>
            </a:endParaRPr>
          </a:p>
          <a:p>
            <a:pPr marL="0" indent="0" algn="just">
              <a:buFontTx/>
              <a:buNone/>
              <a:defRPr/>
            </a:pPr>
            <a:endParaRPr lang="cs-CZ" sz="1800" dirty="0" smtClean="0"/>
          </a:p>
          <a:p>
            <a:pPr marL="0" indent="0" algn="just">
              <a:buFontTx/>
              <a:buNone/>
              <a:defRPr/>
            </a:pPr>
            <a:r>
              <a:rPr lang="cs-CZ" sz="1800" dirty="0" smtClean="0"/>
              <a:t>Situace: ÚP je schvalován před PÚ</a:t>
            </a:r>
          </a:p>
          <a:p>
            <a:pPr marL="0" indent="0" algn="just">
              <a:buFontTx/>
              <a:buNone/>
              <a:defRPr/>
            </a:pPr>
            <a:endParaRPr lang="cs-CZ" sz="1800" dirty="0" smtClean="0"/>
          </a:p>
          <a:p>
            <a:pPr marL="0" indent="0" algn="just">
              <a:buFontTx/>
              <a:buNone/>
              <a:defRPr/>
            </a:pPr>
            <a:r>
              <a:rPr lang="cs-CZ" sz="1800" dirty="0" smtClean="0"/>
              <a:t>V rámci koncepce uspořádání krajiny jsou umisťovány stavby s nedostatečnou volností (vodohospodářská a protipovodňová opatření) tak, že je posléze nelze upřesnit PSZ bez nutnosti zpracovávat změnu ÚP.</a:t>
            </a:r>
          </a:p>
          <a:p>
            <a:pPr marL="0" indent="0" algn="just">
              <a:buFontTx/>
              <a:buNone/>
              <a:defRPr/>
            </a:pPr>
            <a:endParaRPr lang="cs-CZ" sz="1800" dirty="0" smtClean="0"/>
          </a:p>
          <a:p>
            <a:pPr marL="0" indent="0" algn="just">
              <a:buFontTx/>
              <a:buNone/>
              <a:defRPr/>
            </a:pPr>
            <a:endParaRPr lang="cs-CZ" sz="1800" dirty="0" smtClean="0"/>
          </a:p>
          <a:p>
            <a:pPr marL="0" indent="0" algn="just">
              <a:buFontTx/>
              <a:buNone/>
              <a:defRPr/>
            </a:pPr>
            <a:r>
              <a:rPr lang="cs-CZ" sz="1800" dirty="0" smtClean="0"/>
              <a:t>Řešení: Do ÚP pouze plochy vymezit a odůvodnit jejich rozmístění.</a:t>
            </a:r>
          </a:p>
          <a:p>
            <a:pPr marL="0" indent="0" algn="just">
              <a:buFontTx/>
              <a:buNone/>
              <a:defRPr/>
            </a:pPr>
            <a:endParaRPr lang="cs-CZ" sz="1800" dirty="0" smtClean="0"/>
          </a:p>
          <a:p>
            <a:pPr marL="0" indent="0" algn="just">
              <a:buFontTx/>
              <a:buNone/>
              <a:defRPr/>
            </a:pPr>
            <a:r>
              <a:rPr lang="cs-CZ" sz="1800" dirty="0" smtClean="0"/>
              <a:t>PÚ na základě hydrotechnických opatření a s ohledem na vlastnické vztahy umístí konkrétní opatření.</a:t>
            </a:r>
            <a:endParaRPr lang="cs-CZ" sz="1800" dirty="0"/>
          </a:p>
          <a:p>
            <a:pPr marL="0" indent="0" algn="ctr">
              <a:buFontTx/>
              <a:buNone/>
              <a:defRPr/>
            </a:pPr>
            <a:endParaRPr lang="cs-CZ" sz="24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172" name="Picture 9" descr="ctverce potlace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368300"/>
            <a:ext cx="18653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tvereck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6192838"/>
            <a:ext cx="18605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2" descr="Státní pozemkový úřad">
            <a:hlinkClick r:id="rId5" tooltip="Státní pozemkový úřad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23764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05" y="1321287"/>
            <a:ext cx="7252880" cy="4853638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3" name="Ovál 2"/>
          <p:cNvSpPr/>
          <p:nvPr/>
        </p:nvSpPr>
        <p:spPr>
          <a:xfrm rot="19943395">
            <a:off x="4139664" y="2624001"/>
            <a:ext cx="1008112" cy="18002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05" y="1324217"/>
            <a:ext cx="6676815" cy="485586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33" y="1329619"/>
            <a:ext cx="6428641" cy="4821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11B5F2-4C6B-479B-9A68-FD98858F74D8}" type="slidenum">
              <a:rPr lang="cs-CZ" altLang="cs-CZ" smtClean="0"/>
              <a:pPr eaLnBrk="1" hangingPunct="1"/>
              <a:t>14</a:t>
            </a:fld>
            <a:endParaRPr lang="cs-CZ" altLang="cs-CZ" smtClean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1406525"/>
            <a:ext cx="8229600" cy="4686771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cs-CZ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r>
              <a:rPr lang="cs-CZ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 Nejčastější problémy</a:t>
            </a:r>
            <a:endParaRPr lang="cs-CZ" sz="2000" dirty="0" smtClean="0">
              <a:latin typeface="+mj-lt"/>
            </a:endParaRPr>
          </a:p>
          <a:p>
            <a:pPr marL="0" indent="0" algn="just">
              <a:buFontTx/>
              <a:buNone/>
              <a:defRPr/>
            </a:pPr>
            <a:endParaRPr lang="cs-CZ" sz="1800" dirty="0" smtClean="0"/>
          </a:p>
          <a:p>
            <a:pPr marL="0" indent="0" algn="just">
              <a:buFontTx/>
              <a:buNone/>
              <a:defRPr/>
            </a:pPr>
            <a:r>
              <a:rPr lang="cs-CZ" sz="1800" dirty="0" smtClean="0"/>
              <a:t>Situace: ÚP je schvalován před PÚ</a:t>
            </a:r>
          </a:p>
          <a:p>
            <a:pPr marL="0" indent="0" algn="just">
              <a:buFontTx/>
              <a:buNone/>
              <a:defRPr/>
            </a:pPr>
            <a:endParaRPr lang="cs-CZ" sz="1800" dirty="0" smtClean="0"/>
          </a:p>
          <a:p>
            <a:pPr marL="0" indent="0" algn="just">
              <a:buFontTx/>
              <a:buNone/>
              <a:defRPr/>
            </a:pPr>
            <a:r>
              <a:rPr lang="cs-CZ" sz="1800" dirty="0" smtClean="0"/>
              <a:t>Jsou zakreslovány detailně trasy polních cest</a:t>
            </a:r>
          </a:p>
          <a:p>
            <a:pPr marL="0" indent="0" algn="just">
              <a:buFontTx/>
              <a:buNone/>
              <a:defRPr/>
            </a:pPr>
            <a:endParaRPr lang="cs-CZ" sz="1800" dirty="0"/>
          </a:p>
          <a:p>
            <a:pPr marL="0" indent="0" algn="just">
              <a:buFontTx/>
              <a:buNone/>
              <a:defRPr/>
            </a:pPr>
            <a:r>
              <a:rPr lang="cs-CZ" sz="1800" dirty="0" smtClean="0"/>
              <a:t>Řešení:</a:t>
            </a:r>
          </a:p>
          <a:p>
            <a:pPr marL="0" indent="0" algn="just">
              <a:buFontTx/>
              <a:buNone/>
              <a:defRPr/>
            </a:pPr>
            <a:endParaRPr lang="cs-CZ" sz="1800" dirty="0" smtClean="0"/>
          </a:p>
          <a:p>
            <a:pPr marL="0" indent="0" algn="just">
              <a:buFontTx/>
              <a:buNone/>
              <a:defRPr/>
            </a:pPr>
            <a:r>
              <a:rPr lang="cs-CZ" sz="1800" dirty="0" smtClean="0"/>
              <a:t>Platí že ÚP navrhuje pouze koridor pro stavbu a ne samotnou stavbu. Teprve PÚ umisťují stavby účelových komunikací na konkrétní vlastnické pozemky.</a:t>
            </a:r>
          </a:p>
          <a:p>
            <a:pPr marL="0" indent="0" algn="just">
              <a:buFontTx/>
              <a:buNone/>
              <a:defRPr/>
            </a:pPr>
            <a:endParaRPr lang="cs-CZ" sz="1800" dirty="0" smtClean="0"/>
          </a:p>
          <a:p>
            <a:pPr marL="0" indent="0" algn="just">
              <a:buFontTx/>
              <a:buNone/>
              <a:defRPr/>
            </a:pPr>
            <a:endParaRPr lang="cs-CZ" sz="1800" dirty="0"/>
          </a:p>
          <a:p>
            <a:pPr marL="0" indent="0" algn="just">
              <a:buFontTx/>
              <a:buNone/>
              <a:defRPr/>
            </a:pPr>
            <a:endParaRPr lang="cs-CZ" sz="1800" dirty="0" smtClean="0"/>
          </a:p>
          <a:p>
            <a:pPr marL="0" indent="0" algn="just">
              <a:buFontTx/>
              <a:buNone/>
              <a:defRPr/>
            </a:pPr>
            <a:endParaRPr lang="cs-CZ" sz="2400" dirty="0" smtClean="0"/>
          </a:p>
          <a:p>
            <a:pPr marL="0" indent="0" algn="just">
              <a:buFontTx/>
              <a:buNone/>
              <a:defRPr/>
            </a:pPr>
            <a:endParaRPr lang="cs-CZ" sz="2400" dirty="0" smtClean="0"/>
          </a:p>
          <a:p>
            <a:pPr marL="0" indent="0" algn="just">
              <a:buFontTx/>
              <a:buNone/>
              <a:defRPr/>
            </a:pPr>
            <a:endParaRPr lang="cs-CZ" sz="24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endParaRPr lang="cs-CZ" sz="24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just">
              <a:buFontTx/>
              <a:buNone/>
              <a:defRPr/>
            </a:pPr>
            <a:endParaRPr lang="cs-CZ" sz="24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FontTx/>
              <a:buNone/>
              <a:defRPr/>
            </a:pPr>
            <a:endParaRPr lang="cs-CZ" sz="1600" dirty="0"/>
          </a:p>
          <a:p>
            <a:pPr marL="0" indent="0" algn="ctr">
              <a:buFontTx/>
              <a:buNone/>
              <a:defRPr/>
            </a:pPr>
            <a:endParaRPr lang="cs-CZ" sz="24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endParaRPr lang="cs-CZ" sz="2800" dirty="0"/>
          </a:p>
        </p:txBody>
      </p:sp>
      <p:pic>
        <p:nvPicPr>
          <p:cNvPr id="7172" name="Picture 9" descr="ctverce potlace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368300"/>
            <a:ext cx="18653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tvereck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6192838"/>
            <a:ext cx="18605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2" descr="Státní pozemkový úřad">
            <a:hlinkClick r:id="rId5" tooltip="Státní pozemkový úřad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23764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414302"/>
            <a:ext cx="7850025" cy="4725341"/>
          </a:xfrm>
          <a:prstGeom prst="rect">
            <a:avLst/>
          </a:prstGeom>
        </p:spPr>
      </p:pic>
      <p:sp>
        <p:nvSpPr>
          <p:cNvPr id="2" name="Ovál 1"/>
          <p:cNvSpPr/>
          <p:nvPr/>
        </p:nvSpPr>
        <p:spPr>
          <a:xfrm>
            <a:off x="1043608" y="4869160"/>
            <a:ext cx="6840760" cy="93610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73" y="1414302"/>
            <a:ext cx="6839939" cy="47181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790"/>
            <a:ext cx="9144000" cy="645241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11" y="1286580"/>
            <a:ext cx="6574642" cy="493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5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A22F4A-799C-4F36-82A0-D3741AA073D8}" type="slidenum">
              <a:rPr lang="cs-CZ" altLang="cs-CZ" smtClean="0"/>
              <a:pPr eaLnBrk="1" hangingPunct="1"/>
              <a:t>15</a:t>
            </a:fld>
            <a:endParaRPr lang="cs-CZ" altLang="cs-CZ" smtClean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endParaRPr lang="cs-CZ" sz="24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FontTx/>
              <a:buNone/>
              <a:defRPr/>
            </a:pPr>
            <a:endParaRPr lang="cs-CZ" sz="1600" dirty="0"/>
          </a:p>
          <a:p>
            <a:pPr marL="0" indent="0" algn="ctr">
              <a:buFontTx/>
              <a:buNone/>
              <a:defRPr/>
            </a:pPr>
            <a:endParaRPr lang="cs-CZ" sz="24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endParaRPr lang="cs-CZ" sz="2800" dirty="0"/>
          </a:p>
        </p:txBody>
      </p:sp>
      <p:pic>
        <p:nvPicPr>
          <p:cNvPr id="25604" name="Picture 9" descr="ctverce potlace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368300"/>
            <a:ext cx="18653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ctverec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6192838"/>
            <a:ext cx="18605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1196975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ctr">
              <a:defRPr/>
            </a:pPr>
            <a:endParaRPr lang="cs-CZ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55650" y="1808163"/>
            <a:ext cx="7345363" cy="4418012"/>
          </a:xfrm>
          <a:prstGeom prst="rect">
            <a:avLst/>
          </a:prstGeom>
          <a:noFill/>
          <a:ln>
            <a:noFill/>
          </a:ln>
          <a:extLst/>
        </p:spPr>
        <p:txBody>
          <a:bodyPr lIns="91434" tIns="45717" rIns="91434" bIns="45717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2000" dirty="0" smtClean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cs-CZ" altLang="cs-CZ" sz="2000" dirty="0" smtClean="0"/>
          </a:p>
        </p:txBody>
      </p:sp>
      <p:pic>
        <p:nvPicPr>
          <p:cNvPr id="25608" name="Picture 12" descr="Státní pozemkový úřad">
            <a:hlinkClick r:id="rId4" tooltip="Státní pozemkový úřad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23764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7"/>
          <p:cNvSpPr txBox="1">
            <a:spLocks/>
          </p:cNvSpPr>
          <p:nvPr/>
        </p:nvSpPr>
        <p:spPr bwMode="auto">
          <a:xfrm>
            <a:off x="609600" y="1473200"/>
            <a:ext cx="8229600" cy="4805363"/>
          </a:xfrm>
          <a:prstGeom prst="rect">
            <a:avLst/>
          </a:prstGeom>
          <a:noFill/>
          <a:ln>
            <a:noFill/>
          </a:ln>
          <a:extLst/>
        </p:spPr>
        <p:txBody>
          <a:bodyPr lIns="91434" tIns="45717" rIns="91434" bIns="45717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cs-CZ" sz="2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Nejčastější </a:t>
            </a:r>
            <a:r>
              <a:rPr lang="cs-CZ" sz="2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problémy</a:t>
            </a:r>
          </a:p>
          <a:p>
            <a:pPr marL="0" indent="0">
              <a:buFontTx/>
              <a:buNone/>
              <a:defRPr/>
            </a:pPr>
            <a:endPara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Protierozní opatření:</a:t>
            </a:r>
          </a:p>
          <a:p>
            <a:pPr marL="0" indent="0">
              <a:buFontTx/>
              <a:buNone/>
              <a:defRPr/>
            </a:pPr>
            <a:endParaRPr lang="cs-CZ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cs-CZ" sz="2000" dirty="0" smtClean="0"/>
              <a:t>Návrh konkrétního protierozního opatření a jeho umístění přísluší řešení pozemkových úprav na základě konkrétních propočtů.</a:t>
            </a:r>
          </a:p>
          <a:p>
            <a:pPr marL="0" indent="0">
              <a:buFontTx/>
              <a:buNone/>
              <a:defRPr/>
            </a:pPr>
            <a:endParaRPr lang="cs-CZ" sz="2000" dirty="0"/>
          </a:p>
          <a:p>
            <a:pPr marL="0" indent="0">
              <a:buFontTx/>
              <a:buNone/>
              <a:defRPr/>
            </a:pPr>
            <a:r>
              <a:rPr lang="cs-CZ" sz="2000" dirty="0" smtClean="0"/>
              <a:t>Monitoring eroze zemědělské půdy. </a:t>
            </a:r>
          </a:p>
          <a:p>
            <a:pPr marL="0" indent="0">
              <a:buFontTx/>
              <a:buNone/>
              <a:defRPr/>
            </a:pPr>
            <a:endParaRPr lang="cs-CZ" sz="2000" dirty="0"/>
          </a:p>
          <a:p>
            <a:pPr marL="0" indent="0">
              <a:buFontTx/>
              <a:buNone/>
              <a:defRPr/>
            </a:pPr>
            <a:r>
              <a:rPr lang="cs-CZ" sz="2000" dirty="0" smtClean="0"/>
              <a:t>Teprve tam lze využít například vhodné rozdělení délky svahu cestou, zatravnění, zalesnění svažitých pozemků či technických opatření.</a:t>
            </a:r>
            <a:endParaRPr lang="cs-CZ" sz="1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89" y="1298415"/>
            <a:ext cx="7419874" cy="493728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49" y="1294992"/>
            <a:ext cx="6600311" cy="4950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11B5F2-4C6B-479B-9A68-FD98858F74D8}" type="slidenum">
              <a:rPr lang="cs-CZ" altLang="cs-CZ" smtClean="0"/>
              <a:pPr eaLnBrk="1" hangingPunct="1"/>
              <a:t>16</a:t>
            </a:fld>
            <a:endParaRPr lang="cs-CZ" altLang="cs-CZ" smtClean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1406525"/>
            <a:ext cx="8229600" cy="4686771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cs-CZ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r>
              <a:rPr lang="cs-CZ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 Nejčastější problémy</a:t>
            </a:r>
            <a:endParaRPr lang="cs-CZ" sz="2000" dirty="0" smtClean="0">
              <a:latin typeface="+mj-lt"/>
            </a:endParaRPr>
          </a:p>
          <a:p>
            <a:pPr marL="0" indent="0" algn="just">
              <a:buFontTx/>
              <a:buNone/>
              <a:defRPr/>
            </a:pPr>
            <a:endParaRPr lang="cs-CZ" sz="1800" dirty="0" smtClean="0"/>
          </a:p>
          <a:p>
            <a:pPr marL="0" indent="0" algn="just">
              <a:buFontTx/>
              <a:buNone/>
              <a:defRPr/>
            </a:pPr>
            <a:r>
              <a:rPr lang="cs-CZ" sz="1800" dirty="0" smtClean="0"/>
              <a:t>Situace: ÚP je schvalován před PÚ</a:t>
            </a:r>
          </a:p>
          <a:p>
            <a:pPr marL="0" indent="0" algn="just">
              <a:buFontTx/>
              <a:buNone/>
              <a:defRPr/>
            </a:pPr>
            <a:endParaRPr lang="cs-CZ" sz="1800" dirty="0" smtClean="0"/>
          </a:p>
          <a:p>
            <a:pPr marL="0" indent="0" algn="just">
              <a:buFontTx/>
              <a:buNone/>
              <a:defRPr/>
            </a:pPr>
            <a:r>
              <a:rPr lang="cs-CZ" sz="1800" dirty="0" smtClean="0"/>
              <a:t>Prvky ÚSES (biocentra, biokoridory) jsou navrhovány na ornou půdu. Ve většině případů je s tím vlastník seznámen až při pozemkové úpravě a nesouhlasí s tím – velké problémy při následném projednávání návrhu PÚ.</a:t>
            </a:r>
          </a:p>
          <a:p>
            <a:pPr marL="0" indent="0" algn="just">
              <a:buFontTx/>
              <a:buNone/>
              <a:defRPr/>
            </a:pPr>
            <a:endParaRPr lang="cs-CZ" sz="1800" dirty="0"/>
          </a:p>
          <a:p>
            <a:pPr marL="0" indent="0" algn="just">
              <a:buFontTx/>
              <a:buNone/>
              <a:defRPr/>
            </a:pPr>
            <a:r>
              <a:rPr lang="cs-CZ" sz="1800" dirty="0" smtClean="0"/>
              <a:t>Dva projektanti ÚSES se neshodnou na průběhu biokoridorů.</a:t>
            </a:r>
          </a:p>
          <a:p>
            <a:pPr marL="0" indent="0" algn="just">
              <a:buFontTx/>
              <a:buNone/>
              <a:defRPr/>
            </a:pPr>
            <a:r>
              <a:rPr lang="cs-CZ" sz="1800" dirty="0" smtClean="0"/>
              <a:t>Pozornost k ÚSES jsou ze strany projektantů ÚP odsouvána do pozadí „je to jenom čára nemusí se dodržovat“.</a:t>
            </a:r>
          </a:p>
          <a:p>
            <a:pPr marL="0" indent="0" algn="just">
              <a:buFontTx/>
              <a:buNone/>
              <a:defRPr/>
            </a:pPr>
            <a:r>
              <a:rPr lang="cs-CZ" sz="1800" dirty="0" smtClean="0"/>
              <a:t>ÚP by měl pouze vymezovat plochy a koridory pro ÚSES.</a:t>
            </a:r>
          </a:p>
          <a:p>
            <a:pPr marL="0" indent="0" algn="just">
              <a:buFontTx/>
              <a:buNone/>
              <a:defRPr/>
            </a:pPr>
            <a:r>
              <a:rPr lang="cs-CZ" sz="1800" dirty="0" smtClean="0"/>
              <a:t>PÚ je pak jasně definuje na parcely a přiřazuje druhy pozemku (TTP, ostatní plocha)</a:t>
            </a:r>
          </a:p>
          <a:p>
            <a:pPr marL="0" indent="0" algn="just">
              <a:buFontTx/>
              <a:buNone/>
              <a:defRPr/>
            </a:pPr>
            <a:endParaRPr lang="cs-CZ" sz="2400" dirty="0" smtClean="0"/>
          </a:p>
          <a:p>
            <a:pPr marL="0" indent="0" algn="just">
              <a:buFontTx/>
              <a:buNone/>
              <a:defRPr/>
            </a:pPr>
            <a:endParaRPr lang="cs-CZ" sz="2400" dirty="0" smtClean="0"/>
          </a:p>
          <a:p>
            <a:pPr marL="0" indent="0" algn="just">
              <a:buFontTx/>
              <a:buNone/>
              <a:defRPr/>
            </a:pPr>
            <a:endParaRPr lang="cs-CZ" sz="24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endParaRPr lang="cs-CZ" sz="24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just">
              <a:buFontTx/>
              <a:buNone/>
              <a:defRPr/>
            </a:pPr>
            <a:endParaRPr lang="cs-CZ" sz="24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FontTx/>
              <a:buNone/>
              <a:defRPr/>
            </a:pPr>
            <a:endParaRPr lang="cs-CZ" sz="1600" dirty="0"/>
          </a:p>
          <a:p>
            <a:pPr marL="0" indent="0" algn="ctr">
              <a:buFontTx/>
              <a:buNone/>
              <a:defRPr/>
            </a:pPr>
            <a:endParaRPr lang="cs-CZ" sz="24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endParaRPr lang="cs-CZ" sz="2800" dirty="0"/>
          </a:p>
        </p:txBody>
      </p:sp>
      <p:pic>
        <p:nvPicPr>
          <p:cNvPr id="7172" name="Picture 9" descr="ctverce potlace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368300"/>
            <a:ext cx="18653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tvereck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6192838"/>
            <a:ext cx="18605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2" descr="Státní pozemkový úřad">
            <a:hlinkClick r:id="rId5" tooltip="Státní pozemkový úřad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23764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757" y="1256758"/>
            <a:ext cx="7273158" cy="47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8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A22F4A-799C-4F36-82A0-D3741AA073D8}" type="slidenum">
              <a:rPr lang="cs-CZ" altLang="cs-CZ" smtClean="0"/>
              <a:pPr eaLnBrk="1" hangingPunct="1"/>
              <a:t>17</a:t>
            </a:fld>
            <a:endParaRPr lang="cs-CZ" altLang="cs-CZ" smtClean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endParaRPr lang="cs-CZ" sz="24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FontTx/>
              <a:buNone/>
              <a:defRPr/>
            </a:pPr>
            <a:endParaRPr lang="cs-CZ" sz="1600" dirty="0"/>
          </a:p>
          <a:p>
            <a:pPr marL="0" indent="0" algn="ctr">
              <a:buFontTx/>
              <a:buNone/>
              <a:defRPr/>
            </a:pPr>
            <a:endParaRPr lang="cs-CZ" sz="24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endParaRPr lang="cs-CZ" sz="2800" dirty="0"/>
          </a:p>
        </p:txBody>
      </p:sp>
      <p:pic>
        <p:nvPicPr>
          <p:cNvPr id="25604" name="Picture 9" descr="ctverce potlace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368300"/>
            <a:ext cx="18653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ctverec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6192838"/>
            <a:ext cx="18605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1196975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ctr">
              <a:defRPr/>
            </a:pPr>
            <a:endParaRPr lang="cs-CZ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55650" y="1808163"/>
            <a:ext cx="7345363" cy="4418012"/>
          </a:xfrm>
          <a:prstGeom prst="rect">
            <a:avLst/>
          </a:prstGeom>
          <a:noFill/>
          <a:ln>
            <a:noFill/>
          </a:ln>
          <a:extLst/>
        </p:spPr>
        <p:txBody>
          <a:bodyPr lIns="91434" tIns="45717" rIns="91434" bIns="45717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2000" dirty="0" smtClean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cs-CZ" altLang="cs-CZ" sz="2000" dirty="0" smtClean="0"/>
          </a:p>
        </p:txBody>
      </p:sp>
      <p:pic>
        <p:nvPicPr>
          <p:cNvPr id="25608" name="Picture 12" descr="Státní pozemkový úřad">
            <a:hlinkClick r:id="rId4" tooltip="Státní pozemkový úřad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23764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7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 lIns="91434" tIns="45717" rIns="91434" bIns="45717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endParaRPr lang="cs-CZ" sz="2400" b="1" kern="0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r>
              <a:rPr lang="cs-CZ" sz="2000" b="1" kern="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Závěrečné doporučení</a:t>
            </a:r>
          </a:p>
          <a:p>
            <a:pPr marL="0" indent="0" algn="ctr">
              <a:buFontTx/>
              <a:buNone/>
              <a:defRPr/>
            </a:pPr>
            <a:endParaRPr lang="cs-CZ" sz="2000" b="1" kern="0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endParaRPr lang="cs-CZ" sz="2000" b="1" kern="0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endParaRPr lang="cs-CZ" sz="2000" b="1" kern="0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r>
              <a:rPr lang="cs-CZ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Vyhněme se v územních plánech detailností !</a:t>
            </a:r>
            <a:endParaRPr lang="cs-CZ" sz="24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0518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A22F4A-799C-4F36-82A0-D3741AA073D8}" type="slidenum">
              <a:rPr lang="cs-CZ" altLang="cs-CZ" smtClean="0"/>
              <a:pPr eaLnBrk="1" hangingPunct="1"/>
              <a:t>18</a:t>
            </a:fld>
            <a:endParaRPr lang="cs-CZ" altLang="cs-CZ" smtClean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endParaRPr lang="cs-CZ" sz="24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FontTx/>
              <a:buNone/>
              <a:defRPr/>
            </a:pPr>
            <a:endParaRPr lang="cs-CZ" sz="1600" dirty="0"/>
          </a:p>
          <a:p>
            <a:pPr marL="0" indent="0" algn="ctr">
              <a:buFontTx/>
              <a:buNone/>
              <a:defRPr/>
            </a:pPr>
            <a:endParaRPr lang="cs-CZ" sz="24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endParaRPr lang="cs-CZ" sz="2800" dirty="0"/>
          </a:p>
        </p:txBody>
      </p:sp>
      <p:pic>
        <p:nvPicPr>
          <p:cNvPr id="25604" name="Picture 9" descr="ctverce potlace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368300"/>
            <a:ext cx="18653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ctverec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6192838"/>
            <a:ext cx="18605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1196975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ctr">
              <a:defRPr/>
            </a:pPr>
            <a:endParaRPr lang="cs-CZ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55650" y="1808163"/>
            <a:ext cx="7345363" cy="4418012"/>
          </a:xfrm>
          <a:prstGeom prst="rect">
            <a:avLst/>
          </a:prstGeom>
          <a:noFill/>
          <a:ln>
            <a:noFill/>
          </a:ln>
          <a:extLst/>
        </p:spPr>
        <p:txBody>
          <a:bodyPr lIns="91434" tIns="45717" rIns="91434" bIns="45717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2000" dirty="0" smtClean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cs-CZ" altLang="cs-CZ" sz="2000" dirty="0" smtClean="0"/>
          </a:p>
        </p:txBody>
      </p:sp>
      <p:pic>
        <p:nvPicPr>
          <p:cNvPr id="25608" name="Picture 12" descr="Státní pozemkový úřad">
            <a:hlinkClick r:id="rId4" tooltip="Státní pozemkový úřad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23764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7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 lIns="91434" tIns="45717" rIns="91434" bIns="45717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endParaRPr lang="cs-CZ" sz="2400" b="1" kern="0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endParaRPr lang="cs-CZ" sz="2400" b="1" kern="0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endParaRPr lang="cs-CZ" sz="2400" b="1" kern="0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endParaRPr lang="cs-CZ" sz="2400" b="1" kern="0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r>
              <a:rPr lang="cs-CZ" sz="2000" b="1" kern="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Děkuji za pozornost</a:t>
            </a:r>
          </a:p>
          <a:p>
            <a:pPr marL="0" indent="0" algn="ctr">
              <a:buFontTx/>
              <a:buNone/>
              <a:defRPr/>
            </a:pPr>
            <a:endParaRPr lang="cs-CZ" sz="2000" b="1" kern="0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endParaRPr lang="cs-CZ" sz="2000" b="1" kern="0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endParaRPr lang="cs-CZ" sz="2000" b="1" kern="0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endParaRPr lang="cs-CZ" sz="2000" b="1" kern="0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endParaRPr lang="cs-CZ" sz="2000" b="1" kern="0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05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D574F2-3194-4518-B1C5-2A86530CBAFB}" type="slidenum">
              <a:rPr lang="cs-CZ" altLang="cs-CZ" smtClean="0"/>
              <a:pPr eaLnBrk="1" hangingPunct="1"/>
              <a:t>2</a:t>
            </a:fld>
            <a:endParaRPr lang="cs-CZ" altLang="cs-CZ" smtClean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cs-CZ" sz="36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Osnova</a:t>
            </a:r>
          </a:p>
          <a:p>
            <a:pPr marL="0" indent="0" algn="ctr">
              <a:buFontTx/>
              <a:buNone/>
              <a:defRPr/>
            </a:pPr>
            <a:endParaRPr lang="cs-CZ" sz="20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cs-CZ" sz="1800" dirty="0" smtClean="0">
                <a:solidFill>
                  <a:srgbClr val="669900"/>
                </a:solidFill>
              </a:rPr>
              <a:t>Koordinace v platných zákonech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cs-CZ" sz="1800" dirty="0" smtClean="0">
                <a:solidFill>
                  <a:srgbClr val="669900"/>
                </a:solidFill>
              </a:rPr>
              <a:t>Průběh procesu pozemkové úpravy – spolupráce s orgány ÚP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cs-CZ" sz="1800" dirty="0" smtClean="0">
                <a:solidFill>
                  <a:srgbClr val="669900"/>
                </a:solidFill>
              </a:rPr>
              <a:t>Základní typy posloupnosti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cs-CZ" sz="1800" dirty="0" smtClean="0">
                <a:solidFill>
                  <a:srgbClr val="669900"/>
                </a:solidFill>
              </a:rPr>
              <a:t>Míra podrobnosti dokumentací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cs-CZ" sz="1800" dirty="0" smtClean="0">
                <a:solidFill>
                  <a:srgbClr val="669900"/>
                </a:solidFill>
              </a:rPr>
              <a:t>Nejčastější problémy</a:t>
            </a:r>
          </a:p>
          <a:p>
            <a:pPr marL="514350" indent="-514350" algn="just">
              <a:buFontTx/>
              <a:buAutoNum type="arabicPeriod"/>
              <a:defRPr/>
            </a:pPr>
            <a:endParaRPr lang="cs-CZ" sz="1800" dirty="0" smtClean="0"/>
          </a:p>
          <a:p>
            <a:pPr marL="514350" indent="-514350" algn="just">
              <a:buFontTx/>
              <a:buAutoNum type="arabicPeriod"/>
              <a:defRPr/>
            </a:pPr>
            <a:endParaRPr lang="cs-CZ" sz="1800" dirty="0" smtClean="0"/>
          </a:p>
          <a:p>
            <a:pPr marL="0" indent="0" algn="just">
              <a:buFontTx/>
              <a:buNone/>
              <a:defRPr/>
            </a:pPr>
            <a:endParaRPr lang="cs-CZ" sz="2400" dirty="0" smtClean="0"/>
          </a:p>
          <a:p>
            <a:pPr marL="0" indent="0" algn="just">
              <a:buFontTx/>
              <a:buNone/>
              <a:defRPr/>
            </a:pPr>
            <a:endParaRPr lang="cs-CZ" sz="2400" dirty="0" smtClean="0"/>
          </a:p>
          <a:p>
            <a:pPr marL="0" indent="0" algn="ctr">
              <a:buFontTx/>
              <a:buNone/>
              <a:defRPr/>
            </a:pPr>
            <a:endParaRPr lang="cs-CZ" sz="24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just">
              <a:buFontTx/>
              <a:buNone/>
              <a:defRPr/>
            </a:pPr>
            <a:endParaRPr lang="cs-CZ" sz="8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indent="0">
              <a:buFontTx/>
              <a:buNone/>
              <a:defRPr/>
            </a:pPr>
            <a:endParaRPr lang="cs-CZ" sz="1600" dirty="0"/>
          </a:p>
          <a:p>
            <a:pPr marL="0" indent="0" algn="ctr">
              <a:buFontTx/>
              <a:buNone/>
              <a:defRPr/>
            </a:pPr>
            <a:endParaRPr lang="cs-CZ" sz="24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endParaRPr lang="cs-CZ" sz="2800" dirty="0"/>
          </a:p>
        </p:txBody>
      </p:sp>
      <p:pic>
        <p:nvPicPr>
          <p:cNvPr id="3076" name="Picture 9" descr="ctverce potlace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368300"/>
            <a:ext cx="18653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tverec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6192838"/>
            <a:ext cx="18605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 descr="Státní pozemkový úřad">
            <a:hlinkClick r:id="rId4" tooltip="Státní pozemkový úřad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23764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1931F4-0F34-4F5E-9B11-343B3C4DC8C5}" type="slidenum">
              <a:rPr lang="cs-CZ" altLang="cs-CZ" smtClean="0"/>
              <a:pPr eaLnBrk="1" hangingPunct="1"/>
              <a:t>3</a:t>
            </a:fld>
            <a:endParaRPr lang="cs-CZ" altLang="cs-CZ" smtClean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6601" y="1406524"/>
            <a:ext cx="8229600" cy="478631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cs-CZ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1. Koordinace ÚP a PÚ v platných zákonech</a:t>
            </a:r>
            <a:endParaRPr lang="cs-CZ" sz="24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just">
              <a:buFontTx/>
              <a:buNone/>
              <a:defRPr/>
            </a:pPr>
            <a:endParaRPr lang="cs-CZ" sz="1200" dirty="0" smtClean="0">
              <a:solidFill>
                <a:srgbClr val="6699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buFontTx/>
              <a:buNone/>
              <a:defRPr/>
            </a:pPr>
            <a:r>
              <a:rPr lang="cs-CZ" sz="1800" dirty="0" smtClean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Zákon č. 183/2006 o územním plánování a stavebním řádu</a:t>
            </a:r>
          </a:p>
          <a:p>
            <a:pPr marL="685800" lvl="1" algn="just"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latin typeface="+mj-lt"/>
                <a:ea typeface="+mj-ea"/>
                <a:cs typeface="+mj-cs"/>
              </a:rPr>
              <a:t>p</a:t>
            </a:r>
            <a:r>
              <a:rPr lang="cs-CZ" sz="1400" dirty="0" smtClean="0">
                <a:latin typeface="+mj-lt"/>
                <a:ea typeface="+mj-ea"/>
                <a:cs typeface="+mj-cs"/>
              </a:rPr>
              <a:t>roblematiku pozemkových úprav neřeší</a:t>
            </a:r>
            <a:endParaRPr lang="cs-CZ" sz="1400" dirty="0">
              <a:latin typeface="+mj-lt"/>
              <a:ea typeface="+mj-ea"/>
              <a:cs typeface="+mj-cs"/>
            </a:endParaRPr>
          </a:p>
          <a:p>
            <a:pPr marL="0" indent="0" algn="just">
              <a:buFontTx/>
              <a:buNone/>
              <a:defRPr/>
            </a:pPr>
            <a:endParaRPr lang="cs-CZ" sz="1800" dirty="0" smtClean="0">
              <a:latin typeface="+mj-lt"/>
              <a:ea typeface="+mj-ea"/>
              <a:cs typeface="+mj-cs"/>
            </a:endParaRPr>
          </a:p>
          <a:p>
            <a:pPr marL="0" indent="0">
              <a:buFontTx/>
              <a:buNone/>
              <a:defRPr/>
            </a:pPr>
            <a:r>
              <a:rPr lang="cs-CZ" sz="1800" dirty="0" smtClean="0">
                <a:solidFill>
                  <a:srgbClr val="669900"/>
                </a:solidFill>
              </a:rPr>
              <a:t>Zákon č. 139/2002 Sb. o pozemkových úpravách a pozemkových úřadech</a:t>
            </a:r>
          </a:p>
          <a:p>
            <a:pPr marL="685800" lvl="1">
              <a:buFont typeface="Arial" panose="020B0604020202020204" pitchFamily="34" charset="0"/>
              <a:buChar char="•"/>
              <a:defRPr/>
            </a:pPr>
            <a:r>
              <a:rPr lang="cs-CZ" sz="1400" dirty="0" smtClean="0"/>
              <a:t>§ 2 – Výsledky pozemkových úprav slouží pro obnovu katastrálního operátu a jako neopomenutelný podklad pro územní plánování</a:t>
            </a:r>
          </a:p>
          <a:p>
            <a:pPr marL="685800" lvl="1">
              <a:buFont typeface="Arial" panose="020B0604020202020204" pitchFamily="34" charset="0"/>
              <a:buChar char="•"/>
              <a:defRPr/>
            </a:pPr>
            <a:endParaRPr lang="cs-CZ" sz="1400" dirty="0" smtClean="0"/>
          </a:p>
          <a:p>
            <a:pPr marL="685800" lvl="1">
              <a:buFont typeface="Arial" panose="020B0604020202020204" pitchFamily="34" charset="0"/>
              <a:buChar char="•"/>
              <a:defRPr/>
            </a:pPr>
            <a:r>
              <a:rPr lang="cs-CZ" sz="1400" dirty="0" smtClean="0"/>
              <a:t>§ 9 odst. 15 – PSZ musí být v souladu s UPD. Není-li, je návrhem na její aktualizaci nebo změnu. V ostatních případech musí být PSZ dohodnut s úřadem územního plánování.</a:t>
            </a:r>
          </a:p>
          <a:p>
            <a:pPr marL="685800" lvl="1">
              <a:buFont typeface="Arial" panose="020B0604020202020204" pitchFamily="34" charset="0"/>
              <a:buChar char="•"/>
              <a:defRPr/>
            </a:pPr>
            <a:endParaRPr lang="cs-CZ" sz="1400" dirty="0" smtClean="0"/>
          </a:p>
          <a:p>
            <a:pPr marL="685800" lvl="1">
              <a:buFont typeface="Arial" panose="020B0604020202020204" pitchFamily="34" charset="0"/>
              <a:buChar char="•"/>
              <a:defRPr/>
            </a:pPr>
            <a:r>
              <a:rPr lang="cs-CZ" sz="1400" dirty="0" smtClean="0"/>
              <a:t>§12 odst. 3 – Pro změnu druhů pozemků a výstavbu prvků PSZ se upouští od vydání územního rozhodnutí o umístění stavby a od rozhodnutí o využití území.</a:t>
            </a:r>
          </a:p>
          <a:p>
            <a:pPr marL="685800" lvl="1">
              <a:buFont typeface="Arial" panose="020B0604020202020204" pitchFamily="34" charset="0"/>
              <a:buChar char="•"/>
              <a:defRPr/>
            </a:pPr>
            <a:endParaRPr lang="cs-CZ" sz="1400" dirty="0" smtClean="0"/>
          </a:p>
          <a:p>
            <a:pPr marL="685800" lvl="1">
              <a:buFont typeface="Arial" panose="020B0604020202020204" pitchFamily="34" charset="0"/>
              <a:buChar char="•"/>
              <a:defRPr/>
            </a:pPr>
            <a:r>
              <a:rPr lang="cs-CZ" sz="1400" dirty="0" smtClean="0"/>
              <a:t>§ 19 SPÚ koordinuje v součinnosti s orgány územního plánování vazbu návrhů pozemkových úprav a ÚPD, uplatňuje stanoviska k územním plánům a regulačním plánům</a:t>
            </a:r>
            <a:endParaRPr lang="cs-CZ" sz="1400" dirty="0"/>
          </a:p>
          <a:p>
            <a:pPr marL="0" indent="0" algn="just">
              <a:buFontTx/>
              <a:buNone/>
              <a:defRPr/>
            </a:pPr>
            <a:endParaRPr lang="cs-CZ" sz="24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9" descr="ctverce potlace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368300"/>
            <a:ext cx="18653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tverec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6192838"/>
            <a:ext cx="18605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2" descr="Státní pozemkový úřad">
            <a:hlinkClick r:id="rId4" tooltip="Státní pozemkový úřad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23764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1931F4-0F34-4F5E-9B11-343B3C4DC8C5}" type="slidenum">
              <a:rPr lang="cs-CZ" altLang="cs-CZ" smtClean="0"/>
              <a:pPr eaLnBrk="1" hangingPunct="1"/>
              <a:t>4</a:t>
            </a:fld>
            <a:endParaRPr lang="cs-CZ" altLang="cs-CZ" smtClean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6601" y="1406524"/>
            <a:ext cx="8229600" cy="478631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cs-CZ" sz="2000" b="1" dirty="0" smtClean="0">
                <a:solidFill>
                  <a:srgbClr val="669900"/>
                </a:solidFill>
              </a:rPr>
              <a:t>2.  Průběh </a:t>
            </a:r>
            <a:r>
              <a:rPr lang="cs-CZ" sz="2000" b="1" dirty="0">
                <a:solidFill>
                  <a:srgbClr val="669900"/>
                </a:solidFill>
              </a:rPr>
              <a:t>procesu pozemkové úpravy – spolupráce s orgány ÚP</a:t>
            </a:r>
          </a:p>
          <a:p>
            <a:pPr marL="0" indent="0" algn="just">
              <a:buFontTx/>
              <a:buNone/>
              <a:defRPr/>
            </a:pPr>
            <a:endParaRPr lang="cs-CZ" sz="1200" dirty="0" smtClean="0">
              <a:solidFill>
                <a:srgbClr val="6699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buFontTx/>
              <a:buNone/>
              <a:defRPr/>
            </a:pPr>
            <a:endParaRPr lang="cs-CZ" sz="1800" dirty="0" smtClean="0">
              <a:solidFill>
                <a:srgbClr val="669900"/>
              </a:solidFill>
              <a:latin typeface="+mj-lt"/>
              <a:ea typeface="+mj-ea"/>
              <a:cs typeface="+mj-cs"/>
            </a:endParaRPr>
          </a:p>
          <a:p>
            <a:pPr lvl="1" indent="-342900" algn="just">
              <a:buFont typeface="+mj-lt"/>
              <a:buAutoNum type="arabicParenR"/>
              <a:defRPr/>
            </a:pPr>
            <a:r>
              <a:rPr lang="cs-CZ" sz="1600" dirty="0" smtClean="0">
                <a:ea typeface="+mj-ea"/>
                <a:cs typeface="+mj-cs"/>
              </a:rPr>
              <a:t>Zahájení řízení – oznamuje se veřejnou vyhláškou a vyrozumí se dotčené správní orgány s tím, aby stanovily podmínky k ochraně svých zájmů podle zvláštních právních předpisů.</a:t>
            </a:r>
          </a:p>
          <a:p>
            <a:pPr lvl="1" indent="-342900" algn="just">
              <a:buFont typeface="+mj-lt"/>
              <a:buAutoNum type="arabicParenR"/>
              <a:defRPr/>
            </a:pPr>
            <a:endParaRPr lang="cs-CZ" sz="1600" dirty="0" smtClean="0">
              <a:ea typeface="+mj-ea"/>
              <a:cs typeface="+mj-cs"/>
            </a:endParaRPr>
          </a:p>
          <a:p>
            <a:pPr lvl="1" indent="-342900" algn="just">
              <a:buFont typeface="+mj-lt"/>
              <a:buAutoNum type="arabicParenR"/>
              <a:defRPr/>
            </a:pPr>
            <a:r>
              <a:rPr lang="cs-CZ" sz="1600" dirty="0" smtClean="0">
                <a:ea typeface="+mj-ea"/>
                <a:cs typeface="+mj-cs"/>
              </a:rPr>
              <a:t>Návrh pozemkové úpravy – odborné zpracování plánu společných zařízení (PSZ). Návrh PSZ je předložen dotčeným orgánům státní správy k uplatnění stanovisek. Poté je projednán a schvalován na veřejném zasedání zastupitelstva obce.</a:t>
            </a:r>
          </a:p>
          <a:p>
            <a:pPr lvl="1" indent="-342900" algn="just">
              <a:buFont typeface="+mj-lt"/>
              <a:buAutoNum type="arabicParenR"/>
              <a:defRPr/>
            </a:pPr>
            <a:endParaRPr lang="cs-CZ" sz="1600" dirty="0" smtClean="0">
              <a:ea typeface="+mj-ea"/>
              <a:cs typeface="+mj-cs"/>
            </a:endParaRPr>
          </a:p>
          <a:p>
            <a:pPr lvl="1" indent="-342900" algn="just">
              <a:buFont typeface="+mj-lt"/>
              <a:buAutoNum type="arabicParenR"/>
              <a:defRPr/>
            </a:pPr>
            <a:r>
              <a:rPr lang="cs-CZ" sz="1600" dirty="0" smtClean="0">
                <a:ea typeface="+mj-ea"/>
                <a:cs typeface="+mj-cs"/>
              </a:rPr>
              <a:t>Návrh pozemkové úpravy je jako celek vystaven k veřejnému nahlédnutí po dobu 30 dnů z hlediska vznesení případných námitek a připomínek.</a:t>
            </a:r>
          </a:p>
          <a:p>
            <a:pPr lvl="1" indent="-342900" algn="just">
              <a:buFont typeface="+mj-lt"/>
              <a:buAutoNum type="arabicParenR"/>
              <a:defRPr/>
            </a:pPr>
            <a:endParaRPr lang="cs-CZ" sz="1600" dirty="0" smtClean="0">
              <a:ea typeface="+mj-ea"/>
              <a:cs typeface="+mj-cs"/>
            </a:endParaRPr>
          </a:p>
          <a:p>
            <a:pPr lvl="1" indent="-342900" algn="just">
              <a:buFont typeface="+mj-lt"/>
              <a:buAutoNum type="arabicParenR"/>
              <a:defRPr/>
            </a:pPr>
            <a:r>
              <a:rPr lang="cs-CZ" sz="1600" dirty="0" smtClean="0">
                <a:ea typeface="+mj-ea"/>
                <a:cs typeface="+mj-cs"/>
              </a:rPr>
              <a:t>Realizace PSZ – upouští se od vydání územního rozhodnutí</a:t>
            </a:r>
          </a:p>
          <a:p>
            <a:pPr marL="400050" lvl="1" indent="0" algn="just">
              <a:buNone/>
              <a:defRPr/>
            </a:pPr>
            <a:endParaRPr lang="cs-CZ" sz="16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9" descr="ctverce potlace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368300"/>
            <a:ext cx="18653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tvereck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6192838"/>
            <a:ext cx="18605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2" descr="Státní pozemkový úřad">
            <a:hlinkClick r:id="rId5" tooltip="Státní pozemkový úřad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23764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34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1931F4-0F34-4F5E-9B11-343B3C4DC8C5}" type="slidenum">
              <a:rPr lang="cs-CZ" altLang="cs-CZ" smtClean="0"/>
              <a:pPr eaLnBrk="1" hangingPunct="1"/>
              <a:t>5</a:t>
            </a:fld>
            <a:endParaRPr lang="cs-CZ" altLang="cs-CZ" smtClean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6601" y="1406524"/>
            <a:ext cx="8229600" cy="478631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cs-CZ" sz="2000" b="1" dirty="0">
                <a:solidFill>
                  <a:srgbClr val="669900"/>
                </a:solidFill>
              </a:rPr>
              <a:t>3</a:t>
            </a:r>
            <a:r>
              <a:rPr lang="cs-CZ" sz="2000" b="1" dirty="0" smtClean="0">
                <a:solidFill>
                  <a:srgbClr val="669900"/>
                </a:solidFill>
              </a:rPr>
              <a:t>. Základní typy posloupnosti</a:t>
            </a:r>
            <a:endParaRPr lang="cs-CZ" sz="2000" b="1" dirty="0">
              <a:solidFill>
                <a:srgbClr val="669900"/>
              </a:solidFill>
            </a:endParaRPr>
          </a:p>
          <a:p>
            <a:pPr marL="0" indent="0" algn="just">
              <a:buFontTx/>
              <a:buNone/>
              <a:defRPr/>
            </a:pPr>
            <a:endParaRPr lang="cs-CZ" sz="1200" dirty="0" smtClean="0">
              <a:solidFill>
                <a:srgbClr val="6699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buFontTx/>
              <a:buNone/>
              <a:defRPr/>
            </a:pPr>
            <a:endParaRPr lang="cs-CZ" sz="1800" dirty="0" smtClean="0">
              <a:solidFill>
                <a:srgbClr val="669900"/>
              </a:solidFill>
              <a:latin typeface="+mj-lt"/>
              <a:ea typeface="+mj-ea"/>
              <a:cs typeface="+mj-cs"/>
            </a:endParaRPr>
          </a:p>
          <a:p>
            <a:pPr marL="400050" lvl="1" indent="0" algn="just">
              <a:buNone/>
              <a:defRPr/>
            </a:pPr>
            <a:r>
              <a:rPr lang="cs-CZ" sz="1800" dirty="0" smtClean="0">
                <a:ea typeface="+mj-ea"/>
                <a:cs typeface="+mj-cs"/>
              </a:rPr>
              <a:t>3.1.) Obec má platný územní plán, je zahájena pozemková úprava</a:t>
            </a:r>
          </a:p>
          <a:p>
            <a:pPr marL="400050" lvl="1" indent="0" algn="just">
              <a:buNone/>
              <a:defRPr/>
            </a:pPr>
            <a:endParaRPr lang="cs-CZ" sz="1800" dirty="0" smtClean="0">
              <a:ea typeface="+mj-ea"/>
              <a:cs typeface="+mj-cs"/>
            </a:endParaRPr>
          </a:p>
          <a:p>
            <a:pPr marL="400050" lvl="1" indent="0" algn="just">
              <a:buNone/>
              <a:defRPr/>
            </a:pPr>
            <a:r>
              <a:rPr lang="cs-CZ" sz="1800" dirty="0" smtClean="0">
                <a:ea typeface="+mj-ea"/>
                <a:cs typeface="+mj-cs"/>
              </a:rPr>
              <a:t>3.2.) V řešeném území existuje pozemková úprava zapsaná do KN a poté dojde ke změně platného, případně zpracování nového ÚP</a:t>
            </a:r>
          </a:p>
          <a:p>
            <a:pPr marL="400050" lvl="1" indent="0" algn="just">
              <a:buNone/>
              <a:defRPr/>
            </a:pPr>
            <a:endParaRPr lang="cs-CZ" sz="1800" dirty="0" smtClean="0">
              <a:ea typeface="+mj-ea"/>
              <a:cs typeface="+mj-cs"/>
            </a:endParaRPr>
          </a:p>
          <a:p>
            <a:pPr marL="400050" lvl="1" indent="0" algn="just">
              <a:buNone/>
              <a:defRPr/>
            </a:pPr>
            <a:r>
              <a:rPr lang="cs-CZ" sz="1800" dirty="0" smtClean="0">
                <a:ea typeface="+mj-ea"/>
                <a:cs typeface="+mj-cs"/>
              </a:rPr>
              <a:t>3.3.) ÚP nebo jeho změna jsou pořizovány a zpracovány současně s pozemkovou úpravou.</a:t>
            </a:r>
          </a:p>
          <a:p>
            <a:pPr marL="400050" lvl="1" indent="0" algn="just">
              <a:buNone/>
              <a:defRPr/>
            </a:pPr>
            <a:endParaRPr lang="cs-CZ" sz="1800" dirty="0" smtClean="0">
              <a:ea typeface="+mj-ea"/>
              <a:cs typeface="+mj-cs"/>
            </a:endParaRPr>
          </a:p>
          <a:p>
            <a:pPr marL="400050" lvl="1" indent="0" algn="just">
              <a:buNone/>
              <a:defRPr/>
            </a:pPr>
            <a:r>
              <a:rPr lang="cs-CZ" sz="1800" dirty="0" smtClean="0">
                <a:ea typeface="+mj-ea"/>
                <a:cs typeface="+mj-cs"/>
              </a:rPr>
              <a:t>3.4.) ÚP je pořízen s ohledem na možnost budoucího zpracování pozemkové úpravy. </a:t>
            </a:r>
          </a:p>
        </p:txBody>
      </p:sp>
      <p:pic>
        <p:nvPicPr>
          <p:cNvPr id="4100" name="Picture 9" descr="ctverce potlace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368300"/>
            <a:ext cx="18653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tverec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6192838"/>
            <a:ext cx="18605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2" descr="Státní pozemkový úřad">
            <a:hlinkClick r:id="rId4" tooltip="Státní pozemkový úřad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23764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77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1931F4-0F34-4F5E-9B11-343B3C4DC8C5}" type="slidenum">
              <a:rPr lang="cs-CZ" altLang="cs-CZ" smtClean="0"/>
              <a:pPr eaLnBrk="1" hangingPunct="1"/>
              <a:t>6</a:t>
            </a:fld>
            <a:endParaRPr lang="cs-CZ" altLang="cs-CZ" smtClean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6601" y="1406524"/>
            <a:ext cx="8229600" cy="478631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cs-CZ" sz="2000" b="1" dirty="0" smtClean="0">
                <a:solidFill>
                  <a:srgbClr val="669900"/>
                </a:solidFill>
              </a:rPr>
              <a:t>3.1. </a:t>
            </a:r>
            <a:r>
              <a:rPr lang="cs-CZ" sz="2000" b="1" dirty="0">
                <a:solidFill>
                  <a:srgbClr val="669900"/>
                </a:solidFill>
              </a:rPr>
              <a:t>Obec má platný územní plán, je zahájena pozemková úprava</a:t>
            </a:r>
          </a:p>
          <a:p>
            <a:pPr marL="0" indent="0" algn="just">
              <a:buFontTx/>
              <a:buNone/>
              <a:defRPr/>
            </a:pPr>
            <a:endParaRPr lang="cs-CZ" sz="1800" dirty="0">
              <a:solidFill>
                <a:srgbClr val="669900"/>
              </a:solidFill>
              <a:latin typeface="+mj-lt"/>
              <a:ea typeface="+mj-ea"/>
              <a:cs typeface="+mj-cs"/>
            </a:endParaRPr>
          </a:p>
          <a:p>
            <a:pPr marL="457200" lvl="1" indent="0" algn="just">
              <a:buNone/>
              <a:defRPr/>
            </a:pPr>
            <a:r>
              <a:rPr lang="cs-CZ" sz="1800" dirty="0" smtClean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Podklady pro zpracování PSZ:</a:t>
            </a:r>
          </a:p>
          <a:p>
            <a:pPr marL="457200" lvl="1" indent="0" algn="just">
              <a:buNone/>
              <a:defRPr/>
            </a:pPr>
            <a:endParaRPr lang="cs-CZ" sz="1800" dirty="0" smtClean="0">
              <a:solidFill>
                <a:srgbClr val="669900"/>
              </a:solidFill>
              <a:latin typeface="+mj-lt"/>
              <a:ea typeface="+mj-ea"/>
              <a:cs typeface="+mj-cs"/>
            </a:endParaRPr>
          </a:p>
          <a:p>
            <a:pPr lvl="2" indent="-285750" algn="just">
              <a:buFont typeface="Arial" panose="020B0604020202020204" pitchFamily="34" charset="0"/>
              <a:buChar char="•"/>
              <a:defRPr/>
            </a:pPr>
            <a:r>
              <a:rPr lang="cs-CZ" sz="1800" dirty="0" smtClean="0">
                <a:latin typeface="+mj-lt"/>
                <a:ea typeface="+mj-ea"/>
                <a:cs typeface="+mj-cs"/>
              </a:rPr>
              <a:t>Územně analytické podklady</a:t>
            </a:r>
          </a:p>
          <a:p>
            <a:pPr lvl="2" indent="-285750" algn="just">
              <a:buFont typeface="Arial" panose="020B0604020202020204" pitchFamily="34" charset="0"/>
              <a:buChar char="•"/>
              <a:defRPr/>
            </a:pPr>
            <a:endParaRPr lang="cs-CZ" sz="1800" dirty="0" smtClean="0">
              <a:latin typeface="+mj-lt"/>
              <a:ea typeface="+mj-ea"/>
              <a:cs typeface="+mj-cs"/>
            </a:endParaRPr>
          </a:p>
          <a:p>
            <a:pPr lvl="2" indent="-285750" algn="just">
              <a:buFont typeface="Arial" panose="020B0604020202020204" pitchFamily="34" charset="0"/>
              <a:buChar char="•"/>
              <a:defRPr/>
            </a:pPr>
            <a:r>
              <a:rPr lang="cs-CZ" sz="1800" dirty="0" smtClean="0">
                <a:latin typeface="+mj-lt"/>
                <a:ea typeface="+mj-ea"/>
                <a:cs typeface="+mj-cs"/>
              </a:rPr>
              <a:t>Platná ÚPD obce</a:t>
            </a:r>
          </a:p>
          <a:p>
            <a:pPr lvl="2" indent="-285750" algn="just">
              <a:buFont typeface="Arial" panose="020B0604020202020204" pitchFamily="34" charset="0"/>
              <a:buChar char="•"/>
              <a:defRPr/>
            </a:pPr>
            <a:endParaRPr lang="cs-CZ" sz="1800" dirty="0" smtClean="0">
              <a:latin typeface="+mj-lt"/>
              <a:ea typeface="+mj-ea"/>
              <a:cs typeface="+mj-cs"/>
            </a:endParaRPr>
          </a:p>
          <a:p>
            <a:pPr lvl="2" indent="-285750" algn="just">
              <a:buFont typeface="Arial" panose="020B0604020202020204" pitchFamily="34" charset="0"/>
              <a:buChar char="•"/>
              <a:defRPr/>
            </a:pPr>
            <a:r>
              <a:rPr lang="cs-CZ" sz="1800" dirty="0" smtClean="0">
                <a:latin typeface="+mj-lt"/>
                <a:ea typeface="+mj-ea"/>
                <a:cs typeface="+mj-cs"/>
              </a:rPr>
              <a:t>Územní studie</a:t>
            </a:r>
          </a:p>
          <a:p>
            <a:pPr lvl="2" indent="-285750" algn="just">
              <a:buFont typeface="Arial" panose="020B0604020202020204" pitchFamily="34" charset="0"/>
              <a:buChar char="•"/>
              <a:defRPr/>
            </a:pPr>
            <a:endParaRPr lang="cs-CZ" sz="1800" dirty="0" smtClean="0">
              <a:latin typeface="+mj-lt"/>
              <a:ea typeface="+mj-ea"/>
              <a:cs typeface="+mj-cs"/>
            </a:endParaRPr>
          </a:p>
          <a:p>
            <a:pPr lvl="2" indent="-285750" algn="just">
              <a:buFont typeface="Arial" panose="020B0604020202020204" pitchFamily="34" charset="0"/>
              <a:buChar char="•"/>
              <a:defRPr/>
            </a:pPr>
            <a:r>
              <a:rPr lang="cs-CZ" sz="1800" dirty="0" smtClean="0">
                <a:latin typeface="+mj-lt"/>
                <a:ea typeface="+mj-ea"/>
                <a:cs typeface="+mj-cs"/>
              </a:rPr>
              <a:t>Další dokumenty (studie, koncepce)</a:t>
            </a:r>
          </a:p>
        </p:txBody>
      </p:sp>
      <p:pic>
        <p:nvPicPr>
          <p:cNvPr id="4100" name="Picture 9" descr="ctverce potlace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368300"/>
            <a:ext cx="18653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tverec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6192838"/>
            <a:ext cx="18605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2" descr="Státní pozemkový úřad">
            <a:hlinkClick r:id="rId4" tooltip="Státní pozemkový úřad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23764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59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1931F4-0F34-4F5E-9B11-343B3C4DC8C5}" type="slidenum">
              <a:rPr lang="cs-CZ" altLang="cs-CZ" smtClean="0"/>
              <a:pPr eaLnBrk="1" hangingPunct="1"/>
              <a:t>7</a:t>
            </a:fld>
            <a:endParaRPr lang="cs-CZ" altLang="cs-CZ" smtClean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6601" y="1406524"/>
            <a:ext cx="8229600" cy="478631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cs-CZ" sz="2000" b="1" dirty="0" smtClean="0">
                <a:solidFill>
                  <a:srgbClr val="669900"/>
                </a:solidFill>
              </a:rPr>
              <a:t>3.1. </a:t>
            </a:r>
            <a:r>
              <a:rPr lang="cs-CZ" sz="2000" b="1" dirty="0">
                <a:solidFill>
                  <a:srgbClr val="669900"/>
                </a:solidFill>
              </a:rPr>
              <a:t>Obec má platný územní plán, je zahájena pozemková úprava</a:t>
            </a:r>
          </a:p>
          <a:p>
            <a:pPr marL="0" indent="0" algn="just">
              <a:buFontTx/>
              <a:buNone/>
              <a:defRPr/>
            </a:pPr>
            <a:endParaRPr lang="cs-CZ" sz="1800" dirty="0">
              <a:solidFill>
                <a:srgbClr val="669900"/>
              </a:solidFill>
              <a:latin typeface="+mj-lt"/>
              <a:ea typeface="+mj-ea"/>
              <a:cs typeface="+mj-cs"/>
            </a:endParaRPr>
          </a:p>
          <a:p>
            <a:pPr marL="457200" lvl="1" indent="0" algn="ctr">
              <a:buNone/>
              <a:defRPr/>
            </a:pPr>
            <a:r>
              <a:rPr lang="cs-CZ" sz="1800" dirty="0" smtClean="0">
                <a:latin typeface="+mj-lt"/>
                <a:ea typeface="+mj-ea"/>
                <a:cs typeface="+mj-cs"/>
              </a:rPr>
              <a:t>Je navržený PSZ je v souladu s ÚP?</a:t>
            </a:r>
          </a:p>
          <a:p>
            <a:pPr marL="457200" lvl="1" indent="0" algn="just">
              <a:buNone/>
              <a:defRPr/>
            </a:pPr>
            <a:endParaRPr lang="cs-CZ" sz="1800" dirty="0" smtClean="0">
              <a:solidFill>
                <a:srgbClr val="669900"/>
              </a:solidFill>
              <a:latin typeface="+mj-lt"/>
              <a:ea typeface="+mj-ea"/>
              <a:cs typeface="+mj-cs"/>
            </a:endParaRPr>
          </a:p>
          <a:p>
            <a:pPr marL="457200" lvl="1" indent="0" algn="just">
              <a:buNone/>
              <a:defRPr/>
            </a:pPr>
            <a:endParaRPr lang="cs-CZ" sz="1800" dirty="0">
              <a:solidFill>
                <a:srgbClr val="669900"/>
              </a:solidFill>
              <a:latin typeface="+mj-lt"/>
              <a:ea typeface="+mj-ea"/>
              <a:cs typeface="+mj-cs"/>
            </a:endParaRPr>
          </a:p>
          <a:p>
            <a:pPr marL="457200" lvl="1" indent="0" algn="just">
              <a:buNone/>
              <a:defRPr/>
            </a:pPr>
            <a:endParaRPr lang="cs-CZ" sz="1800" dirty="0" smtClean="0">
              <a:solidFill>
                <a:srgbClr val="669900"/>
              </a:solidFill>
              <a:latin typeface="+mj-lt"/>
              <a:ea typeface="+mj-ea"/>
              <a:cs typeface="+mj-cs"/>
            </a:endParaRPr>
          </a:p>
          <a:p>
            <a:pPr marL="457200" lvl="1" indent="0" algn="just">
              <a:buNone/>
              <a:defRPr/>
            </a:pPr>
            <a:endParaRPr lang="cs-CZ" sz="1800" dirty="0">
              <a:solidFill>
                <a:srgbClr val="669900"/>
              </a:solidFill>
              <a:latin typeface="+mj-lt"/>
              <a:ea typeface="+mj-ea"/>
              <a:cs typeface="+mj-cs"/>
            </a:endParaRPr>
          </a:p>
          <a:p>
            <a:pPr marL="457200" lvl="1" indent="0" algn="just">
              <a:buNone/>
              <a:defRPr/>
            </a:pPr>
            <a:r>
              <a:rPr lang="cs-CZ" sz="1800" dirty="0" smtClean="0">
                <a:latin typeface="+mj-lt"/>
                <a:ea typeface="+mj-ea"/>
                <a:cs typeface="+mj-cs"/>
              </a:rPr>
              <a:t>PSZ není návrhem na změnu ÚP	PSZ je návrhem na změnu ÚP</a:t>
            </a:r>
          </a:p>
          <a:p>
            <a:pPr marL="457200" lvl="1" indent="0" algn="just">
              <a:buNone/>
              <a:defRPr/>
            </a:pPr>
            <a:endParaRPr lang="cs-CZ" sz="1800" dirty="0">
              <a:latin typeface="+mj-lt"/>
              <a:ea typeface="+mj-ea"/>
              <a:cs typeface="+mj-cs"/>
            </a:endParaRPr>
          </a:p>
          <a:p>
            <a:pPr marL="457200" lvl="1" indent="0" algn="just">
              <a:buNone/>
              <a:defRPr/>
            </a:pPr>
            <a:r>
              <a:rPr lang="cs-CZ" sz="1800" dirty="0" smtClean="0">
                <a:latin typeface="+mj-lt"/>
                <a:ea typeface="+mj-ea"/>
                <a:cs typeface="+mj-cs"/>
              </a:rPr>
              <a:t>Pokud návrh PSZ změní lokalizaci ploch či koridorů, pro něž byl v rámci pořízení ÚP již udělen souhlas s odnětím ze ZPF a ÚP byl zpracován tak, že záměr lze dosti přesně lokalizovat a identifikovat</a:t>
            </a:r>
            <a:r>
              <a:rPr lang="cs-CZ" sz="18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je třeba pořídit změnu územního plánu.</a:t>
            </a:r>
          </a:p>
        </p:txBody>
      </p:sp>
      <p:pic>
        <p:nvPicPr>
          <p:cNvPr id="4100" name="Picture 9" descr="ctverce potlace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368300"/>
            <a:ext cx="18653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tvereck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6192838"/>
            <a:ext cx="18605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2" descr="Státní pozemkový úřad">
            <a:hlinkClick r:id="rId5" tooltip="Státní pozemkový úřad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23764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 flipH="1">
            <a:off x="1403648" y="2492896"/>
            <a:ext cx="3312368" cy="5956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4752757" y="2492896"/>
            <a:ext cx="2867243" cy="5956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Ovál 9"/>
          <p:cNvSpPr/>
          <p:nvPr/>
        </p:nvSpPr>
        <p:spPr>
          <a:xfrm>
            <a:off x="827584" y="3140968"/>
            <a:ext cx="115212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Ano</a:t>
            </a:r>
            <a:endParaRPr lang="cs-CZ" dirty="0"/>
          </a:p>
        </p:txBody>
      </p:sp>
      <p:sp>
        <p:nvSpPr>
          <p:cNvPr id="15" name="Ovál 14"/>
          <p:cNvSpPr/>
          <p:nvPr/>
        </p:nvSpPr>
        <p:spPr>
          <a:xfrm>
            <a:off x="7043936" y="3140968"/>
            <a:ext cx="115212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932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1931F4-0F34-4F5E-9B11-343B3C4DC8C5}" type="slidenum">
              <a:rPr lang="cs-CZ" altLang="cs-CZ" smtClean="0"/>
              <a:pPr eaLnBrk="1" hangingPunct="1"/>
              <a:t>8</a:t>
            </a:fld>
            <a:endParaRPr lang="cs-CZ" altLang="cs-CZ" smtClean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6601" y="1406524"/>
            <a:ext cx="8229600" cy="478631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cs-CZ" sz="2000" b="1" dirty="0" smtClean="0">
                <a:solidFill>
                  <a:srgbClr val="669900"/>
                </a:solidFill>
              </a:rPr>
              <a:t>3.2. Pozemková úprava je zapsána v KN a následuje ÚP</a:t>
            </a:r>
          </a:p>
          <a:p>
            <a:pPr marL="0" indent="0" algn="ctr">
              <a:buFontTx/>
              <a:buNone/>
              <a:defRPr/>
            </a:pPr>
            <a:endParaRPr lang="cs-CZ" sz="2000" b="1" dirty="0"/>
          </a:p>
          <a:p>
            <a:pPr marL="0" indent="0" algn="just">
              <a:buFontTx/>
              <a:buNone/>
              <a:defRPr/>
            </a:pPr>
            <a:r>
              <a:rPr lang="cs-CZ" sz="2000" b="1" dirty="0" smtClean="0"/>
              <a:t>	</a:t>
            </a:r>
            <a:r>
              <a:rPr lang="cs-CZ" sz="2000" dirty="0" smtClean="0">
                <a:solidFill>
                  <a:srgbClr val="669900"/>
                </a:solidFill>
              </a:rPr>
              <a:t>Podklady pro zpracování ÚP:</a:t>
            </a:r>
          </a:p>
          <a:p>
            <a:pPr marL="0" indent="0" algn="just">
              <a:buFontTx/>
              <a:buNone/>
              <a:defRPr/>
            </a:pPr>
            <a:endParaRPr lang="cs-CZ" sz="2000" dirty="0" smtClean="0">
              <a:solidFill>
                <a:srgbClr val="669900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cs-CZ" sz="1600" dirty="0" smtClean="0"/>
              <a:t>Dokumentace pozemkové úpravy (obecní úřad, pozemkový úřad)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endParaRPr lang="cs-CZ" sz="1600" b="1" dirty="0"/>
          </a:p>
          <a:p>
            <a:pPr lvl="2" algn="just">
              <a:buFont typeface="Arial" panose="020B0604020202020204" pitchFamily="34" charset="0"/>
              <a:buChar char="•"/>
              <a:defRPr/>
            </a:pPr>
            <a:r>
              <a:rPr lang="cs-CZ" sz="1200" dirty="0" smtClean="0"/>
              <a:t>Dle §11 odst. 5 zákona 139/2002 Sb. Předává po nabytí právní moci rozhodnutí o schválení návrhu PÚ dokumentaci PSZ příslušnému obecnímu úřadu obce s rozšířenou působností.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endParaRPr lang="cs-CZ" sz="1600" dirty="0" smtClean="0"/>
          </a:p>
          <a:p>
            <a:pPr marL="0" indent="0">
              <a:buFontTx/>
              <a:buNone/>
              <a:defRPr/>
            </a:pPr>
            <a:endParaRPr lang="cs-CZ" sz="1600" dirty="0" smtClean="0"/>
          </a:p>
          <a:p>
            <a:pPr marL="0" indent="0" algn="ctr">
              <a:buFontTx/>
              <a:buNone/>
              <a:defRPr/>
            </a:pPr>
            <a:endParaRPr lang="cs-CZ" sz="2000" b="1" dirty="0"/>
          </a:p>
          <a:p>
            <a:pPr marL="0" indent="0" algn="ctr">
              <a:buFontTx/>
              <a:buNone/>
              <a:defRPr/>
            </a:pPr>
            <a:endParaRPr lang="cs-CZ" sz="2000" b="1" dirty="0">
              <a:solidFill>
                <a:srgbClr val="669900"/>
              </a:solidFill>
            </a:endParaRPr>
          </a:p>
          <a:p>
            <a:pPr marL="0" indent="0" algn="just">
              <a:buFontTx/>
              <a:buNone/>
              <a:defRPr/>
            </a:pPr>
            <a:endParaRPr lang="cs-CZ" sz="1800" dirty="0">
              <a:solidFill>
                <a:srgbClr val="6699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9" descr="ctverce potlace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368300"/>
            <a:ext cx="18653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tverec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6192838"/>
            <a:ext cx="18605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2" descr="Státní pozemkový úřad">
            <a:hlinkClick r:id="rId4" tooltip="Státní pozemkový úřad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23764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9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1931F4-0F34-4F5E-9B11-343B3C4DC8C5}" type="slidenum">
              <a:rPr lang="cs-CZ" altLang="cs-CZ" smtClean="0"/>
              <a:pPr eaLnBrk="1" hangingPunct="1"/>
              <a:t>9</a:t>
            </a:fld>
            <a:endParaRPr lang="cs-CZ" altLang="cs-CZ" smtClean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6601" y="1406524"/>
            <a:ext cx="8229600" cy="478631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cs-CZ" sz="2000" b="1" dirty="0" smtClean="0">
                <a:solidFill>
                  <a:srgbClr val="669900"/>
                </a:solidFill>
              </a:rPr>
              <a:t>3.2. Pozemková úprava je zapsána v KN a následuje ÚP</a:t>
            </a:r>
          </a:p>
          <a:p>
            <a:pPr marL="0" indent="0" algn="ctr">
              <a:buFontTx/>
              <a:buNone/>
              <a:defRPr/>
            </a:pPr>
            <a:endParaRPr lang="cs-CZ" sz="2000" b="1" dirty="0"/>
          </a:p>
          <a:p>
            <a:pPr marL="0" indent="0" algn="just">
              <a:buFontTx/>
              <a:buNone/>
              <a:defRPr/>
            </a:pPr>
            <a:r>
              <a:rPr lang="cs-CZ" sz="2000" b="1" dirty="0" smtClean="0"/>
              <a:t>	</a:t>
            </a:r>
            <a:r>
              <a:rPr lang="cs-CZ" sz="2000" dirty="0" smtClean="0">
                <a:solidFill>
                  <a:srgbClr val="669900"/>
                </a:solidFill>
              </a:rPr>
              <a:t>Důležité body:</a:t>
            </a:r>
          </a:p>
          <a:p>
            <a:pPr marL="0" indent="0" algn="just">
              <a:buFontTx/>
              <a:buNone/>
              <a:defRPr/>
            </a:pPr>
            <a:endParaRPr lang="cs-CZ" sz="2000" dirty="0" smtClean="0">
              <a:solidFill>
                <a:srgbClr val="6699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cs-CZ" sz="2000" b="1" dirty="0" smtClean="0"/>
              <a:t>	</a:t>
            </a:r>
            <a:r>
              <a:rPr lang="cs-CZ" sz="1600" dirty="0" smtClean="0"/>
              <a:t>- Výsledky PÚ jsou neopomenutelným podkladem pro zpracování ÚP</a:t>
            </a:r>
          </a:p>
          <a:p>
            <a:pPr marL="0" indent="0">
              <a:buFontTx/>
              <a:buNone/>
              <a:defRPr/>
            </a:pPr>
            <a:endParaRPr lang="cs-CZ" sz="1600" dirty="0"/>
          </a:p>
          <a:p>
            <a:pPr marL="0" indent="0">
              <a:buFontTx/>
              <a:buNone/>
              <a:defRPr/>
            </a:pPr>
            <a:r>
              <a:rPr lang="cs-CZ" sz="1600" dirty="0" smtClean="0"/>
              <a:t>	- Již realizované prvky PSZ nebudou zahrnuty do návrhu ÚP</a:t>
            </a:r>
          </a:p>
          <a:p>
            <a:pPr marL="0" indent="0">
              <a:buFontTx/>
              <a:buNone/>
              <a:defRPr/>
            </a:pPr>
            <a:endParaRPr lang="cs-CZ" sz="1600" dirty="0" smtClean="0"/>
          </a:p>
          <a:p>
            <a:pPr marL="0" indent="0">
              <a:buFontTx/>
              <a:buNone/>
              <a:defRPr/>
            </a:pPr>
            <a:r>
              <a:rPr lang="cs-CZ" sz="1600" dirty="0" smtClean="0"/>
              <a:t>	- SPÚ je dotčeným orgánem pro návrh zadání</a:t>
            </a:r>
          </a:p>
          <a:p>
            <a:pPr marL="0" indent="0">
              <a:buFontTx/>
              <a:buNone/>
              <a:defRPr/>
            </a:pPr>
            <a:endParaRPr lang="cs-CZ" sz="1600" dirty="0"/>
          </a:p>
          <a:p>
            <a:pPr marL="0" indent="0">
              <a:buFontTx/>
              <a:buNone/>
              <a:defRPr/>
            </a:pPr>
            <a:r>
              <a:rPr lang="cs-CZ" sz="1600" dirty="0" smtClean="0"/>
              <a:t>	- SPÚ uplatňuje  požadavek na převzetí PSZ do ÚP		</a:t>
            </a:r>
          </a:p>
          <a:p>
            <a:pPr marL="0" indent="0">
              <a:buFontTx/>
              <a:buNone/>
              <a:defRPr/>
            </a:pPr>
            <a:endParaRPr lang="cs-CZ" sz="1600" dirty="0" smtClean="0"/>
          </a:p>
          <a:p>
            <a:pPr marL="0" indent="0" algn="ctr">
              <a:buFontTx/>
              <a:buNone/>
              <a:defRPr/>
            </a:pPr>
            <a:endParaRPr lang="cs-CZ" sz="2000" b="1" dirty="0"/>
          </a:p>
          <a:p>
            <a:pPr marL="0" indent="0" algn="ctr">
              <a:buFontTx/>
              <a:buNone/>
              <a:defRPr/>
            </a:pPr>
            <a:endParaRPr lang="cs-CZ" sz="2000" b="1" dirty="0">
              <a:solidFill>
                <a:srgbClr val="669900"/>
              </a:solidFill>
            </a:endParaRPr>
          </a:p>
          <a:p>
            <a:pPr marL="0" indent="0" algn="just">
              <a:buFontTx/>
              <a:buNone/>
              <a:defRPr/>
            </a:pPr>
            <a:endParaRPr lang="cs-CZ" sz="1800" dirty="0">
              <a:solidFill>
                <a:srgbClr val="6699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9" descr="ctverce potlace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368300"/>
            <a:ext cx="18653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tvereck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6192838"/>
            <a:ext cx="18605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2" descr="Státní pozemkový úřad">
            <a:hlinkClick r:id="rId5" tooltip="Státní pozemkový úřad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23764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87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Šablona prezentace v PowerPointu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prezentace v PowerPointu</Template>
  <TotalTime>9649</TotalTime>
  <Words>991</Words>
  <Application>Microsoft Office PowerPoint</Application>
  <PresentationFormat>Předvádění na obrazovce (4:3)</PresentationFormat>
  <Paragraphs>230</Paragraphs>
  <Slides>18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Arial</vt:lpstr>
      <vt:lpstr>Šablona prezentace v PowerPointu</vt:lpstr>
      <vt:lpstr> Koordinace územních plánů a pozemkových úprav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MZe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a pravidla její tvorby</dc:title>
  <dc:creator>10002282</dc:creator>
  <cp:lastModifiedBy>Kaiser Jan Ing.</cp:lastModifiedBy>
  <cp:revision>322</cp:revision>
  <cp:lastPrinted>2014-11-03T10:36:29Z</cp:lastPrinted>
  <dcterms:created xsi:type="dcterms:W3CDTF">2011-04-05T15:43:33Z</dcterms:created>
  <dcterms:modified xsi:type="dcterms:W3CDTF">2016-03-14T17:35:29Z</dcterms:modified>
</cp:coreProperties>
</file>