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5"/>
  </p:notesMasterIdLst>
  <p:handoutMasterIdLst>
    <p:handoutMasterId r:id="rId16"/>
  </p:handoutMasterIdLst>
  <p:sldIdLst>
    <p:sldId id="256" r:id="rId2"/>
    <p:sldId id="257" r:id="rId3"/>
    <p:sldId id="259" r:id="rId4"/>
    <p:sldId id="261" r:id="rId5"/>
    <p:sldId id="279" r:id="rId6"/>
    <p:sldId id="263" r:id="rId7"/>
    <p:sldId id="265" r:id="rId8"/>
    <p:sldId id="267" r:id="rId9"/>
    <p:sldId id="280" r:id="rId10"/>
    <p:sldId id="269" r:id="rId11"/>
    <p:sldId id="281" r:id="rId12"/>
    <p:sldId id="282" r:id="rId13"/>
    <p:sldId id="275" r:id="rId14"/>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958" autoAdjust="0"/>
    <p:restoredTop sz="91461" autoAdjust="0"/>
  </p:normalViewPr>
  <p:slideViewPr>
    <p:cSldViewPr snapToGrid="0">
      <p:cViewPr varScale="1">
        <p:scale>
          <a:sx n="65" d="100"/>
          <a:sy n="65" d="100"/>
        </p:scale>
        <p:origin x="37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31"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r>
              <a:rPr lang="cs-CZ"/>
              <a:t>Záhlaví</a:t>
            </a:r>
          </a:p>
        </p:txBody>
      </p:sp>
      <p:sp>
        <p:nvSpPr>
          <p:cNvPr id="3" name="Zástupný symbol pro datum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5AC78CD7-80B2-49F9-A2A5-FC0AF35C453A}" type="datetimeFigureOut">
              <a:rPr lang="cs-CZ" smtClean="0"/>
              <a:t>16.11.2022</a:t>
            </a:fld>
            <a:endParaRPr lang="cs-CZ"/>
          </a:p>
        </p:txBody>
      </p:sp>
      <p:sp>
        <p:nvSpPr>
          <p:cNvPr id="4" name="Zástupný symbol pro zápatí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cs-CZ"/>
          </a:p>
        </p:txBody>
      </p:sp>
      <p:sp>
        <p:nvSpPr>
          <p:cNvPr id="5" name="Zástupný symbol pro číslo snímku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0B4EF64D-BB8B-4A71-95C3-67DEB856D63D}" type="slidenum">
              <a:rPr lang="cs-CZ" smtClean="0"/>
              <a:t>‹#›</a:t>
            </a:fld>
            <a:endParaRPr lang="cs-CZ"/>
          </a:p>
        </p:txBody>
      </p:sp>
    </p:spTree>
    <p:extLst>
      <p:ext uri="{BB962C8B-B14F-4D97-AF65-F5344CB8AC3E}">
        <p14:creationId xmlns:p14="http://schemas.microsoft.com/office/powerpoint/2010/main" val="1732154266"/>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r>
              <a:rPr lang="cs-CZ"/>
              <a:t>Záhlaví</a:t>
            </a:r>
          </a:p>
        </p:txBody>
      </p:sp>
      <p:sp>
        <p:nvSpPr>
          <p:cNvPr id="3" name="Zástupný symbol pro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D2EE71B-5620-4C68-8DA7-C64C5CD00BBA}" type="datetimeFigureOut">
              <a:rPr lang="cs-CZ" smtClean="0"/>
              <a:t>16.11.2022</a:t>
            </a:fld>
            <a:endParaRPr lang="cs-CZ"/>
          </a:p>
        </p:txBody>
      </p:sp>
      <p:sp>
        <p:nvSpPr>
          <p:cNvPr id="4" name="Zástupný symbol pro obrázek snímku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0822548-E79E-46AC-B8DC-4382670794AF}" type="slidenum">
              <a:rPr lang="cs-CZ" smtClean="0"/>
              <a:t>‹#›</a:t>
            </a:fld>
            <a:endParaRPr lang="cs-CZ"/>
          </a:p>
        </p:txBody>
      </p:sp>
    </p:spTree>
    <p:extLst>
      <p:ext uri="{BB962C8B-B14F-4D97-AF65-F5344CB8AC3E}">
        <p14:creationId xmlns:p14="http://schemas.microsoft.com/office/powerpoint/2010/main" val="2438884883"/>
      </p:ext>
    </p:extLst>
  </p:cSld>
  <p:clrMap bg1="lt1" tx1="dk1" bg2="lt2" tx2="dk2" accent1="accent1" accent2="accent2" accent3="accent3" accent4="accent4" accent5="accent5" accent6="accent6" hlink="hlink" folHlink="folHlink"/>
  <p:hf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bg>
      <p:bgPr>
        <a:blipFill dpi="0" rotWithShape="1">
          <a:blip r:embed="rId2">
            <a:lum/>
          </a:blip>
          <a:srcRect/>
          <a:stretch>
            <a:fillRect l="-4000" r="-4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3973188" y="3447206"/>
            <a:ext cx="4485011" cy="1755031"/>
          </a:xfrm>
        </p:spPr>
        <p:txBody>
          <a:bodyPr anchor="b">
            <a:normAutofit/>
          </a:bodyPr>
          <a:lstStyle>
            <a:lvl1pPr algn="r">
              <a:defRPr sz="3600" b="1"/>
            </a:lvl1pPr>
          </a:lstStyle>
          <a:p>
            <a:r>
              <a:rPr lang="cs-CZ" dirty="0"/>
              <a:t>Název prezentace</a:t>
            </a:r>
            <a:endParaRPr lang="en-US" dirty="0"/>
          </a:p>
        </p:txBody>
      </p:sp>
      <p:sp>
        <p:nvSpPr>
          <p:cNvPr id="3" name="Subtitle 2"/>
          <p:cNvSpPr>
            <a:spLocks noGrp="1"/>
          </p:cNvSpPr>
          <p:nvPr>
            <p:ph type="subTitle" idx="1" hasCustomPrompt="1"/>
          </p:nvPr>
        </p:nvSpPr>
        <p:spPr>
          <a:xfrm>
            <a:off x="1600200" y="5202238"/>
            <a:ext cx="6858000" cy="818236"/>
          </a:xfrm>
        </p:spPr>
        <p:txBody>
          <a:bodyPr/>
          <a:lstStyle>
            <a:lvl1pPr marL="0" indent="0" algn="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dirty="0"/>
              <a:t>Podnadpis prezentace</a:t>
            </a:r>
            <a:endParaRPr lang="en-US" dirty="0"/>
          </a:p>
        </p:txBody>
      </p:sp>
      <p:pic>
        <p:nvPicPr>
          <p:cNvPr id="5" name="Obrázek 4"/>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6474205" y="1072450"/>
            <a:ext cx="1879697" cy="495325"/>
          </a:xfrm>
          <a:prstGeom prst="rect">
            <a:avLst/>
          </a:prstGeom>
        </p:spPr>
      </p:pic>
    </p:spTree>
    <p:extLst>
      <p:ext uri="{BB962C8B-B14F-4D97-AF65-F5344CB8AC3E}">
        <p14:creationId xmlns:p14="http://schemas.microsoft.com/office/powerpoint/2010/main" val="10869305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Záhlaví části">
    <p:bg>
      <p:bgPr>
        <a:blipFill dpi="0" rotWithShape="1">
          <a:blip r:embed="rId2">
            <a:lum/>
          </a:blip>
          <a:srcRect/>
          <a:stretch>
            <a:fillRect l="-4000" r="-4000"/>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23888" y="1744133"/>
            <a:ext cx="4633912" cy="2022476"/>
          </a:xfrm>
        </p:spPr>
        <p:txBody>
          <a:bodyPr anchor="b">
            <a:normAutofit/>
          </a:bodyPr>
          <a:lstStyle>
            <a:lvl1pPr>
              <a:defRPr sz="3600"/>
            </a:lvl1pPr>
          </a:lstStyle>
          <a:p>
            <a:r>
              <a:rPr lang="cs-CZ" dirty="0"/>
              <a:t>Nadpis sekce</a:t>
            </a:r>
            <a:endParaRPr lang="en-US" dirty="0"/>
          </a:p>
        </p:txBody>
      </p:sp>
      <p:sp>
        <p:nvSpPr>
          <p:cNvPr id="3" name="Text Placeholder 2"/>
          <p:cNvSpPr>
            <a:spLocks noGrp="1"/>
          </p:cNvSpPr>
          <p:nvPr>
            <p:ph type="body" idx="1"/>
          </p:nvPr>
        </p:nvSpPr>
        <p:spPr>
          <a:xfrm>
            <a:off x="623888" y="3766609"/>
            <a:ext cx="4633912"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smtClean="0"/>
              <a:t>Upravte styly předlohy textu.</a:t>
            </a:r>
          </a:p>
        </p:txBody>
      </p:sp>
      <p:pic>
        <p:nvPicPr>
          <p:cNvPr id="5" name="Obrázek 4"/>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6474205" y="1072450"/>
            <a:ext cx="1879697" cy="495325"/>
          </a:xfrm>
          <a:prstGeom prst="rect">
            <a:avLst/>
          </a:prstGeom>
        </p:spPr>
      </p:pic>
    </p:spTree>
    <p:extLst>
      <p:ext uri="{BB962C8B-B14F-4D97-AF65-F5344CB8AC3E}">
        <p14:creationId xmlns:p14="http://schemas.microsoft.com/office/powerpoint/2010/main" val="34470226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cs-CZ" dirty="0"/>
              <a:t>Nadpis</a:t>
            </a:r>
            <a:endParaRPr lang="en-US" dirty="0"/>
          </a:p>
        </p:txBody>
      </p:sp>
      <p:sp>
        <p:nvSpPr>
          <p:cNvPr id="3" name="Content Placeholder 2"/>
          <p:cNvSpPr>
            <a:spLocks noGrp="1"/>
          </p:cNvSpPr>
          <p:nvPr>
            <p:ph idx="1"/>
          </p:nvPr>
        </p:nvSpPr>
        <p:spPr/>
        <p:txBody>
          <a:bodyPr/>
          <a:lstStyle>
            <a:lvl1pPr>
              <a:buClr>
                <a:srgbClr val="009640"/>
              </a:buClr>
              <a:defRPr/>
            </a:lvl1p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cxnSp>
        <p:nvCxnSpPr>
          <p:cNvPr id="9" name="Přímá spojnice 8"/>
          <p:cNvCxnSpPr/>
          <p:nvPr userDrawn="1"/>
        </p:nvCxnSpPr>
        <p:spPr>
          <a:xfrm>
            <a:off x="628650" y="792000"/>
            <a:ext cx="7886700" cy="0"/>
          </a:xfrm>
          <a:prstGeom prst="line">
            <a:avLst/>
          </a:prstGeom>
          <a:ln>
            <a:solidFill>
              <a:schemeClr val="bg1">
                <a:lumMod val="85000"/>
              </a:schemeClr>
            </a:solidFill>
          </a:ln>
        </p:spPr>
        <p:style>
          <a:lnRef idx="1">
            <a:schemeClr val="dk1"/>
          </a:lnRef>
          <a:fillRef idx="0">
            <a:schemeClr val="dk1"/>
          </a:fillRef>
          <a:effectRef idx="0">
            <a:schemeClr val="dk1"/>
          </a:effectRef>
          <a:fontRef idx="minor">
            <a:schemeClr val="tx1"/>
          </a:fontRef>
        </p:style>
      </p:cxnSp>
      <p:sp>
        <p:nvSpPr>
          <p:cNvPr id="12" name="Zástupný symbol pro text 22"/>
          <p:cNvSpPr>
            <a:spLocks noGrp="1"/>
          </p:cNvSpPr>
          <p:nvPr>
            <p:ph type="body" sz="quarter" idx="13" hasCustomPrompt="1"/>
          </p:nvPr>
        </p:nvSpPr>
        <p:spPr>
          <a:xfrm>
            <a:off x="628649" y="360364"/>
            <a:ext cx="5703888" cy="352966"/>
          </a:xfrm>
        </p:spPr>
        <p:txBody>
          <a:bodyPr>
            <a:noAutofit/>
          </a:bodyPr>
          <a:lstStyle>
            <a:lvl1pPr marL="0" indent="0">
              <a:buNone/>
              <a:defRPr sz="1800"/>
            </a:lvl1pPr>
            <a:lvl2pPr marL="457200" indent="0">
              <a:buNone/>
              <a:defRPr sz="1800"/>
            </a:lvl2pPr>
            <a:lvl3pPr marL="914400" indent="0">
              <a:buNone/>
              <a:defRPr sz="1800"/>
            </a:lvl3pPr>
            <a:lvl4pPr marL="1371600" indent="0">
              <a:buNone/>
              <a:defRPr sz="1800"/>
            </a:lvl4pPr>
            <a:lvl5pPr marL="1828800" indent="0">
              <a:buNone/>
              <a:defRPr sz="1800"/>
            </a:lvl5pPr>
          </a:lstStyle>
          <a:p>
            <a:pPr lvl="0"/>
            <a:r>
              <a:rPr lang="cs-CZ" dirty="0"/>
              <a:t>Doplňte nadpis sekce</a:t>
            </a:r>
          </a:p>
        </p:txBody>
      </p:sp>
      <p:sp>
        <p:nvSpPr>
          <p:cNvPr id="13" name="Footer Placeholder 4"/>
          <p:cNvSpPr>
            <a:spLocks noGrp="1"/>
          </p:cNvSpPr>
          <p:nvPr>
            <p:ph type="ftr" sz="quarter" idx="3"/>
          </p:nvPr>
        </p:nvSpPr>
        <p:spPr>
          <a:xfrm>
            <a:off x="2686050" y="6356351"/>
            <a:ext cx="30861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cs-CZ" dirty="0"/>
          </a:p>
        </p:txBody>
      </p:sp>
      <p:sp>
        <p:nvSpPr>
          <p:cNvPr id="14" name="Zástupný symbol pro číslo snímku 9"/>
          <p:cNvSpPr>
            <a:spLocks noGrp="1"/>
          </p:cNvSpPr>
          <p:nvPr>
            <p:ph type="sldNum" sz="quarter" idx="4"/>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cs-CZ"/>
              <a:t>Strana </a:t>
            </a:r>
            <a:fld id="{20A22714-1925-4CB5-873C-0DA602053BBE}" type="slidenum">
              <a:rPr lang="cs-CZ" smtClean="0"/>
              <a:pPr/>
              <a:t>‹#›</a:t>
            </a:fld>
            <a:r>
              <a:rPr lang="cs-CZ"/>
              <a:t> </a:t>
            </a:r>
            <a:endParaRPr lang="cs-CZ" dirty="0"/>
          </a:p>
        </p:txBody>
      </p:sp>
      <p:pic>
        <p:nvPicPr>
          <p:cNvPr id="5" name="Obrázek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600903" y="416191"/>
            <a:ext cx="914447" cy="241312"/>
          </a:xfrm>
          <a:prstGeom prst="rect">
            <a:avLst/>
          </a:prstGeom>
        </p:spPr>
      </p:pic>
    </p:spTree>
    <p:extLst>
      <p:ext uri="{BB962C8B-B14F-4D97-AF65-F5344CB8AC3E}">
        <p14:creationId xmlns:p14="http://schemas.microsoft.com/office/powerpoint/2010/main" val="25332239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Dva obsahy">
    <p:bg>
      <p:bgPr>
        <a:blipFill>
          <a:blip r:embed="rId2"/>
          <a:stretch>
            <a:fillRect/>
          </a:stretch>
        </a:blipFill>
        <a:effectLst/>
      </p:bgPr>
    </p:bg>
    <p:spTree>
      <p:nvGrpSpPr>
        <p:cNvPr id="1" name=""/>
        <p:cNvGrpSpPr/>
        <p:nvPr/>
      </p:nvGrpSpPr>
      <p:grpSpPr>
        <a:xfrm>
          <a:off x="0" y="0"/>
          <a:ext cx="0" cy="0"/>
          <a:chOff x="0" y="0"/>
          <a:chExt cx="0" cy="0"/>
        </a:xfrm>
      </p:grpSpPr>
      <p:sp>
        <p:nvSpPr>
          <p:cNvPr id="15" name="Zástupný symbol pro obrázek 14"/>
          <p:cNvSpPr>
            <a:spLocks noGrp="1"/>
          </p:cNvSpPr>
          <p:nvPr>
            <p:ph type="pic" sz="quarter" idx="12"/>
          </p:nvPr>
        </p:nvSpPr>
        <p:spPr>
          <a:xfrm>
            <a:off x="5653616" y="1993902"/>
            <a:ext cx="3490384" cy="4864098"/>
          </a:xfrm>
          <a:custGeom>
            <a:avLst/>
            <a:gdLst>
              <a:gd name="connsiteX0" fmla="*/ 3152775 w 3490384"/>
              <a:gd name="connsiteY0" fmla="*/ 0 h 4864098"/>
              <a:gd name="connsiteX1" fmla="*/ 3475128 w 3490384"/>
              <a:gd name="connsiteY1" fmla="*/ 16278 h 4864098"/>
              <a:gd name="connsiteX2" fmla="*/ 3490384 w 3490384"/>
              <a:gd name="connsiteY2" fmla="*/ 18216 h 4864098"/>
              <a:gd name="connsiteX3" fmla="*/ 3490384 w 3490384"/>
              <a:gd name="connsiteY3" fmla="*/ 4864098 h 4864098"/>
              <a:gd name="connsiteX4" fmla="*/ 507205 w 3490384"/>
              <a:gd name="connsiteY4" fmla="*/ 4864098 h 4864098"/>
              <a:gd name="connsiteX5" fmla="*/ 380523 w 3490384"/>
              <a:gd name="connsiteY5" fmla="*/ 4655575 h 4864098"/>
              <a:gd name="connsiteX6" fmla="*/ 0 w 3490384"/>
              <a:gd name="connsiteY6" fmla="*/ 3152775 h 4864098"/>
              <a:gd name="connsiteX7" fmla="*/ 3152775 w 3490384"/>
              <a:gd name="connsiteY7" fmla="*/ 0 h 48640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490384" h="4864098">
                <a:moveTo>
                  <a:pt x="3152775" y="0"/>
                </a:moveTo>
                <a:cubicBezTo>
                  <a:pt x="3261602" y="0"/>
                  <a:pt x="3369141" y="5514"/>
                  <a:pt x="3475128" y="16278"/>
                </a:cubicBezTo>
                <a:lnTo>
                  <a:pt x="3490384" y="18216"/>
                </a:lnTo>
                <a:lnTo>
                  <a:pt x="3490384" y="4864098"/>
                </a:lnTo>
                <a:lnTo>
                  <a:pt x="507205" y="4864098"/>
                </a:lnTo>
                <a:lnTo>
                  <a:pt x="380523" y="4655575"/>
                </a:lnTo>
                <a:cubicBezTo>
                  <a:pt x="137847" y="4208848"/>
                  <a:pt x="0" y="3696910"/>
                  <a:pt x="0" y="3152775"/>
                </a:cubicBezTo>
                <a:cubicBezTo>
                  <a:pt x="0" y="1411545"/>
                  <a:pt x="1411545" y="0"/>
                  <a:pt x="3152775" y="0"/>
                </a:cubicBezTo>
                <a:close/>
              </a:path>
            </a:pathLst>
          </a:custGeom>
          <a:noFill/>
        </p:spPr>
        <p:txBody>
          <a:bodyPr wrap="square">
            <a:noAutofit/>
          </a:bodyPr>
          <a:lstStyle/>
          <a:p>
            <a:r>
              <a:rPr lang="cs-CZ" smtClean="0"/>
              <a:t>Kliknutím na ikonu přidáte obrázek.</a:t>
            </a:r>
            <a:endParaRPr lang="cs-CZ"/>
          </a:p>
        </p:txBody>
      </p:sp>
      <p:sp>
        <p:nvSpPr>
          <p:cNvPr id="2" name="Title 1"/>
          <p:cNvSpPr>
            <a:spLocks noGrp="1"/>
          </p:cNvSpPr>
          <p:nvPr>
            <p:ph type="title"/>
          </p:nvPr>
        </p:nvSpPr>
        <p:spPr/>
        <p:txBody>
          <a:bodyPr/>
          <a:lstStyle/>
          <a:p>
            <a:r>
              <a:rPr lang="cs-CZ" smtClean="0"/>
              <a:t>Kliknutím lze upravit styl.</a:t>
            </a:r>
            <a:endParaRPr lang="en-US" dirty="0"/>
          </a:p>
        </p:txBody>
      </p:sp>
      <p:sp>
        <p:nvSpPr>
          <p:cNvPr id="3" name="Content Placeholder 2"/>
          <p:cNvSpPr>
            <a:spLocks noGrp="1"/>
          </p:cNvSpPr>
          <p:nvPr>
            <p:ph sz="half" idx="1"/>
          </p:nvPr>
        </p:nvSpPr>
        <p:spPr>
          <a:xfrm>
            <a:off x="628649" y="1825625"/>
            <a:ext cx="4536017" cy="435133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cxnSp>
        <p:nvCxnSpPr>
          <p:cNvPr id="17" name="Přímá spojnice 16"/>
          <p:cNvCxnSpPr/>
          <p:nvPr userDrawn="1"/>
        </p:nvCxnSpPr>
        <p:spPr>
          <a:xfrm>
            <a:off x="628650" y="792000"/>
            <a:ext cx="7886700" cy="0"/>
          </a:xfrm>
          <a:prstGeom prst="line">
            <a:avLst/>
          </a:prstGeom>
          <a:ln>
            <a:solidFill>
              <a:schemeClr val="bg1">
                <a:lumMod val="85000"/>
              </a:schemeClr>
            </a:solidFill>
          </a:ln>
        </p:spPr>
        <p:style>
          <a:lnRef idx="1">
            <a:schemeClr val="dk1"/>
          </a:lnRef>
          <a:fillRef idx="0">
            <a:schemeClr val="dk1"/>
          </a:fillRef>
          <a:effectRef idx="0">
            <a:schemeClr val="dk1"/>
          </a:effectRef>
          <a:fontRef idx="minor">
            <a:schemeClr val="tx1"/>
          </a:fontRef>
        </p:style>
      </p:cxnSp>
      <p:sp>
        <p:nvSpPr>
          <p:cNvPr id="23" name="Zástupný symbol pro text 22"/>
          <p:cNvSpPr>
            <a:spLocks noGrp="1"/>
          </p:cNvSpPr>
          <p:nvPr>
            <p:ph type="body" sz="quarter" idx="13" hasCustomPrompt="1"/>
          </p:nvPr>
        </p:nvSpPr>
        <p:spPr>
          <a:xfrm>
            <a:off x="628649" y="360364"/>
            <a:ext cx="5703888" cy="352966"/>
          </a:xfrm>
        </p:spPr>
        <p:txBody>
          <a:bodyPr>
            <a:noAutofit/>
          </a:bodyPr>
          <a:lstStyle>
            <a:lvl1pPr marL="0" indent="0">
              <a:buNone/>
              <a:defRPr sz="1800"/>
            </a:lvl1pPr>
            <a:lvl2pPr marL="457200" indent="0">
              <a:buNone/>
              <a:defRPr sz="1800"/>
            </a:lvl2pPr>
            <a:lvl3pPr marL="914400" indent="0">
              <a:buNone/>
              <a:defRPr sz="1800"/>
            </a:lvl3pPr>
            <a:lvl4pPr marL="1371600" indent="0">
              <a:buNone/>
              <a:defRPr sz="1800"/>
            </a:lvl4pPr>
            <a:lvl5pPr marL="1828800" indent="0">
              <a:buNone/>
              <a:defRPr sz="1800"/>
            </a:lvl5pPr>
          </a:lstStyle>
          <a:p>
            <a:pPr lvl="0"/>
            <a:r>
              <a:rPr lang="cs-CZ" dirty="0"/>
              <a:t>Doplňte nadpis sekce</a:t>
            </a:r>
          </a:p>
        </p:txBody>
      </p:sp>
      <p:sp>
        <p:nvSpPr>
          <p:cNvPr id="24" name="Footer Placeholder 4"/>
          <p:cNvSpPr>
            <a:spLocks noGrp="1"/>
          </p:cNvSpPr>
          <p:nvPr>
            <p:ph type="ftr" sz="quarter" idx="3"/>
          </p:nvPr>
        </p:nvSpPr>
        <p:spPr>
          <a:xfrm>
            <a:off x="2686050" y="6356351"/>
            <a:ext cx="30861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cs-CZ" dirty="0"/>
          </a:p>
        </p:txBody>
      </p:sp>
      <p:sp>
        <p:nvSpPr>
          <p:cNvPr id="25" name="Zástupný symbol pro číslo snímku 9"/>
          <p:cNvSpPr>
            <a:spLocks noGrp="1"/>
          </p:cNvSpPr>
          <p:nvPr>
            <p:ph type="sldNum" sz="quarter" idx="4"/>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cs-CZ"/>
              <a:t>Strana </a:t>
            </a:r>
            <a:fld id="{20A22714-1925-4CB5-873C-0DA602053BBE}" type="slidenum">
              <a:rPr lang="cs-CZ" smtClean="0"/>
              <a:pPr/>
              <a:t>‹#›</a:t>
            </a:fld>
            <a:r>
              <a:rPr lang="cs-CZ"/>
              <a:t> </a:t>
            </a:r>
            <a:endParaRPr lang="cs-CZ" dirty="0"/>
          </a:p>
        </p:txBody>
      </p:sp>
    </p:spTree>
    <p:extLst>
      <p:ext uri="{BB962C8B-B14F-4D97-AF65-F5344CB8AC3E}">
        <p14:creationId xmlns:p14="http://schemas.microsoft.com/office/powerpoint/2010/main" val="35525034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Jenom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dirty="0"/>
          </a:p>
        </p:txBody>
      </p:sp>
      <p:cxnSp>
        <p:nvCxnSpPr>
          <p:cNvPr id="7" name="Přímá spojnice 6"/>
          <p:cNvCxnSpPr/>
          <p:nvPr userDrawn="1"/>
        </p:nvCxnSpPr>
        <p:spPr>
          <a:xfrm>
            <a:off x="628650" y="792000"/>
            <a:ext cx="7886700" cy="0"/>
          </a:xfrm>
          <a:prstGeom prst="line">
            <a:avLst/>
          </a:prstGeom>
          <a:ln>
            <a:solidFill>
              <a:schemeClr val="bg1">
                <a:lumMod val="85000"/>
              </a:schemeClr>
            </a:solidFill>
          </a:ln>
        </p:spPr>
        <p:style>
          <a:lnRef idx="1">
            <a:schemeClr val="dk1"/>
          </a:lnRef>
          <a:fillRef idx="0">
            <a:schemeClr val="dk1"/>
          </a:fillRef>
          <a:effectRef idx="0">
            <a:schemeClr val="dk1"/>
          </a:effectRef>
          <a:fontRef idx="minor">
            <a:schemeClr val="tx1"/>
          </a:fontRef>
        </p:style>
      </p:cxnSp>
      <p:sp>
        <p:nvSpPr>
          <p:cNvPr id="9" name="Zástupný symbol pro text 22"/>
          <p:cNvSpPr>
            <a:spLocks noGrp="1"/>
          </p:cNvSpPr>
          <p:nvPr>
            <p:ph type="body" sz="quarter" idx="13" hasCustomPrompt="1"/>
          </p:nvPr>
        </p:nvSpPr>
        <p:spPr>
          <a:xfrm>
            <a:off x="628649" y="360364"/>
            <a:ext cx="5703888" cy="352966"/>
          </a:xfrm>
        </p:spPr>
        <p:txBody>
          <a:bodyPr>
            <a:noAutofit/>
          </a:bodyPr>
          <a:lstStyle>
            <a:lvl1pPr marL="0" indent="0">
              <a:buNone/>
              <a:defRPr sz="1800"/>
            </a:lvl1pPr>
            <a:lvl2pPr marL="457200" indent="0">
              <a:buNone/>
              <a:defRPr sz="1800"/>
            </a:lvl2pPr>
            <a:lvl3pPr marL="914400" indent="0">
              <a:buNone/>
              <a:defRPr sz="1800"/>
            </a:lvl3pPr>
            <a:lvl4pPr marL="1371600" indent="0">
              <a:buNone/>
              <a:defRPr sz="1800"/>
            </a:lvl4pPr>
            <a:lvl5pPr marL="1828800" indent="0">
              <a:buNone/>
              <a:defRPr sz="1800"/>
            </a:lvl5pPr>
          </a:lstStyle>
          <a:p>
            <a:pPr lvl="0"/>
            <a:r>
              <a:rPr lang="cs-CZ" dirty="0"/>
              <a:t>Doplňte nadpis sekce</a:t>
            </a:r>
          </a:p>
        </p:txBody>
      </p:sp>
      <p:sp>
        <p:nvSpPr>
          <p:cNvPr id="10" name="Footer Placeholder 4"/>
          <p:cNvSpPr>
            <a:spLocks noGrp="1"/>
          </p:cNvSpPr>
          <p:nvPr>
            <p:ph type="ftr" sz="quarter" idx="3"/>
          </p:nvPr>
        </p:nvSpPr>
        <p:spPr>
          <a:xfrm>
            <a:off x="2686050" y="6356351"/>
            <a:ext cx="30861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cs-CZ" dirty="0"/>
          </a:p>
        </p:txBody>
      </p:sp>
      <p:sp>
        <p:nvSpPr>
          <p:cNvPr id="11" name="Zástupný symbol pro číslo snímku 9"/>
          <p:cNvSpPr>
            <a:spLocks noGrp="1"/>
          </p:cNvSpPr>
          <p:nvPr>
            <p:ph type="sldNum" sz="quarter" idx="4"/>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cs-CZ"/>
              <a:t>Strana </a:t>
            </a:r>
            <a:fld id="{20A22714-1925-4CB5-873C-0DA602053BBE}" type="slidenum">
              <a:rPr lang="cs-CZ" smtClean="0"/>
              <a:pPr/>
              <a:t>‹#›</a:t>
            </a:fld>
            <a:r>
              <a:rPr lang="cs-CZ"/>
              <a:t> </a:t>
            </a:r>
            <a:endParaRPr lang="cs-CZ" dirty="0"/>
          </a:p>
        </p:txBody>
      </p:sp>
    </p:spTree>
    <p:extLst>
      <p:ext uri="{BB962C8B-B14F-4D97-AF65-F5344CB8AC3E}">
        <p14:creationId xmlns:p14="http://schemas.microsoft.com/office/powerpoint/2010/main" val="21175292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Prázdný">
    <p:spTree>
      <p:nvGrpSpPr>
        <p:cNvPr id="1" name=""/>
        <p:cNvGrpSpPr/>
        <p:nvPr/>
      </p:nvGrpSpPr>
      <p:grpSpPr>
        <a:xfrm>
          <a:off x="0" y="0"/>
          <a:ext cx="0" cy="0"/>
          <a:chOff x="0" y="0"/>
          <a:chExt cx="0" cy="0"/>
        </a:xfrm>
      </p:grpSpPr>
      <p:cxnSp>
        <p:nvCxnSpPr>
          <p:cNvPr id="6" name="Přímá spojnice 5"/>
          <p:cNvCxnSpPr/>
          <p:nvPr userDrawn="1"/>
        </p:nvCxnSpPr>
        <p:spPr>
          <a:xfrm>
            <a:off x="628650" y="792000"/>
            <a:ext cx="7886700" cy="0"/>
          </a:xfrm>
          <a:prstGeom prst="line">
            <a:avLst/>
          </a:prstGeom>
          <a:ln>
            <a:solidFill>
              <a:schemeClr val="bg1">
                <a:lumMod val="85000"/>
              </a:schemeClr>
            </a:solidFill>
          </a:ln>
        </p:spPr>
        <p:style>
          <a:lnRef idx="1">
            <a:schemeClr val="dk1"/>
          </a:lnRef>
          <a:fillRef idx="0">
            <a:schemeClr val="dk1"/>
          </a:fillRef>
          <a:effectRef idx="0">
            <a:schemeClr val="dk1"/>
          </a:effectRef>
          <a:fontRef idx="minor">
            <a:schemeClr val="tx1"/>
          </a:fontRef>
        </p:style>
      </p:cxnSp>
      <p:sp>
        <p:nvSpPr>
          <p:cNvPr id="8" name="Zástupný symbol pro text 22"/>
          <p:cNvSpPr>
            <a:spLocks noGrp="1"/>
          </p:cNvSpPr>
          <p:nvPr>
            <p:ph type="body" sz="quarter" idx="13" hasCustomPrompt="1"/>
          </p:nvPr>
        </p:nvSpPr>
        <p:spPr>
          <a:xfrm>
            <a:off x="628649" y="360364"/>
            <a:ext cx="5703888" cy="352966"/>
          </a:xfrm>
        </p:spPr>
        <p:txBody>
          <a:bodyPr>
            <a:noAutofit/>
          </a:bodyPr>
          <a:lstStyle>
            <a:lvl1pPr marL="0" indent="0">
              <a:buNone/>
              <a:defRPr sz="1800"/>
            </a:lvl1pPr>
            <a:lvl2pPr marL="457200" indent="0">
              <a:buNone/>
              <a:defRPr sz="1800"/>
            </a:lvl2pPr>
            <a:lvl3pPr marL="914400" indent="0">
              <a:buNone/>
              <a:defRPr sz="1800"/>
            </a:lvl3pPr>
            <a:lvl4pPr marL="1371600" indent="0">
              <a:buNone/>
              <a:defRPr sz="1800"/>
            </a:lvl4pPr>
            <a:lvl5pPr marL="1828800" indent="0">
              <a:buNone/>
              <a:defRPr sz="1800"/>
            </a:lvl5pPr>
          </a:lstStyle>
          <a:p>
            <a:pPr lvl="0"/>
            <a:r>
              <a:rPr lang="cs-CZ" dirty="0"/>
              <a:t>Doplňte nadpis sekce</a:t>
            </a:r>
          </a:p>
        </p:txBody>
      </p:sp>
      <p:sp>
        <p:nvSpPr>
          <p:cNvPr id="9" name="Footer Placeholder 4"/>
          <p:cNvSpPr>
            <a:spLocks noGrp="1"/>
          </p:cNvSpPr>
          <p:nvPr>
            <p:ph type="ftr" sz="quarter" idx="3"/>
          </p:nvPr>
        </p:nvSpPr>
        <p:spPr>
          <a:xfrm>
            <a:off x="2686050" y="6356351"/>
            <a:ext cx="30861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cs-CZ" dirty="0"/>
          </a:p>
        </p:txBody>
      </p:sp>
      <p:sp>
        <p:nvSpPr>
          <p:cNvPr id="10" name="Zástupný symbol pro číslo snímku 9"/>
          <p:cNvSpPr>
            <a:spLocks noGrp="1"/>
          </p:cNvSpPr>
          <p:nvPr>
            <p:ph type="sldNum" sz="quarter" idx="4"/>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cs-CZ"/>
              <a:t>Strana </a:t>
            </a:r>
            <a:fld id="{20A22714-1925-4CB5-873C-0DA602053BBE}" type="slidenum">
              <a:rPr lang="cs-CZ" smtClean="0"/>
              <a:pPr/>
              <a:t>‹#›</a:t>
            </a:fld>
            <a:r>
              <a:rPr lang="cs-CZ"/>
              <a:t> </a:t>
            </a:r>
            <a:endParaRPr lang="cs-CZ" dirty="0"/>
          </a:p>
        </p:txBody>
      </p:sp>
    </p:spTree>
    <p:extLst>
      <p:ext uri="{BB962C8B-B14F-4D97-AF65-F5344CB8AC3E}">
        <p14:creationId xmlns:p14="http://schemas.microsoft.com/office/powerpoint/2010/main" val="3075557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Obsah s titulkem">
    <p:spTree>
      <p:nvGrpSpPr>
        <p:cNvPr id="1" name=""/>
        <p:cNvGrpSpPr/>
        <p:nvPr/>
      </p:nvGrpSpPr>
      <p:grpSpPr>
        <a:xfrm>
          <a:off x="0" y="0"/>
          <a:ext cx="0" cy="0"/>
          <a:chOff x="0" y="0"/>
          <a:chExt cx="0" cy="0"/>
        </a:xfrm>
      </p:grpSpPr>
      <p:sp>
        <p:nvSpPr>
          <p:cNvPr id="2" name="Title 1"/>
          <p:cNvSpPr>
            <a:spLocks noGrp="1"/>
          </p:cNvSpPr>
          <p:nvPr>
            <p:ph type="title"/>
          </p:nvPr>
        </p:nvSpPr>
        <p:spPr>
          <a:xfrm>
            <a:off x="629841" y="987426"/>
            <a:ext cx="2949178" cy="1069974"/>
          </a:xfrm>
        </p:spPr>
        <p:txBody>
          <a:bodyPr anchor="b"/>
          <a:lstStyle>
            <a:lvl1pPr>
              <a:defRPr sz="3200"/>
            </a:lvl1pPr>
          </a:lstStyle>
          <a:p>
            <a:r>
              <a:rPr lang="cs-CZ" smtClean="0"/>
              <a:t>Kliknutím lze upravit styl.</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Upravte styly předlohy textu.</a:t>
            </a:r>
          </a:p>
        </p:txBody>
      </p:sp>
      <p:cxnSp>
        <p:nvCxnSpPr>
          <p:cNvPr id="9" name="Přímá spojnice 8"/>
          <p:cNvCxnSpPr/>
          <p:nvPr userDrawn="1"/>
        </p:nvCxnSpPr>
        <p:spPr>
          <a:xfrm>
            <a:off x="628650" y="792000"/>
            <a:ext cx="7886700" cy="0"/>
          </a:xfrm>
          <a:prstGeom prst="line">
            <a:avLst/>
          </a:prstGeom>
          <a:ln>
            <a:solidFill>
              <a:schemeClr val="bg1">
                <a:lumMod val="85000"/>
              </a:schemeClr>
            </a:solidFill>
          </a:ln>
        </p:spPr>
        <p:style>
          <a:lnRef idx="1">
            <a:schemeClr val="dk1"/>
          </a:lnRef>
          <a:fillRef idx="0">
            <a:schemeClr val="dk1"/>
          </a:fillRef>
          <a:effectRef idx="0">
            <a:schemeClr val="dk1"/>
          </a:effectRef>
          <a:fontRef idx="minor">
            <a:schemeClr val="tx1"/>
          </a:fontRef>
        </p:style>
      </p:cxnSp>
      <p:sp>
        <p:nvSpPr>
          <p:cNvPr id="11" name="Zástupný symbol pro text 22"/>
          <p:cNvSpPr>
            <a:spLocks noGrp="1"/>
          </p:cNvSpPr>
          <p:nvPr>
            <p:ph type="body" sz="quarter" idx="13" hasCustomPrompt="1"/>
          </p:nvPr>
        </p:nvSpPr>
        <p:spPr>
          <a:xfrm>
            <a:off x="628649" y="360364"/>
            <a:ext cx="5703888" cy="352966"/>
          </a:xfrm>
        </p:spPr>
        <p:txBody>
          <a:bodyPr>
            <a:noAutofit/>
          </a:bodyPr>
          <a:lstStyle>
            <a:lvl1pPr marL="0" indent="0">
              <a:buNone/>
              <a:defRPr sz="1800"/>
            </a:lvl1pPr>
            <a:lvl2pPr marL="457200" indent="0">
              <a:buNone/>
              <a:defRPr sz="1800"/>
            </a:lvl2pPr>
            <a:lvl3pPr marL="914400" indent="0">
              <a:buNone/>
              <a:defRPr sz="1800"/>
            </a:lvl3pPr>
            <a:lvl4pPr marL="1371600" indent="0">
              <a:buNone/>
              <a:defRPr sz="1800"/>
            </a:lvl4pPr>
            <a:lvl5pPr marL="1828800" indent="0">
              <a:buNone/>
              <a:defRPr sz="1800"/>
            </a:lvl5pPr>
          </a:lstStyle>
          <a:p>
            <a:pPr lvl="0"/>
            <a:r>
              <a:rPr lang="cs-CZ" dirty="0"/>
              <a:t>Doplňte nadpis sekce</a:t>
            </a:r>
          </a:p>
        </p:txBody>
      </p:sp>
      <p:sp>
        <p:nvSpPr>
          <p:cNvPr id="12" name="Footer Placeholder 4"/>
          <p:cNvSpPr>
            <a:spLocks noGrp="1"/>
          </p:cNvSpPr>
          <p:nvPr>
            <p:ph type="ftr" sz="quarter" idx="3"/>
          </p:nvPr>
        </p:nvSpPr>
        <p:spPr>
          <a:xfrm>
            <a:off x="2686050" y="6356351"/>
            <a:ext cx="30861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cs-CZ" dirty="0"/>
          </a:p>
        </p:txBody>
      </p:sp>
      <p:sp>
        <p:nvSpPr>
          <p:cNvPr id="13" name="Zástupný symbol pro číslo snímku 9"/>
          <p:cNvSpPr>
            <a:spLocks noGrp="1"/>
          </p:cNvSpPr>
          <p:nvPr>
            <p:ph type="sldNum" sz="quarter" idx="4"/>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cs-CZ"/>
              <a:t>Strana </a:t>
            </a:r>
            <a:fld id="{20A22714-1925-4CB5-873C-0DA602053BBE}" type="slidenum">
              <a:rPr lang="cs-CZ" smtClean="0"/>
              <a:pPr/>
              <a:t>‹#›</a:t>
            </a:fld>
            <a:r>
              <a:rPr lang="cs-CZ"/>
              <a:t> </a:t>
            </a:r>
            <a:endParaRPr lang="cs-CZ" dirty="0"/>
          </a:p>
        </p:txBody>
      </p:sp>
    </p:spTree>
    <p:extLst>
      <p:ext uri="{BB962C8B-B14F-4D97-AF65-F5344CB8AC3E}">
        <p14:creationId xmlns:p14="http://schemas.microsoft.com/office/powerpoint/2010/main" val="29692875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Obrázek s titulkem">
    <p:spTree>
      <p:nvGrpSpPr>
        <p:cNvPr id="1" name=""/>
        <p:cNvGrpSpPr/>
        <p:nvPr/>
      </p:nvGrpSpPr>
      <p:grpSpPr>
        <a:xfrm>
          <a:off x="0" y="0"/>
          <a:ext cx="0" cy="0"/>
          <a:chOff x="0" y="0"/>
          <a:chExt cx="0" cy="0"/>
        </a:xfrm>
      </p:grpSpPr>
      <p:sp>
        <p:nvSpPr>
          <p:cNvPr id="2" name="Title 1"/>
          <p:cNvSpPr>
            <a:spLocks noGrp="1"/>
          </p:cNvSpPr>
          <p:nvPr>
            <p:ph type="title"/>
          </p:nvPr>
        </p:nvSpPr>
        <p:spPr>
          <a:xfrm>
            <a:off x="629841" y="987426"/>
            <a:ext cx="2949178" cy="1069974"/>
          </a:xfrm>
        </p:spPr>
        <p:txBody>
          <a:bodyPr anchor="b"/>
          <a:lstStyle>
            <a:lvl1pPr>
              <a:defRPr sz="3200"/>
            </a:lvl1pPr>
          </a:lstStyle>
          <a:p>
            <a:r>
              <a:rPr lang="cs-CZ" smtClean="0"/>
              <a:t>Kliknutím lze upravit styl.</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smtClean="0"/>
              <a:t>Kliknutím na ikonu přidáte obrázek.</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Upravte styly předlohy textu.</a:t>
            </a:r>
          </a:p>
        </p:txBody>
      </p:sp>
      <p:cxnSp>
        <p:nvCxnSpPr>
          <p:cNvPr id="9" name="Přímá spojnice 8"/>
          <p:cNvCxnSpPr/>
          <p:nvPr userDrawn="1"/>
        </p:nvCxnSpPr>
        <p:spPr>
          <a:xfrm>
            <a:off x="628650" y="792000"/>
            <a:ext cx="7886700" cy="0"/>
          </a:xfrm>
          <a:prstGeom prst="line">
            <a:avLst/>
          </a:prstGeom>
          <a:ln>
            <a:solidFill>
              <a:schemeClr val="bg1">
                <a:lumMod val="85000"/>
              </a:schemeClr>
            </a:solidFill>
          </a:ln>
        </p:spPr>
        <p:style>
          <a:lnRef idx="1">
            <a:schemeClr val="dk1"/>
          </a:lnRef>
          <a:fillRef idx="0">
            <a:schemeClr val="dk1"/>
          </a:fillRef>
          <a:effectRef idx="0">
            <a:schemeClr val="dk1"/>
          </a:effectRef>
          <a:fontRef idx="minor">
            <a:schemeClr val="tx1"/>
          </a:fontRef>
        </p:style>
      </p:cxnSp>
      <p:sp>
        <p:nvSpPr>
          <p:cNvPr id="11" name="Zástupný symbol pro text 22"/>
          <p:cNvSpPr>
            <a:spLocks noGrp="1"/>
          </p:cNvSpPr>
          <p:nvPr>
            <p:ph type="body" sz="quarter" idx="13" hasCustomPrompt="1"/>
          </p:nvPr>
        </p:nvSpPr>
        <p:spPr>
          <a:xfrm>
            <a:off x="628649" y="360364"/>
            <a:ext cx="5703888" cy="352966"/>
          </a:xfrm>
        </p:spPr>
        <p:txBody>
          <a:bodyPr>
            <a:noAutofit/>
          </a:bodyPr>
          <a:lstStyle>
            <a:lvl1pPr marL="0" indent="0">
              <a:buNone/>
              <a:defRPr sz="1800"/>
            </a:lvl1pPr>
            <a:lvl2pPr marL="457200" indent="0">
              <a:buNone/>
              <a:defRPr sz="1800"/>
            </a:lvl2pPr>
            <a:lvl3pPr marL="914400" indent="0">
              <a:buNone/>
              <a:defRPr sz="1800"/>
            </a:lvl3pPr>
            <a:lvl4pPr marL="1371600" indent="0">
              <a:buNone/>
              <a:defRPr sz="1800"/>
            </a:lvl4pPr>
            <a:lvl5pPr marL="1828800" indent="0">
              <a:buNone/>
              <a:defRPr sz="1800"/>
            </a:lvl5pPr>
          </a:lstStyle>
          <a:p>
            <a:pPr lvl="0"/>
            <a:r>
              <a:rPr lang="cs-CZ" dirty="0"/>
              <a:t>Doplňte nadpis sekce</a:t>
            </a:r>
          </a:p>
        </p:txBody>
      </p:sp>
      <p:sp>
        <p:nvSpPr>
          <p:cNvPr id="12" name="Footer Placeholder 4"/>
          <p:cNvSpPr>
            <a:spLocks noGrp="1"/>
          </p:cNvSpPr>
          <p:nvPr>
            <p:ph type="ftr" sz="quarter" idx="3"/>
          </p:nvPr>
        </p:nvSpPr>
        <p:spPr>
          <a:xfrm>
            <a:off x="2686050" y="6356351"/>
            <a:ext cx="30861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cs-CZ" dirty="0"/>
          </a:p>
        </p:txBody>
      </p:sp>
      <p:sp>
        <p:nvSpPr>
          <p:cNvPr id="13" name="Zástupný symbol pro číslo snímku 9"/>
          <p:cNvSpPr>
            <a:spLocks noGrp="1"/>
          </p:cNvSpPr>
          <p:nvPr>
            <p:ph type="sldNum" sz="quarter" idx="4"/>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cs-CZ"/>
              <a:t>Strana </a:t>
            </a:r>
            <a:fld id="{20A22714-1925-4CB5-873C-0DA602053BBE}" type="slidenum">
              <a:rPr lang="cs-CZ" smtClean="0"/>
              <a:pPr/>
              <a:t>‹#›</a:t>
            </a:fld>
            <a:r>
              <a:rPr lang="cs-CZ"/>
              <a:t> </a:t>
            </a:r>
            <a:endParaRPr lang="cs-CZ" dirty="0"/>
          </a:p>
        </p:txBody>
      </p:sp>
    </p:spTree>
    <p:extLst>
      <p:ext uri="{BB962C8B-B14F-4D97-AF65-F5344CB8AC3E}">
        <p14:creationId xmlns:p14="http://schemas.microsoft.com/office/powerpoint/2010/main" val="42759414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0">
            <a:lum/>
          </a:blip>
          <a:srcRect/>
          <a:stretch>
            <a:fillRect l="-4000" r="-4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1134533"/>
            <a:ext cx="7886700" cy="556156"/>
          </a:xfrm>
          <a:prstGeom prst="rect">
            <a:avLst/>
          </a:prstGeom>
        </p:spPr>
        <p:txBody>
          <a:bodyPr vert="horz" lIns="91440" tIns="45720" rIns="91440" bIns="45720" rtlCol="0" anchor="ctr">
            <a:normAutofit/>
          </a:bodyPr>
          <a:lstStyle/>
          <a:p>
            <a:r>
              <a:rPr lang="cs-CZ" dirty="0"/>
              <a:t>Nadpis</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cs-CZ" dirty="0"/>
              <a:t>Upravte styly předlohy textu.</a:t>
            </a:r>
          </a:p>
          <a:p>
            <a:pPr lvl="1"/>
            <a:r>
              <a:rPr lang="cs-CZ" dirty="0"/>
              <a:t>Druhá úroveň</a:t>
            </a:r>
          </a:p>
          <a:p>
            <a:pPr lvl="2"/>
            <a:r>
              <a:rPr lang="cs-CZ" dirty="0"/>
              <a:t>Třetí úroveň</a:t>
            </a:r>
          </a:p>
          <a:p>
            <a:pPr lvl="3"/>
            <a:r>
              <a:rPr lang="cs-CZ" dirty="0"/>
              <a:t>Čtvrtá úroveň</a:t>
            </a:r>
          </a:p>
          <a:p>
            <a:pPr lvl="4"/>
            <a:r>
              <a:rPr lang="cs-CZ" dirty="0"/>
              <a:t>Pátá úroveň</a:t>
            </a:r>
            <a:endParaRPr lang="en-US" dirty="0"/>
          </a:p>
        </p:txBody>
      </p:sp>
      <p:sp>
        <p:nvSpPr>
          <p:cNvPr id="5" name="Footer Placeholder 4"/>
          <p:cNvSpPr>
            <a:spLocks noGrp="1"/>
          </p:cNvSpPr>
          <p:nvPr>
            <p:ph type="ftr" sz="quarter" idx="3"/>
          </p:nvPr>
        </p:nvSpPr>
        <p:spPr>
          <a:xfrm>
            <a:off x="2686050" y="6356351"/>
            <a:ext cx="30861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cs-CZ" dirty="0"/>
          </a:p>
        </p:txBody>
      </p:sp>
      <p:sp>
        <p:nvSpPr>
          <p:cNvPr id="10" name="Zástupný symbol pro číslo snímku 9"/>
          <p:cNvSpPr>
            <a:spLocks noGrp="1"/>
          </p:cNvSpPr>
          <p:nvPr>
            <p:ph type="sldNum" sz="quarter" idx="4"/>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cs-CZ"/>
              <a:t>Strana </a:t>
            </a:r>
            <a:fld id="{20A22714-1925-4CB5-873C-0DA602053BBE}" type="slidenum">
              <a:rPr lang="cs-CZ" smtClean="0"/>
              <a:pPr/>
              <a:t>‹#›</a:t>
            </a:fld>
            <a:r>
              <a:rPr lang="cs-CZ"/>
              <a:t> </a:t>
            </a:r>
            <a:endParaRPr lang="cs-CZ" dirty="0"/>
          </a:p>
        </p:txBody>
      </p:sp>
    </p:spTree>
    <p:extLst>
      <p:ext uri="{BB962C8B-B14F-4D97-AF65-F5344CB8AC3E}">
        <p14:creationId xmlns:p14="http://schemas.microsoft.com/office/powerpoint/2010/main" val="3747233264"/>
      </p:ext>
    </p:extLst>
  </p:cSld>
  <p:clrMap bg1="lt1" tx1="dk1" bg2="lt2" tx2="dk2" accent1="accent1" accent2="accent2" accent3="accent3" accent4="accent4" accent5="accent5" accent6="accent6" hlink="hlink" folHlink="folHlink"/>
  <p:sldLayoutIdLst>
    <p:sldLayoutId id="2147483661" r:id="rId1"/>
    <p:sldLayoutId id="2147483663" r:id="rId2"/>
    <p:sldLayoutId id="2147483662" r:id="rId3"/>
    <p:sldLayoutId id="2147483664" r:id="rId4"/>
    <p:sldLayoutId id="2147483666" r:id="rId5"/>
    <p:sldLayoutId id="2147483667" r:id="rId6"/>
    <p:sldLayoutId id="2147483668" r:id="rId7"/>
    <p:sldLayoutId id="2147483669" r:id="rId8"/>
  </p:sldLayoutIdLst>
  <p:hf hdr="0" ftr="0" dt="0"/>
  <p:txStyles>
    <p:titleStyle>
      <a:lvl1pPr algn="l" defTabSz="914400" rtl="0" eaLnBrk="1" latinLnBrk="0" hangingPunct="1">
        <a:lnSpc>
          <a:spcPct val="90000"/>
        </a:lnSpc>
        <a:spcBef>
          <a:spcPct val="0"/>
        </a:spcBef>
        <a:buNone/>
        <a:defRPr sz="3600" kern="1200">
          <a:solidFill>
            <a:schemeClr val="tx1"/>
          </a:solidFill>
          <a:latin typeface="Arial" panose="020B0604020202020204" pitchFamily="34" charset="0"/>
          <a:ea typeface="+mj-ea"/>
          <a:cs typeface="Arial" panose="020B0604020202020204" pitchFamily="34" charset="0"/>
        </a:defRPr>
      </a:lvl1pPr>
    </p:titleStyle>
    <p:bodyStyle>
      <a:lvl1pPr marL="457200" indent="-457200" algn="l" defTabSz="914400" rtl="0" eaLnBrk="1" latinLnBrk="0" hangingPunct="1">
        <a:lnSpc>
          <a:spcPct val="90000"/>
        </a:lnSpc>
        <a:spcBef>
          <a:spcPts val="1000"/>
        </a:spcBef>
        <a:buClr>
          <a:srgbClr val="009640"/>
        </a:buClr>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800100" indent="-342900" algn="l" defTabSz="914400" rtl="0" eaLnBrk="1" latinLnBrk="0" hangingPunct="1">
        <a:lnSpc>
          <a:spcPct val="90000"/>
        </a:lnSpc>
        <a:spcBef>
          <a:spcPts val="500"/>
        </a:spcBef>
        <a:buClr>
          <a:srgbClr val="009640"/>
        </a:buClr>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257300" indent="-342900" algn="l" defTabSz="914400" rtl="0" eaLnBrk="1" latinLnBrk="0" hangingPunct="1">
        <a:lnSpc>
          <a:spcPct val="90000"/>
        </a:lnSpc>
        <a:spcBef>
          <a:spcPts val="500"/>
        </a:spcBef>
        <a:buClr>
          <a:srgbClr val="009640"/>
        </a:buClr>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57350" indent="-285750" algn="l" defTabSz="914400" rtl="0" eaLnBrk="1" latinLnBrk="0" hangingPunct="1">
        <a:lnSpc>
          <a:spcPct val="90000"/>
        </a:lnSpc>
        <a:spcBef>
          <a:spcPts val="500"/>
        </a:spcBef>
        <a:buClr>
          <a:srgbClr val="009640"/>
        </a:buClr>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114550" indent="-285750" algn="l" defTabSz="914400" rtl="0" eaLnBrk="1" latinLnBrk="0" hangingPunct="1">
        <a:lnSpc>
          <a:spcPct val="90000"/>
        </a:lnSpc>
        <a:spcBef>
          <a:spcPts val="500"/>
        </a:spcBef>
        <a:buClr>
          <a:srgbClr val="009640"/>
        </a:buClr>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2160" userDrawn="1">
          <p15:clr>
            <a:srgbClr val="F26B43"/>
          </p15:clr>
        </p15:guide>
        <p15:guide id="2" pos="2880"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mailto:katerina.cechova@plzensky-kraj.cz" TargetMode="External"/><Relationship Id="rId2" Type="http://schemas.openxmlformats.org/officeDocument/2006/relationships/hyperlink" Target="mailto:klara.ruzkova@plzensky-kraj.cz" TargetMode="Externa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hyperlink" Target="mailto:ivana.plecita@plzensky-kraj.cz" TargetMode="Externa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hyperlink" Target="mailto:petr.michalec@plzensky-kraj.cz" TargetMode="Externa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3" Type="http://schemas.openxmlformats.org/officeDocument/2006/relationships/hyperlink" Target="http://www.plzensky-kraj.cz/cs/kategorie/oblast-kultury-a-pamatkove-pece" TargetMode="External"/><Relationship Id="rId2" Type="http://schemas.openxmlformats.org/officeDocument/2006/relationships/hyperlink" Target="http://dotace.plzensky-kraj.cz/" TargetMode="External"/><Relationship Id="rId1" Type="http://schemas.openxmlformats.org/officeDocument/2006/relationships/slideLayout" Target="../slideLayouts/slideLayout2.xml"/><Relationship Id="rId4" Type="http://schemas.openxmlformats.org/officeDocument/2006/relationships/hyperlink" Target="http://www.plzensky-kraj.cz/cs/kategorie/oblast-cestovniho-ruchu"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mailto:zdenek.valenta@plzensky-kraj.cz" TargetMode="External"/><Relationship Id="rId2" Type="http://schemas.openxmlformats.org/officeDocument/2006/relationships/hyperlink" Target="mailto:pavlina.steidlova@plzensky-kraj.cz" TargetMode="External"/><Relationship Id="rId1" Type="http://schemas.openxmlformats.org/officeDocument/2006/relationships/slideLayout" Target="../slideLayouts/slideLayout5.xml"/><Relationship Id="rId4" Type="http://schemas.openxmlformats.org/officeDocument/2006/relationships/hyperlink" Target="mailto:jana.stachova@plzensky-kraj.cz"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mailto:pavlina.steidlova@plzensky-kraj.cz" TargetMode="External"/><Relationship Id="rId2" Type="http://schemas.openxmlformats.org/officeDocument/2006/relationships/hyperlink" Target="mailto:pavel.suk@plzensky-kraj.cz" TargetMode="Externa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hyperlink" Target="mailto:jana.stachova@plzensky-kraj.cz" TargetMode="Externa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hyperlink" Target="mailto:pavel.suk@plzensky-kraj.cz" TargetMode="Externa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hyperlink" Target="mailto:petr.bunda@plzensky-kraj.cz" TargetMode="Externa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3" Type="http://schemas.openxmlformats.org/officeDocument/2006/relationships/hyperlink" Target="mailto:vilem.wolf@plzensky-kraj.cz" TargetMode="External"/><Relationship Id="rId2" Type="http://schemas.openxmlformats.org/officeDocument/2006/relationships/hyperlink" Target="mailto:tereza.eismannova@plzensky-kraj.cz" TargetMode="External"/><Relationship Id="rId1" Type="http://schemas.openxmlformats.org/officeDocument/2006/relationships/slideLayout" Target="../slideLayouts/slideLayout5.xml"/><Relationship Id="rId6" Type="http://schemas.openxmlformats.org/officeDocument/2006/relationships/hyperlink" Target="mailto:michala.polakova@plzensky-kraj.cz" TargetMode="External"/><Relationship Id="rId5" Type="http://schemas.openxmlformats.org/officeDocument/2006/relationships/hyperlink" Target="mailto:tomas.kofron@plzensky-kraj.cz" TargetMode="External"/><Relationship Id="rId4" Type="http://schemas.openxmlformats.org/officeDocument/2006/relationships/hyperlink" Target="mailto:michael.basta@plzensky-kraj.cz"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2380130" y="3447206"/>
            <a:ext cx="6078070" cy="1755031"/>
          </a:xfrm>
        </p:spPr>
        <p:txBody>
          <a:bodyPr/>
          <a:lstStyle/>
          <a:p>
            <a:r>
              <a:rPr lang="cs-CZ" dirty="0" smtClean="0"/>
              <a:t>Průvodce dotačními programy PK </a:t>
            </a:r>
            <a:endParaRPr lang="cs-CZ" dirty="0"/>
          </a:p>
        </p:txBody>
      </p:sp>
      <p:sp>
        <p:nvSpPr>
          <p:cNvPr id="3" name="Podnadpis 2"/>
          <p:cNvSpPr>
            <a:spLocks noGrp="1"/>
          </p:cNvSpPr>
          <p:nvPr>
            <p:ph type="subTitle" idx="1"/>
          </p:nvPr>
        </p:nvSpPr>
        <p:spPr>
          <a:xfrm>
            <a:off x="954741" y="5202238"/>
            <a:ext cx="7503459" cy="818236"/>
          </a:xfrm>
        </p:spPr>
        <p:txBody>
          <a:bodyPr/>
          <a:lstStyle/>
          <a:p>
            <a:r>
              <a:rPr lang="cs-CZ" dirty="0" smtClean="0"/>
              <a:t>Odbor kultury, památkové péče a cestovního ruchu</a:t>
            </a:r>
            <a:endParaRPr lang="cs-CZ" dirty="0"/>
          </a:p>
        </p:txBody>
      </p:sp>
    </p:spTree>
    <p:extLst>
      <p:ext uri="{BB962C8B-B14F-4D97-AF65-F5344CB8AC3E}">
        <p14:creationId xmlns:p14="http://schemas.microsoft.com/office/powerpoint/2010/main" val="234941524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628649" y="252162"/>
            <a:ext cx="7886700" cy="556156"/>
          </a:xfrm>
        </p:spPr>
        <p:txBody>
          <a:bodyPr>
            <a:noAutofit/>
          </a:bodyPr>
          <a:lstStyle/>
          <a:p>
            <a:r>
              <a:rPr lang="cs-CZ" sz="2000" b="1" dirty="0"/>
              <a:t>Podpora rozvoje </a:t>
            </a:r>
            <a:r>
              <a:rPr lang="cs-CZ" sz="2000" b="1" dirty="0" smtClean="0"/>
              <a:t>venkovského cestovního </a:t>
            </a:r>
            <a:r>
              <a:rPr lang="cs-CZ" sz="2000" b="1" dirty="0"/>
              <a:t>ruchu v </a:t>
            </a:r>
            <a:r>
              <a:rPr lang="cs-CZ" sz="2000" b="1" dirty="0" smtClean="0"/>
              <a:t>PK</a:t>
            </a:r>
            <a:endParaRPr lang="cs-CZ" sz="2000" b="1" dirty="0"/>
          </a:p>
        </p:txBody>
      </p:sp>
      <p:sp>
        <p:nvSpPr>
          <p:cNvPr id="3" name="Zástupný symbol pro text 2"/>
          <p:cNvSpPr>
            <a:spLocks noGrp="1"/>
          </p:cNvSpPr>
          <p:nvPr>
            <p:ph type="body" sz="quarter" idx="13"/>
          </p:nvPr>
        </p:nvSpPr>
        <p:spPr>
          <a:xfrm>
            <a:off x="628649" y="79707"/>
            <a:ext cx="5703888" cy="352966"/>
          </a:xfrm>
        </p:spPr>
        <p:txBody>
          <a:bodyPr/>
          <a:lstStyle/>
          <a:p>
            <a:r>
              <a:rPr lang="cs-CZ" sz="1000" dirty="0"/>
              <a:t>Oddělení cestovního ruchu</a:t>
            </a:r>
          </a:p>
        </p:txBody>
      </p:sp>
      <p:sp>
        <p:nvSpPr>
          <p:cNvPr id="4" name="Zástupný symbol pro číslo snímku 3"/>
          <p:cNvSpPr>
            <a:spLocks noGrp="1"/>
          </p:cNvSpPr>
          <p:nvPr>
            <p:ph type="sldNum" sz="quarter" idx="4"/>
          </p:nvPr>
        </p:nvSpPr>
        <p:spPr/>
        <p:txBody>
          <a:bodyPr/>
          <a:lstStyle/>
          <a:p>
            <a:r>
              <a:rPr lang="cs-CZ" smtClean="0"/>
              <a:t>Strana </a:t>
            </a:r>
            <a:fld id="{20A22714-1925-4CB5-873C-0DA602053BBE}" type="slidenum">
              <a:rPr lang="cs-CZ" smtClean="0"/>
              <a:pPr/>
              <a:t>10</a:t>
            </a:fld>
            <a:r>
              <a:rPr lang="cs-CZ" smtClean="0"/>
              <a:t> </a:t>
            </a:r>
            <a:endParaRPr lang="cs-CZ" dirty="0"/>
          </a:p>
        </p:txBody>
      </p:sp>
      <p:sp>
        <p:nvSpPr>
          <p:cNvPr id="6" name="TextovéPole 5"/>
          <p:cNvSpPr txBox="1"/>
          <p:nvPr/>
        </p:nvSpPr>
        <p:spPr>
          <a:xfrm>
            <a:off x="628649" y="808318"/>
            <a:ext cx="8350624" cy="5447645"/>
          </a:xfrm>
          <a:prstGeom prst="rect">
            <a:avLst/>
          </a:prstGeom>
          <a:noFill/>
        </p:spPr>
        <p:txBody>
          <a:bodyPr wrap="square" rtlCol="0">
            <a:spAutoFit/>
          </a:bodyPr>
          <a:lstStyle/>
          <a:p>
            <a:r>
              <a:rPr lang="cs-CZ" sz="1200" b="1" u="sng" dirty="0">
                <a:latin typeface="Arial" panose="020B0604020202020204" pitchFamily="34" charset="0"/>
                <a:cs typeface="Arial" panose="020B0604020202020204" pitchFamily="34" charset="0"/>
              </a:rPr>
              <a:t>určen na:</a:t>
            </a:r>
            <a:endParaRPr lang="cs-CZ" sz="1200" dirty="0">
              <a:latin typeface="Arial" panose="020B0604020202020204" pitchFamily="34" charset="0"/>
              <a:cs typeface="Arial" panose="020B0604020202020204" pitchFamily="34" charset="0"/>
            </a:endParaRPr>
          </a:p>
          <a:p>
            <a:r>
              <a:rPr lang="cs-CZ" sz="1200" dirty="0">
                <a:latin typeface="Arial" panose="020B0604020202020204" pitchFamily="34" charset="0"/>
                <a:cs typeface="Arial" panose="020B0604020202020204" pitchFamily="34" charset="0"/>
              </a:rPr>
              <a:t>podporu obnovy a další budování turistické infrastruktury a zvyšovaní atraktivity stávajících turistických cílů v Plzeňském kraji s důrazem na venkovská sídla a lokality.</a:t>
            </a:r>
          </a:p>
          <a:p>
            <a:r>
              <a:rPr lang="cs-CZ" sz="1200" u="sng" dirty="0" smtClean="0">
                <a:latin typeface="Arial" panose="020B0604020202020204" pitchFamily="34" charset="0"/>
                <a:cs typeface="Arial" panose="020B0604020202020204" pitchFamily="34" charset="0"/>
              </a:rPr>
              <a:t>1</a:t>
            </a:r>
            <a:r>
              <a:rPr lang="cs-CZ" sz="1200" u="sng" dirty="0">
                <a:latin typeface="Arial" panose="020B0604020202020204" pitchFamily="34" charset="0"/>
                <a:cs typeface="Arial" panose="020B0604020202020204" pitchFamily="34" charset="0"/>
              </a:rPr>
              <a:t>. Podpora turistických stezek a venkovních cílů</a:t>
            </a:r>
            <a:r>
              <a:rPr lang="cs-CZ" sz="1200" dirty="0">
                <a:latin typeface="Arial" panose="020B0604020202020204" pitchFamily="34" charset="0"/>
                <a:cs typeface="Arial" panose="020B0604020202020204" pitchFamily="34" charset="0"/>
              </a:rPr>
              <a:t> – projekty zaměřené na vybudování, vybavení a obnovu turistických stezek a venkovních turistických cílů (pozn. týká se všech tematicky zaměřených stezek, tzn. např. poutních stezek, </a:t>
            </a:r>
            <a:r>
              <a:rPr lang="cs-CZ" sz="1200" dirty="0" err="1">
                <a:latin typeface="Arial" panose="020B0604020202020204" pitchFamily="34" charset="0"/>
                <a:cs typeface="Arial" panose="020B0604020202020204" pitchFamily="34" charset="0"/>
              </a:rPr>
              <a:t>hipostezek</a:t>
            </a:r>
            <a:r>
              <a:rPr lang="cs-CZ" sz="1200" dirty="0">
                <a:latin typeface="Arial" panose="020B0604020202020204" pitchFamily="34" charset="0"/>
                <a:cs typeface="Arial" panose="020B0604020202020204" pitchFamily="34" charset="0"/>
              </a:rPr>
              <a:t>, zahradních stezek, industriálních stezek, stezek zaměřených na rodiny s dětmi apod.). Dále projekty zaměřené na vybudování a obnovu turistických informačních systémů,  zařízení pro volnočasové venkovní aktivity a poutní a pěší turistiku. </a:t>
            </a:r>
          </a:p>
          <a:p>
            <a:r>
              <a:rPr lang="cs-CZ" sz="1200" u="sng" dirty="0" smtClean="0">
                <a:latin typeface="Arial" panose="020B0604020202020204" pitchFamily="34" charset="0"/>
                <a:cs typeface="Arial" panose="020B0604020202020204" pitchFamily="34" charset="0"/>
              </a:rPr>
              <a:t>2</a:t>
            </a:r>
            <a:r>
              <a:rPr lang="cs-CZ" sz="1200" u="sng" dirty="0">
                <a:latin typeface="Arial" panose="020B0604020202020204" pitchFamily="34" charset="0"/>
                <a:cs typeface="Arial" panose="020B0604020202020204" pitchFamily="34" charset="0"/>
              </a:rPr>
              <a:t>. Podpora agroturistiky, ubytování, řemesel a tradic</a:t>
            </a:r>
            <a:r>
              <a:rPr lang="cs-CZ" sz="1200" dirty="0">
                <a:latin typeface="Arial" panose="020B0604020202020204" pitchFamily="34" charset="0"/>
                <a:cs typeface="Arial" panose="020B0604020202020204" pitchFamily="34" charset="0"/>
              </a:rPr>
              <a:t> – zaměření především na farmy a tvorbu zážitkových programů, vybavení  a techniku k podpoře jejich provozu; ubytovací zařízení; malá regionální muzea se specificky zaměřenými expozicemi; industriální objekty se zaměřením na rozvoj a zajištění provozu a bezpečnosti prohlídkových tras; znovuobnovení tradic, tradiční řemeslné výroby a regionálních gastronomických specialit.</a:t>
            </a:r>
            <a:r>
              <a:rPr lang="cs-CZ" sz="1200" dirty="0" smtClean="0">
                <a:latin typeface="Arial" panose="020B0604020202020204" pitchFamily="34" charset="0"/>
                <a:cs typeface="Arial" panose="020B0604020202020204" pitchFamily="34" charset="0"/>
              </a:rPr>
              <a:t>  </a:t>
            </a:r>
            <a:r>
              <a:rPr lang="cs-CZ" sz="1200" dirty="0">
                <a:latin typeface="Arial" panose="020B0604020202020204" pitchFamily="34" charset="0"/>
                <a:cs typeface="Arial" panose="020B0604020202020204" pitchFamily="34" charset="0"/>
              </a:rPr>
              <a:t> </a:t>
            </a:r>
            <a:endParaRPr lang="cs-CZ" sz="1200" dirty="0" smtClean="0">
              <a:latin typeface="Arial" panose="020B0604020202020204" pitchFamily="34" charset="0"/>
              <a:cs typeface="Arial" panose="020B0604020202020204" pitchFamily="34" charset="0"/>
            </a:endParaRPr>
          </a:p>
          <a:p>
            <a:endParaRPr lang="cs-CZ" sz="1200" dirty="0">
              <a:latin typeface="Arial" panose="020B0604020202020204" pitchFamily="34" charset="0"/>
              <a:cs typeface="Arial" panose="020B0604020202020204" pitchFamily="34" charset="0"/>
            </a:endParaRPr>
          </a:p>
          <a:p>
            <a:r>
              <a:rPr lang="cs-CZ" sz="1200" b="1" u="sng" dirty="0">
                <a:latin typeface="Arial" panose="020B0604020202020204" pitchFamily="34" charset="0"/>
                <a:cs typeface="Arial" panose="020B0604020202020204" pitchFamily="34" charset="0"/>
              </a:rPr>
              <a:t>alokovaná částka</a:t>
            </a:r>
            <a:r>
              <a:rPr lang="cs-CZ" sz="1200" u="sng" dirty="0">
                <a:latin typeface="Arial" panose="020B0604020202020204" pitchFamily="34" charset="0"/>
                <a:cs typeface="Arial" panose="020B0604020202020204" pitchFamily="34" charset="0"/>
              </a:rPr>
              <a:t>:</a:t>
            </a:r>
            <a:r>
              <a:rPr lang="cs-CZ" sz="1200" dirty="0">
                <a:latin typeface="Arial" panose="020B0604020202020204" pitchFamily="34" charset="0"/>
                <a:cs typeface="Arial" panose="020B0604020202020204" pitchFamily="34" charset="0"/>
              </a:rPr>
              <a:t> pro rok 2022 alokace </a:t>
            </a:r>
            <a:r>
              <a:rPr lang="cs-CZ" sz="1200" b="1" dirty="0" smtClean="0">
                <a:latin typeface="Arial" panose="020B0604020202020204" pitchFamily="34" charset="0"/>
                <a:cs typeface="Arial" panose="020B0604020202020204" pitchFamily="34" charset="0"/>
              </a:rPr>
              <a:t>3 </a:t>
            </a:r>
            <a:r>
              <a:rPr lang="cs-CZ" sz="1200" b="1" dirty="0">
                <a:latin typeface="Arial" panose="020B0604020202020204" pitchFamily="34" charset="0"/>
                <a:cs typeface="Arial" panose="020B0604020202020204" pitchFamily="34" charset="0"/>
              </a:rPr>
              <a:t>000 000 Kč</a:t>
            </a:r>
            <a:endParaRPr lang="cs-CZ" sz="1200" dirty="0">
              <a:latin typeface="Arial" panose="020B0604020202020204" pitchFamily="34" charset="0"/>
              <a:cs typeface="Arial" panose="020B0604020202020204" pitchFamily="34" charset="0"/>
            </a:endParaRPr>
          </a:p>
          <a:p>
            <a:r>
              <a:rPr lang="cs-CZ" sz="1200" b="1" u="sng" dirty="0">
                <a:latin typeface="Arial" panose="020B0604020202020204" pitchFamily="34" charset="0"/>
                <a:cs typeface="Arial" panose="020B0604020202020204" pitchFamily="34" charset="0"/>
              </a:rPr>
              <a:t>výše dotace</a:t>
            </a:r>
            <a:r>
              <a:rPr lang="cs-CZ" sz="1200" u="sng" dirty="0">
                <a:latin typeface="Arial" panose="020B0604020202020204" pitchFamily="34" charset="0"/>
                <a:cs typeface="Arial" panose="020B0604020202020204" pitchFamily="34" charset="0"/>
              </a:rPr>
              <a:t>:</a:t>
            </a:r>
            <a:r>
              <a:rPr lang="cs-CZ" sz="1200" dirty="0">
                <a:latin typeface="Arial" panose="020B0604020202020204" pitchFamily="34" charset="0"/>
                <a:cs typeface="Arial" panose="020B0604020202020204" pitchFamily="34" charset="0"/>
              </a:rPr>
              <a:t> </a:t>
            </a:r>
            <a:r>
              <a:rPr lang="cs-CZ" sz="1200" dirty="0" smtClean="0">
                <a:latin typeface="Arial" panose="020B0604020202020204" pitchFamily="34" charset="0"/>
                <a:cs typeface="Arial" panose="020B0604020202020204" pitchFamily="34" charset="0"/>
              </a:rPr>
              <a:t>50.000 </a:t>
            </a:r>
            <a:r>
              <a:rPr lang="cs-CZ" sz="1200" dirty="0">
                <a:latin typeface="Arial" panose="020B0604020202020204" pitchFamily="34" charset="0"/>
                <a:cs typeface="Arial" panose="020B0604020202020204" pitchFamily="34" charset="0"/>
              </a:rPr>
              <a:t>– </a:t>
            </a:r>
            <a:r>
              <a:rPr lang="cs-CZ" sz="1200" dirty="0" smtClean="0">
                <a:latin typeface="Arial" panose="020B0604020202020204" pitchFamily="34" charset="0"/>
                <a:cs typeface="Arial" panose="020B0604020202020204" pitchFamily="34" charset="0"/>
              </a:rPr>
              <a:t>150.000 </a:t>
            </a:r>
            <a:r>
              <a:rPr lang="cs-CZ" sz="1200" dirty="0">
                <a:latin typeface="Arial" panose="020B0604020202020204" pitchFamily="34" charset="0"/>
                <a:cs typeface="Arial" panose="020B0604020202020204" pitchFamily="34" charset="0"/>
              </a:rPr>
              <a:t>Kč</a:t>
            </a:r>
          </a:p>
          <a:p>
            <a:r>
              <a:rPr lang="cs-CZ" sz="1200" b="1" u="sng" dirty="0">
                <a:latin typeface="Arial" panose="020B0604020202020204" pitchFamily="34" charset="0"/>
                <a:cs typeface="Arial" panose="020B0604020202020204" pitchFamily="34" charset="0"/>
              </a:rPr>
              <a:t>přijímání žádostí</a:t>
            </a:r>
            <a:r>
              <a:rPr lang="cs-CZ" sz="1200" u="sng" dirty="0">
                <a:latin typeface="Arial" panose="020B0604020202020204" pitchFamily="34" charset="0"/>
                <a:cs typeface="Arial" panose="020B0604020202020204" pitchFamily="34" charset="0"/>
              </a:rPr>
              <a:t>:</a:t>
            </a:r>
            <a:r>
              <a:rPr lang="cs-CZ" sz="1200" dirty="0">
                <a:latin typeface="Arial" panose="020B0604020202020204" pitchFamily="34" charset="0"/>
                <a:cs typeface="Arial" panose="020B0604020202020204" pitchFamily="34" charset="0"/>
              </a:rPr>
              <a:t> od poloviny ledna 2023 cca </a:t>
            </a:r>
            <a:r>
              <a:rPr lang="cs-CZ" sz="1200" dirty="0" smtClean="0">
                <a:latin typeface="Arial" panose="020B0604020202020204" pitchFamily="34" charset="0"/>
                <a:cs typeface="Arial" panose="020B0604020202020204" pitchFamily="34" charset="0"/>
              </a:rPr>
              <a:t>4 týdny</a:t>
            </a:r>
            <a:endParaRPr lang="cs-CZ" sz="1200" dirty="0">
              <a:latin typeface="Arial" panose="020B0604020202020204" pitchFamily="34" charset="0"/>
              <a:cs typeface="Arial" panose="020B0604020202020204" pitchFamily="34" charset="0"/>
            </a:endParaRPr>
          </a:p>
          <a:p>
            <a:r>
              <a:rPr lang="cs-CZ" sz="1200" b="1" u="sng" dirty="0">
                <a:latin typeface="Arial" panose="020B0604020202020204" pitchFamily="34" charset="0"/>
                <a:cs typeface="Arial" panose="020B0604020202020204" pitchFamily="34" charset="0"/>
              </a:rPr>
              <a:t>spoluúčast</a:t>
            </a:r>
            <a:r>
              <a:rPr lang="cs-CZ" sz="1200" u="sng" dirty="0">
                <a:latin typeface="Arial" panose="020B0604020202020204" pitchFamily="34" charset="0"/>
                <a:cs typeface="Arial" panose="020B0604020202020204" pitchFamily="34" charset="0"/>
              </a:rPr>
              <a:t>:</a:t>
            </a:r>
            <a:r>
              <a:rPr lang="cs-CZ" sz="1200" dirty="0">
                <a:latin typeface="Arial" panose="020B0604020202020204" pitchFamily="34" charset="0"/>
                <a:cs typeface="Arial" panose="020B0604020202020204" pitchFamily="34" charset="0"/>
              </a:rPr>
              <a:t>  ANO – </a:t>
            </a:r>
            <a:r>
              <a:rPr lang="cs-CZ" sz="1200" dirty="0" smtClean="0">
                <a:latin typeface="Arial" panose="020B0604020202020204" pitchFamily="34" charset="0"/>
                <a:cs typeface="Arial" panose="020B0604020202020204" pitchFamily="34" charset="0"/>
              </a:rPr>
              <a:t>20</a:t>
            </a:r>
            <a:r>
              <a:rPr lang="cs-CZ" sz="1200" dirty="0">
                <a:latin typeface="Arial" panose="020B0604020202020204" pitchFamily="34" charset="0"/>
                <a:cs typeface="Arial" panose="020B0604020202020204" pitchFamily="34" charset="0"/>
              </a:rPr>
              <a:t>% </a:t>
            </a:r>
          </a:p>
          <a:p>
            <a:r>
              <a:rPr lang="cs-CZ" sz="1200" b="1" u="sng" dirty="0">
                <a:latin typeface="Arial" panose="020B0604020202020204" pitchFamily="34" charset="0"/>
                <a:cs typeface="Arial" panose="020B0604020202020204" pitchFamily="34" charset="0"/>
              </a:rPr>
              <a:t>žadateli mohou být</a:t>
            </a:r>
            <a:r>
              <a:rPr lang="cs-CZ" sz="1200" u="sng" dirty="0">
                <a:latin typeface="Arial" panose="020B0604020202020204" pitchFamily="34" charset="0"/>
                <a:cs typeface="Arial" panose="020B0604020202020204" pitchFamily="34" charset="0"/>
              </a:rPr>
              <a:t>:</a:t>
            </a:r>
            <a:r>
              <a:rPr lang="cs-CZ" sz="1200" dirty="0">
                <a:latin typeface="Arial" panose="020B0604020202020204" pitchFamily="34" charset="0"/>
                <a:cs typeface="Arial" panose="020B0604020202020204" pitchFamily="34" charset="0"/>
              </a:rPr>
              <a:t> </a:t>
            </a:r>
            <a:r>
              <a:rPr lang="cs-CZ" sz="1200" dirty="0" smtClean="0">
                <a:latin typeface="Arial" panose="020B0604020202020204" pitchFamily="34" charset="0"/>
                <a:cs typeface="Arial" panose="020B0604020202020204" pitchFamily="34" charset="0"/>
              </a:rPr>
              <a:t> </a:t>
            </a:r>
            <a:r>
              <a:rPr lang="pl-PL" sz="1200" dirty="0">
                <a:latin typeface="Arial" panose="020B0604020202020204" pitchFamily="34" charset="0"/>
                <a:cs typeface="Arial" panose="020B0604020202020204" pitchFamily="34" charset="0"/>
              </a:rPr>
              <a:t>fyzické osoby podnikající, právnické osoby </a:t>
            </a:r>
            <a:endParaRPr lang="cs-CZ" sz="1200" dirty="0">
              <a:latin typeface="Arial" panose="020B0604020202020204" pitchFamily="34" charset="0"/>
              <a:cs typeface="Arial" panose="020B0604020202020204" pitchFamily="34" charset="0"/>
            </a:endParaRPr>
          </a:p>
          <a:p>
            <a:r>
              <a:rPr lang="cs-CZ" sz="1200" b="1" u="sng" dirty="0">
                <a:latin typeface="Arial" panose="020B0604020202020204" pitchFamily="34" charset="0"/>
                <a:cs typeface="Arial" panose="020B0604020202020204" pitchFamily="34" charset="0"/>
              </a:rPr>
              <a:t>způsob podání:</a:t>
            </a:r>
            <a:r>
              <a:rPr lang="cs-CZ" sz="1200" dirty="0">
                <a:latin typeface="Arial" panose="020B0604020202020204" pitchFamily="34" charset="0"/>
                <a:cs typeface="Arial" panose="020B0604020202020204" pitchFamily="34" charset="0"/>
              </a:rPr>
              <a:t> elektronicky v aplikaci </a:t>
            </a:r>
            <a:r>
              <a:rPr lang="cs-CZ" sz="1200" dirty="0" err="1">
                <a:latin typeface="Arial" panose="020B0604020202020204" pitchFamily="34" charset="0"/>
                <a:cs typeface="Arial" panose="020B0604020202020204" pitchFamily="34" charset="0"/>
              </a:rPr>
              <a:t>eDotace</a:t>
            </a:r>
            <a:endParaRPr lang="cs-CZ" sz="1200" dirty="0">
              <a:latin typeface="Arial" panose="020B0604020202020204" pitchFamily="34" charset="0"/>
              <a:cs typeface="Arial" panose="020B0604020202020204" pitchFamily="34" charset="0"/>
            </a:endParaRPr>
          </a:p>
          <a:p>
            <a:r>
              <a:rPr lang="cs-CZ" sz="1200" b="1" u="sng" dirty="0">
                <a:latin typeface="Arial" panose="020B0604020202020204" pitchFamily="34" charset="0"/>
                <a:cs typeface="Arial" panose="020B0604020202020204" pitchFamily="34" charset="0"/>
              </a:rPr>
              <a:t>vyúčtování</a:t>
            </a:r>
            <a:r>
              <a:rPr lang="cs-CZ" sz="1200" dirty="0">
                <a:latin typeface="Arial" panose="020B0604020202020204" pitchFamily="34" charset="0"/>
                <a:cs typeface="Arial" panose="020B0604020202020204" pitchFamily="34" charset="0"/>
              </a:rPr>
              <a:t>: elektronicky prostřednictvím aplikace </a:t>
            </a:r>
            <a:r>
              <a:rPr lang="cs-CZ" sz="1200" dirty="0" err="1">
                <a:latin typeface="Arial" panose="020B0604020202020204" pitchFamily="34" charset="0"/>
                <a:cs typeface="Arial" panose="020B0604020202020204" pitchFamily="34" charset="0"/>
              </a:rPr>
              <a:t>eDotace</a:t>
            </a:r>
            <a:endParaRPr lang="cs-CZ" sz="1200" dirty="0">
              <a:latin typeface="Arial" panose="020B0604020202020204" pitchFamily="34" charset="0"/>
              <a:cs typeface="Arial" panose="020B0604020202020204" pitchFamily="34" charset="0"/>
            </a:endParaRPr>
          </a:p>
          <a:p>
            <a:r>
              <a:rPr lang="cs-CZ" sz="1200" dirty="0">
                <a:latin typeface="Arial" panose="020B0604020202020204" pitchFamily="34" charset="0"/>
                <a:cs typeface="Arial" panose="020B0604020202020204" pitchFamily="34" charset="0"/>
              </a:rPr>
              <a:t> </a:t>
            </a:r>
          </a:p>
          <a:p>
            <a:r>
              <a:rPr lang="cs-CZ" sz="1200" b="1" u="sng" dirty="0">
                <a:latin typeface="Arial" panose="020B0604020202020204" pitchFamily="34" charset="0"/>
                <a:cs typeface="Arial" panose="020B0604020202020204" pitchFamily="34" charset="0"/>
              </a:rPr>
              <a:t>kontaktní </a:t>
            </a:r>
            <a:r>
              <a:rPr lang="cs-CZ" sz="1200" b="1" u="sng" dirty="0" smtClean="0">
                <a:latin typeface="Arial" panose="020B0604020202020204" pitchFamily="34" charset="0"/>
                <a:cs typeface="Arial" panose="020B0604020202020204" pitchFamily="34" charset="0"/>
              </a:rPr>
              <a:t>osoby</a:t>
            </a:r>
            <a:r>
              <a:rPr lang="cs-CZ" sz="1200" b="1" dirty="0" smtClean="0">
                <a:latin typeface="Arial" panose="020B0604020202020204" pitchFamily="34" charset="0"/>
                <a:cs typeface="Arial" panose="020B0604020202020204" pitchFamily="34" charset="0"/>
              </a:rPr>
              <a:t>:</a:t>
            </a:r>
          </a:p>
          <a:p>
            <a:r>
              <a:rPr lang="cs-CZ" sz="1200" b="1" u="sng" dirty="0">
                <a:latin typeface="Arial" panose="020B0604020202020204" pitchFamily="34" charset="0"/>
                <a:cs typeface="Arial" panose="020B0604020202020204" pitchFamily="34" charset="0"/>
              </a:rPr>
              <a:t>administrátor dotačního titulu Podpora turistických stezek a venkovních cílů</a:t>
            </a:r>
            <a:r>
              <a:rPr lang="cs-CZ" sz="1200" u="sng" dirty="0">
                <a:latin typeface="Arial" panose="020B0604020202020204" pitchFamily="34" charset="0"/>
                <a:cs typeface="Arial" panose="020B0604020202020204" pitchFamily="34" charset="0"/>
              </a:rPr>
              <a:t>: </a:t>
            </a:r>
            <a:endParaRPr lang="cs-CZ" sz="1200" dirty="0">
              <a:latin typeface="Arial" panose="020B0604020202020204" pitchFamily="34" charset="0"/>
              <a:cs typeface="Arial" panose="020B0604020202020204" pitchFamily="34" charset="0"/>
            </a:endParaRPr>
          </a:p>
          <a:p>
            <a:r>
              <a:rPr lang="cs-CZ" sz="1200" dirty="0">
                <a:latin typeface="Arial" panose="020B0604020202020204" pitchFamily="34" charset="0"/>
                <a:cs typeface="Arial" panose="020B0604020202020204" pitchFamily="34" charset="0"/>
              </a:rPr>
              <a:t>Mgr. Klára </a:t>
            </a:r>
            <a:r>
              <a:rPr lang="cs-CZ" sz="1200" dirty="0" smtClean="0">
                <a:latin typeface="Arial" panose="020B0604020202020204" pitchFamily="34" charset="0"/>
                <a:cs typeface="Arial" panose="020B0604020202020204" pitchFamily="34" charset="0"/>
              </a:rPr>
              <a:t>Růžková, telefon</a:t>
            </a:r>
            <a:r>
              <a:rPr lang="cs-CZ" sz="1200" dirty="0">
                <a:latin typeface="Arial" panose="020B0604020202020204" pitchFamily="34" charset="0"/>
                <a:cs typeface="Arial" panose="020B0604020202020204" pitchFamily="34" charset="0"/>
              </a:rPr>
              <a:t>: 377 195 123, </a:t>
            </a:r>
            <a:r>
              <a:rPr lang="cs-CZ" sz="1200" dirty="0" smtClean="0">
                <a:latin typeface="Arial" panose="020B0604020202020204" pitchFamily="34" charset="0"/>
                <a:cs typeface="Arial" panose="020B0604020202020204" pitchFamily="34" charset="0"/>
              </a:rPr>
              <a:t>E-mail </a:t>
            </a:r>
            <a:r>
              <a:rPr lang="cs-CZ" sz="1200" dirty="0">
                <a:latin typeface="Arial" panose="020B0604020202020204" pitchFamily="34" charset="0"/>
                <a:cs typeface="Arial" panose="020B0604020202020204" pitchFamily="34" charset="0"/>
              </a:rPr>
              <a:t>: </a:t>
            </a:r>
            <a:r>
              <a:rPr lang="cs-CZ" sz="1200" u="sng" dirty="0">
                <a:latin typeface="Arial" panose="020B0604020202020204" pitchFamily="34" charset="0"/>
                <a:cs typeface="Arial" panose="020B0604020202020204" pitchFamily="34" charset="0"/>
                <a:hlinkClick r:id="rId2"/>
              </a:rPr>
              <a:t>klara.ruzkova@plzensky-kraj.cz</a:t>
            </a:r>
            <a:endParaRPr lang="cs-CZ" sz="1200" dirty="0">
              <a:latin typeface="Arial" panose="020B0604020202020204" pitchFamily="34" charset="0"/>
              <a:cs typeface="Arial" panose="020B0604020202020204" pitchFamily="34" charset="0"/>
            </a:endParaRPr>
          </a:p>
          <a:p>
            <a:r>
              <a:rPr lang="cs-CZ" sz="1200" dirty="0">
                <a:latin typeface="Arial" panose="020B0604020202020204" pitchFamily="34" charset="0"/>
                <a:cs typeface="Arial" panose="020B0604020202020204" pitchFamily="34" charset="0"/>
              </a:rPr>
              <a:t> </a:t>
            </a:r>
          </a:p>
          <a:p>
            <a:r>
              <a:rPr lang="cs-CZ" sz="1200" b="1" u="sng" dirty="0" smtClean="0">
                <a:latin typeface="Arial" panose="020B0604020202020204" pitchFamily="34" charset="0"/>
                <a:cs typeface="Arial" panose="020B0604020202020204" pitchFamily="34" charset="0"/>
              </a:rPr>
              <a:t>administrátor </a:t>
            </a:r>
            <a:r>
              <a:rPr lang="cs-CZ" sz="1200" b="1" u="sng" dirty="0">
                <a:latin typeface="Arial" panose="020B0604020202020204" pitchFamily="34" charset="0"/>
                <a:cs typeface="Arial" panose="020B0604020202020204" pitchFamily="34" charset="0"/>
              </a:rPr>
              <a:t>dotačního titulu Podpora agroturistiky, ubytování, řemesel a tradic:</a:t>
            </a:r>
            <a:endParaRPr lang="cs-CZ" sz="1200" dirty="0">
              <a:latin typeface="Arial" panose="020B0604020202020204" pitchFamily="34" charset="0"/>
              <a:cs typeface="Arial" panose="020B0604020202020204" pitchFamily="34" charset="0"/>
            </a:endParaRPr>
          </a:p>
          <a:p>
            <a:r>
              <a:rPr lang="cs-CZ" sz="1200" dirty="0">
                <a:latin typeface="Arial" panose="020B0604020202020204" pitchFamily="34" charset="0"/>
                <a:cs typeface="Arial" panose="020B0604020202020204" pitchFamily="34" charset="0"/>
              </a:rPr>
              <a:t>Ing. Kateřina </a:t>
            </a:r>
            <a:r>
              <a:rPr lang="cs-CZ" sz="1200" dirty="0" smtClean="0">
                <a:latin typeface="Arial" panose="020B0604020202020204" pitchFamily="34" charset="0"/>
                <a:cs typeface="Arial" panose="020B0604020202020204" pitchFamily="34" charset="0"/>
              </a:rPr>
              <a:t>Čechová, telefon</a:t>
            </a:r>
            <a:r>
              <a:rPr lang="cs-CZ" sz="1200" dirty="0">
                <a:latin typeface="Arial" panose="020B0604020202020204" pitchFamily="34" charset="0"/>
                <a:cs typeface="Arial" panose="020B0604020202020204" pitchFamily="34" charset="0"/>
              </a:rPr>
              <a:t>: 377 195 694, </a:t>
            </a:r>
            <a:r>
              <a:rPr lang="cs-CZ" sz="1200" dirty="0" smtClean="0">
                <a:latin typeface="Arial" panose="020B0604020202020204" pitchFamily="34" charset="0"/>
                <a:cs typeface="Arial" panose="020B0604020202020204" pitchFamily="34" charset="0"/>
              </a:rPr>
              <a:t>E-mail </a:t>
            </a:r>
            <a:r>
              <a:rPr lang="cs-CZ" sz="1200" dirty="0">
                <a:latin typeface="Arial" panose="020B0604020202020204" pitchFamily="34" charset="0"/>
                <a:cs typeface="Arial" panose="020B0604020202020204" pitchFamily="34" charset="0"/>
              </a:rPr>
              <a:t>: </a:t>
            </a:r>
            <a:r>
              <a:rPr lang="cs-CZ" sz="1200" u="sng" dirty="0">
                <a:latin typeface="Arial" panose="020B0604020202020204" pitchFamily="34" charset="0"/>
                <a:cs typeface="Arial" panose="020B0604020202020204" pitchFamily="34" charset="0"/>
                <a:hlinkClick r:id="rId3"/>
              </a:rPr>
              <a:t>katerina.cechova@plzensky-kraj.cz</a:t>
            </a:r>
            <a:endParaRPr lang="cs-CZ" sz="1200" dirty="0">
              <a:latin typeface="Arial" panose="020B0604020202020204" pitchFamily="34" charset="0"/>
              <a:cs typeface="Arial" panose="020B0604020202020204" pitchFamily="34" charset="0"/>
            </a:endParaRPr>
          </a:p>
          <a:p>
            <a:endParaRPr lang="cs-CZ" sz="1200" b="1" dirty="0">
              <a:latin typeface="Arial" panose="020B0604020202020204" pitchFamily="34" charset="0"/>
              <a:cs typeface="Arial" panose="020B0604020202020204" pitchFamily="34" charset="0"/>
            </a:endParaRPr>
          </a:p>
          <a:p>
            <a:endParaRPr lang="cs-CZ" sz="1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1135236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628649" y="252162"/>
            <a:ext cx="7886700" cy="556156"/>
          </a:xfrm>
        </p:spPr>
        <p:txBody>
          <a:bodyPr>
            <a:noAutofit/>
          </a:bodyPr>
          <a:lstStyle/>
          <a:p>
            <a:r>
              <a:rPr lang="cs-CZ" sz="2000" b="1" dirty="0"/>
              <a:t>Podpora činnosti informačních center na </a:t>
            </a:r>
            <a:r>
              <a:rPr lang="cs-CZ" sz="2000" b="1" dirty="0" smtClean="0"/>
              <a:t>území PK</a:t>
            </a:r>
            <a:endParaRPr lang="cs-CZ" sz="2000" b="1" dirty="0"/>
          </a:p>
        </p:txBody>
      </p:sp>
      <p:sp>
        <p:nvSpPr>
          <p:cNvPr id="3" name="Zástupný symbol pro text 2"/>
          <p:cNvSpPr>
            <a:spLocks noGrp="1"/>
          </p:cNvSpPr>
          <p:nvPr>
            <p:ph type="body" sz="quarter" idx="13"/>
          </p:nvPr>
        </p:nvSpPr>
        <p:spPr>
          <a:xfrm>
            <a:off x="628649" y="79707"/>
            <a:ext cx="5703888" cy="352966"/>
          </a:xfrm>
        </p:spPr>
        <p:txBody>
          <a:bodyPr/>
          <a:lstStyle/>
          <a:p>
            <a:r>
              <a:rPr lang="cs-CZ" sz="1000" dirty="0"/>
              <a:t>Oddělení cestovního ruchu</a:t>
            </a:r>
          </a:p>
        </p:txBody>
      </p:sp>
      <p:sp>
        <p:nvSpPr>
          <p:cNvPr id="4" name="Zástupný symbol pro číslo snímku 3"/>
          <p:cNvSpPr>
            <a:spLocks noGrp="1"/>
          </p:cNvSpPr>
          <p:nvPr>
            <p:ph type="sldNum" sz="quarter" idx="4"/>
          </p:nvPr>
        </p:nvSpPr>
        <p:spPr/>
        <p:txBody>
          <a:bodyPr/>
          <a:lstStyle/>
          <a:p>
            <a:r>
              <a:rPr lang="cs-CZ" smtClean="0"/>
              <a:t>Strana </a:t>
            </a:r>
            <a:fld id="{20A22714-1925-4CB5-873C-0DA602053BBE}" type="slidenum">
              <a:rPr lang="cs-CZ" smtClean="0"/>
              <a:pPr/>
              <a:t>11</a:t>
            </a:fld>
            <a:r>
              <a:rPr lang="cs-CZ" smtClean="0"/>
              <a:t> </a:t>
            </a:r>
            <a:endParaRPr lang="cs-CZ" dirty="0"/>
          </a:p>
        </p:txBody>
      </p:sp>
      <p:sp>
        <p:nvSpPr>
          <p:cNvPr id="6" name="TextovéPole 5"/>
          <p:cNvSpPr txBox="1"/>
          <p:nvPr/>
        </p:nvSpPr>
        <p:spPr>
          <a:xfrm>
            <a:off x="628649" y="808318"/>
            <a:ext cx="8350624" cy="3970318"/>
          </a:xfrm>
          <a:prstGeom prst="rect">
            <a:avLst/>
          </a:prstGeom>
          <a:noFill/>
        </p:spPr>
        <p:txBody>
          <a:bodyPr wrap="square" rtlCol="0">
            <a:spAutoFit/>
          </a:bodyPr>
          <a:lstStyle/>
          <a:p>
            <a:r>
              <a:rPr lang="cs-CZ" sz="1200" b="1" u="sng" dirty="0">
                <a:latin typeface="Arial" panose="020B0604020202020204" pitchFamily="34" charset="0"/>
                <a:cs typeface="Arial" panose="020B0604020202020204" pitchFamily="34" charset="0"/>
              </a:rPr>
              <a:t>určen na:</a:t>
            </a:r>
            <a:endParaRPr lang="cs-CZ" sz="12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cs-CZ" sz="1200" dirty="0" smtClean="0">
                <a:latin typeface="Arial" panose="020B0604020202020204" pitchFamily="34" charset="0"/>
                <a:cs typeface="Arial" panose="020B0604020202020204" pitchFamily="34" charset="0"/>
              </a:rPr>
              <a:t>podporu </a:t>
            </a:r>
            <a:r>
              <a:rPr lang="cs-CZ" sz="1200" dirty="0">
                <a:latin typeface="Arial" panose="020B0604020202020204" pitchFamily="34" charset="0"/>
                <a:cs typeface="Arial" panose="020B0604020202020204" pitchFamily="34" charset="0"/>
              </a:rPr>
              <a:t>činnosti a rozvoje informačních center na území Plzeňského kraje poskytujících kompletní turistické informace, zlepšení a rozšíření informovanosti návštěvníků a zvýšení kvality poskytovaných služeb návštěvníkům</a:t>
            </a:r>
          </a:p>
          <a:p>
            <a:pPr marL="285750" indent="-285750">
              <a:buFont typeface="Arial" panose="020B0604020202020204" pitchFamily="34" charset="0"/>
              <a:buChar char="•"/>
            </a:pPr>
            <a:r>
              <a:rPr lang="cs-CZ" sz="1200" dirty="0" smtClean="0">
                <a:latin typeface="Arial" panose="020B0604020202020204" pitchFamily="34" charset="0"/>
                <a:cs typeface="Arial" panose="020B0604020202020204" pitchFamily="34" charset="0"/>
              </a:rPr>
              <a:t>aktualizace  </a:t>
            </a:r>
            <a:r>
              <a:rPr lang="cs-CZ" sz="1200" dirty="0">
                <a:latin typeface="Arial" panose="020B0604020202020204" pitchFamily="34" charset="0"/>
                <a:cs typeface="Arial" panose="020B0604020202020204" pitchFamily="34" charset="0"/>
              </a:rPr>
              <a:t>dat cestovního ruchu využívané mimo jiné na Odboru kultury, památkové péče a cestovního ruchu Krajského úřadu Plzeňského kraje, oboustranná propagace pořádaných akcí, turistických informací a propagačních materiálů.</a:t>
            </a:r>
          </a:p>
          <a:p>
            <a:endParaRPr lang="cs-CZ" sz="1200" dirty="0">
              <a:latin typeface="Arial" panose="020B0604020202020204" pitchFamily="34" charset="0"/>
              <a:cs typeface="Arial" panose="020B0604020202020204" pitchFamily="34" charset="0"/>
            </a:endParaRPr>
          </a:p>
          <a:p>
            <a:r>
              <a:rPr lang="cs-CZ" sz="1200" b="1" u="sng" dirty="0">
                <a:latin typeface="Arial" panose="020B0604020202020204" pitchFamily="34" charset="0"/>
                <a:cs typeface="Arial" panose="020B0604020202020204" pitchFamily="34" charset="0"/>
              </a:rPr>
              <a:t>alokovaná částka</a:t>
            </a:r>
            <a:r>
              <a:rPr lang="cs-CZ" sz="1200" u="sng" dirty="0">
                <a:latin typeface="Arial" panose="020B0604020202020204" pitchFamily="34" charset="0"/>
                <a:cs typeface="Arial" panose="020B0604020202020204" pitchFamily="34" charset="0"/>
              </a:rPr>
              <a:t>:</a:t>
            </a:r>
            <a:r>
              <a:rPr lang="cs-CZ" sz="1200" dirty="0">
                <a:latin typeface="Arial" panose="020B0604020202020204" pitchFamily="34" charset="0"/>
                <a:cs typeface="Arial" panose="020B0604020202020204" pitchFamily="34" charset="0"/>
              </a:rPr>
              <a:t> pro rok 2022 alokace </a:t>
            </a:r>
            <a:r>
              <a:rPr lang="cs-CZ" sz="1200" b="1" dirty="0" smtClean="0">
                <a:latin typeface="Arial" panose="020B0604020202020204" pitchFamily="34" charset="0"/>
                <a:cs typeface="Arial" panose="020B0604020202020204" pitchFamily="34" charset="0"/>
              </a:rPr>
              <a:t>800 </a:t>
            </a:r>
            <a:r>
              <a:rPr lang="cs-CZ" sz="1200" b="1" dirty="0">
                <a:latin typeface="Arial" panose="020B0604020202020204" pitchFamily="34" charset="0"/>
                <a:cs typeface="Arial" panose="020B0604020202020204" pitchFamily="34" charset="0"/>
              </a:rPr>
              <a:t>000 Kč</a:t>
            </a:r>
            <a:endParaRPr lang="cs-CZ" sz="1200" dirty="0">
              <a:latin typeface="Arial" panose="020B0604020202020204" pitchFamily="34" charset="0"/>
              <a:cs typeface="Arial" panose="020B0604020202020204" pitchFamily="34" charset="0"/>
            </a:endParaRPr>
          </a:p>
          <a:p>
            <a:r>
              <a:rPr lang="cs-CZ" sz="1200" b="1" u="sng" dirty="0">
                <a:latin typeface="Arial" panose="020B0604020202020204" pitchFamily="34" charset="0"/>
                <a:cs typeface="Arial" panose="020B0604020202020204" pitchFamily="34" charset="0"/>
              </a:rPr>
              <a:t>výše dotace</a:t>
            </a:r>
            <a:r>
              <a:rPr lang="cs-CZ" sz="1200" u="sng" dirty="0">
                <a:latin typeface="Arial" panose="020B0604020202020204" pitchFamily="34" charset="0"/>
                <a:cs typeface="Arial" panose="020B0604020202020204" pitchFamily="34" charset="0"/>
              </a:rPr>
              <a:t>:</a:t>
            </a:r>
            <a:r>
              <a:rPr lang="cs-CZ" sz="1200" dirty="0">
                <a:latin typeface="Arial" panose="020B0604020202020204" pitchFamily="34" charset="0"/>
                <a:cs typeface="Arial" panose="020B0604020202020204" pitchFamily="34" charset="0"/>
              </a:rPr>
              <a:t> </a:t>
            </a:r>
            <a:r>
              <a:rPr lang="cs-CZ" sz="1200" dirty="0" smtClean="0">
                <a:latin typeface="Arial" panose="020B0604020202020204" pitchFamily="34" charset="0"/>
                <a:cs typeface="Arial" panose="020B0604020202020204" pitchFamily="34" charset="0"/>
              </a:rPr>
              <a:t>10.000 </a:t>
            </a:r>
            <a:r>
              <a:rPr lang="cs-CZ" sz="1200" dirty="0">
                <a:latin typeface="Arial" panose="020B0604020202020204" pitchFamily="34" charset="0"/>
                <a:cs typeface="Arial" panose="020B0604020202020204" pitchFamily="34" charset="0"/>
              </a:rPr>
              <a:t>– </a:t>
            </a:r>
            <a:r>
              <a:rPr lang="cs-CZ" sz="1200" dirty="0" smtClean="0">
                <a:latin typeface="Arial" panose="020B0604020202020204" pitchFamily="34" charset="0"/>
                <a:cs typeface="Arial" panose="020B0604020202020204" pitchFamily="34" charset="0"/>
              </a:rPr>
              <a:t>40.000 Kč, pro členy A.T.I.C je max. 50.000 Kč</a:t>
            </a:r>
            <a:endParaRPr lang="cs-CZ" sz="1200" dirty="0">
              <a:latin typeface="Arial" panose="020B0604020202020204" pitchFamily="34" charset="0"/>
              <a:cs typeface="Arial" panose="020B0604020202020204" pitchFamily="34" charset="0"/>
            </a:endParaRPr>
          </a:p>
          <a:p>
            <a:r>
              <a:rPr lang="cs-CZ" sz="1200" b="1" u="sng" dirty="0">
                <a:latin typeface="Arial" panose="020B0604020202020204" pitchFamily="34" charset="0"/>
                <a:cs typeface="Arial" panose="020B0604020202020204" pitchFamily="34" charset="0"/>
              </a:rPr>
              <a:t>přijímání žádostí</a:t>
            </a:r>
            <a:r>
              <a:rPr lang="cs-CZ" sz="1200" u="sng" dirty="0">
                <a:latin typeface="Arial" panose="020B0604020202020204" pitchFamily="34" charset="0"/>
                <a:cs typeface="Arial" panose="020B0604020202020204" pitchFamily="34" charset="0"/>
              </a:rPr>
              <a:t>:</a:t>
            </a:r>
            <a:r>
              <a:rPr lang="cs-CZ" sz="1200" dirty="0">
                <a:latin typeface="Arial" panose="020B0604020202020204" pitchFamily="34" charset="0"/>
                <a:cs typeface="Arial" panose="020B0604020202020204" pitchFamily="34" charset="0"/>
              </a:rPr>
              <a:t> od poloviny ledna 2023 cca </a:t>
            </a:r>
            <a:r>
              <a:rPr lang="cs-CZ" sz="1200" dirty="0" smtClean="0">
                <a:latin typeface="Arial" panose="020B0604020202020204" pitchFamily="34" charset="0"/>
                <a:cs typeface="Arial" panose="020B0604020202020204" pitchFamily="34" charset="0"/>
              </a:rPr>
              <a:t>4 týdny</a:t>
            </a:r>
            <a:endParaRPr lang="cs-CZ" sz="1200" dirty="0">
              <a:latin typeface="Arial" panose="020B0604020202020204" pitchFamily="34" charset="0"/>
              <a:cs typeface="Arial" panose="020B0604020202020204" pitchFamily="34" charset="0"/>
            </a:endParaRPr>
          </a:p>
          <a:p>
            <a:r>
              <a:rPr lang="cs-CZ" sz="1200" b="1" u="sng" dirty="0">
                <a:latin typeface="Arial" panose="020B0604020202020204" pitchFamily="34" charset="0"/>
                <a:cs typeface="Arial" panose="020B0604020202020204" pitchFamily="34" charset="0"/>
              </a:rPr>
              <a:t>spoluúčast</a:t>
            </a:r>
            <a:r>
              <a:rPr lang="cs-CZ" sz="1200" u="sng" dirty="0">
                <a:latin typeface="Arial" panose="020B0604020202020204" pitchFamily="34" charset="0"/>
                <a:cs typeface="Arial" panose="020B0604020202020204" pitchFamily="34" charset="0"/>
              </a:rPr>
              <a:t>:</a:t>
            </a:r>
            <a:r>
              <a:rPr lang="cs-CZ" sz="1200" dirty="0">
                <a:latin typeface="Arial" panose="020B0604020202020204" pitchFamily="34" charset="0"/>
                <a:cs typeface="Arial" panose="020B0604020202020204" pitchFamily="34" charset="0"/>
              </a:rPr>
              <a:t>  </a:t>
            </a:r>
            <a:r>
              <a:rPr lang="cs-CZ" sz="1200" dirty="0" smtClean="0">
                <a:latin typeface="Arial" panose="020B0604020202020204" pitchFamily="34" charset="0"/>
                <a:cs typeface="Arial" panose="020B0604020202020204" pitchFamily="34" charset="0"/>
              </a:rPr>
              <a:t>NE </a:t>
            </a:r>
            <a:endParaRPr lang="cs-CZ" sz="1200" dirty="0">
              <a:latin typeface="Arial" panose="020B0604020202020204" pitchFamily="34" charset="0"/>
              <a:cs typeface="Arial" panose="020B0604020202020204" pitchFamily="34" charset="0"/>
            </a:endParaRPr>
          </a:p>
          <a:p>
            <a:r>
              <a:rPr lang="cs-CZ" sz="1200" b="1" u="sng" dirty="0">
                <a:latin typeface="Arial" panose="020B0604020202020204" pitchFamily="34" charset="0"/>
                <a:cs typeface="Arial" panose="020B0604020202020204" pitchFamily="34" charset="0"/>
              </a:rPr>
              <a:t>žadateli mohou být</a:t>
            </a:r>
            <a:r>
              <a:rPr lang="cs-CZ" sz="1200" u="sng" dirty="0">
                <a:latin typeface="Arial" panose="020B0604020202020204" pitchFamily="34" charset="0"/>
                <a:cs typeface="Arial" panose="020B0604020202020204" pitchFamily="34" charset="0"/>
              </a:rPr>
              <a:t>:</a:t>
            </a:r>
            <a:r>
              <a:rPr lang="cs-CZ" sz="1200" dirty="0">
                <a:latin typeface="Arial" panose="020B0604020202020204" pitchFamily="34" charset="0"/>
                <a:cs typeface="Arial" panose="020B0604020202020204" pitchFamily="34" charset="0"/>
              </a:rPr>
              <a:t> </a:t>
            </a:r>
            <a:r>
              <a:rPr lang="cs-CZ" sz="1200" dirty="0" smtClean="0">
                <a:latin typeface="Arial" panose="020B0604020202020204" pitchFamily="34" charset="0"/>
                <a:cs typeface="Arial" panose="020B0604020202020204" pitchFamily="34" charset="0"/>
              </a:rPr>
              <a:t> </a:t>
            </a:r>
            <a:r>
              <a:rPr lang="pl-PL" sz="1200" dirty="0">
                <a:latin typeface="Arial" panose="020B0604020202020204" pitchFamily="34" charset="0"/>
                <a:cs typeface="Arial" panose="020B0604020202020204" pitchFamily="34" charset="0"/>
              </a:rPr>
              <a:t>právnické osoby provozující nebo zakládající informační centra na území Plzeňského kraje, jejichž projekt naplňuje cíle tohoto Programu a souvisí s předmětem podpory </a:t>
            </a:r>
            <a:endParaRPr lang="cs-CZ" sz="1200" dirty="0">
              <a:latin typeface="Arial" panose="020B0604020202020204" pitchFamily="34" charset="0"/>
              <a:cs typeface="Arial" panose="020B0604020202020204" pitchFamily="34" charset="0"/>
            </a:endParaRPr>
          </a:p>
          <a:p>
            <a:r>
              <a:rPr lang="cs-CZ" sz="1200" b="1" u="sng" dirty="0">
                <a:latin typeface="Arial" panose="020B0604020202020204" pitchFamily="34" charset="0"/>
                <a:cs typeface="Arial" panose="020B0604020202020204" pitchFamily="34" charset="0"/>
              </a:rPr>
              <a:t>způsob podání:</a:t>
            </a:r>
            <a:r>
              <a:rPr lang="cs-CZ" sz="1200" dirty="0">
                <a:latin typeface="Arial" panose="020B0604020202020204" pitchFamily="34" charset="0"/>
                <a:cs typeface="Arial" panose="020B0604020202020204" pitchFamily="34" charset="0"/>
              </a:rPr>
              <a:t> elektronicky v aplikaci </a:t>
            </a:r>
            <a:r>
              <a:rPr lang="cs-CZ" sz="1200" dirty="0" err="1">
                <a:latin typeface="Arial" panose="020B0604020202020204" pitchFamily="34" charset="0"/>
                <a:cs typeface="Arial" panose="020B0604020202020204" pitchFamily="34" charset="0"/>
              </a:rPr>
              <a:t>eDotace</a:t>
            </a:r>
            <a:endParaRPr lang="cs-CZ" sz="1200" dirty="0">
              <a:latin typeface="Arial" panose="020B0604020202020204" pitchFamily="34" charset="0"/>
              <a:cs typeface="Arial" panose="020B0604020202020204" pitchFamily="34" charset="0"/>
            </a:endParaRPr>
          </a:p>
          <a:p>
            <a:r>
              <a:rPr lang="cs-CZ" sz="1200" b="1" u="sng" dirty="0">
                <a:latin typeface="Arial" panose="020B0604020202020204" pitchFamily="34" charset="0"/>
                <a:cs typeface="Arial" panose="020B0604020202020204" pitchFamily="34" charset="0"/>
              </a:rPr>
              <a:t>vyúčtování</a:t>
            </a:r>
            <a:r>
              <a:rPr lang="cs-CZ" sz="1200" dirty="0">
                <a:latin typeface="Arial" panose="020B0604020202020204" pitchFamily="34" charset="0"/>
                <a:cs typeface="Arial" panose="020B0604020202020204" pitchFamily="34" charset="0"/>
              </a:rPr>
              <a:t>: elektronicky prostřednictvím aplikace </a:t>
            </a:r>
            <a:r>
              <a:rPr lang="cs-CZ" sz="1200" dirty="0" err="1">
                <a:latin typeface="Arial" panose="020B0604020202020204" pitchFamily="34" charset="0"/>
                <a:cs typeface="Arial" panose="020B0604020202020204" pitchFamily="34" charset="0"/>
              </a:rPr>
              <a:t>eDotace</a:t>
            </a:r>
            <a:endParaRPr lang="cs-CZ" sz="1200" dirty="0">
              <a:latin typeface="Arial" panose="020B0604020202020204" pitchFamily="34" charset="0"/>
              <a:cs typeface="Arial" panose="020B0604020202020204" pitchFamily="34" charset="0"/>
            </a:endParaRPr>
          </a:p>
          <a:p>
            <a:r>
              <a:rPr lang="cs-CZ" sz="1200" dirty="0">
                <a:latin typeface="Arial" panose="020B0604020202020204" pitchFamily="34" charset="0"/>
                <a:cs typeface="Arial" panose="020B0604020202020204" pitchFamily="34" charset="0"/>
              </a:rPr>
              <a:t> </a:t>
            </a:r>
          </a:p>
          <a:p>
            <a:r>
              <a:rPr lang="cs-CZ" sz="1200" b="1" u="sng" dirty="0">
                <a:latin typeface="Arial" panose="020B0604020202020204" pitchFamily="34" charset="0"/>
                <a:cs typeface="Arial" panose="020B0604020202020204" pitchFamily="34" charset="0"/>
              </a:rPr>
              <a:t>kontaktní </a:t>
            </a:r>
            <a:r>
              <a:rPr lang="cs-CZ" sz="1200" b="1" u="sng" dirty="0" smtClean="0">
                <a:latin typeface="Arial" panose="020B0604020202020204" pitchFamily="34" charset="0"/>
                <a:cs typeface="Arial" panose="020B0604020202020204" pitchFamily="34" charset="0"/>
              </a:rPr>
              <a:t>osoba</a:t>
            </a:r>
            <a:r>
              <a:rPr lang="cs-CZ" sz="1200" b="1" dirty="0" smtClean="0">
                <a:latin typeface="Arial" panose="020B0604020202020204" pitchFamily="34" charset="0"/>
                <a:cs typeface="Arial" panose="020B0604020202020204" pitchFamily="34" charset="0"/>
              </a:rPr>
              <a:t>:</a:t>
            </a:r>
          </a:p>
          <a:p>
            <a:r>
              <a:rPr lang="cs-CZ" sz="1200" dirty="0" smtClean="0">
                <a:latin typeface="Arial" panose="020B0604020202020204" pitchFamily="34" charset="0"/>
                <a:cs typeface="Arial" panose="020B0604020202020204" pitchFamily="34" charset="0"/>
              </a:rPr>
              <a:t>Ivana Plecitá, telefon</a:t>
            </a:r>
            <a:r>
              <a:rPr lang="cs-CZ" sz="1200" dirty="0">
                <a:latin typeface="Arial" panose="020B0604020202020204" pitchFamily="34" charset="0"/>
                <a:cs typeface="Arial" panose="020B0604020202020204" pitchFamily="34" charset="0"/>
              </a:rPr>
              <a:t>: 377 195 </a:t>
            </a:r>
            <a:r>
              <a:rPr lang="cs-CZ" sz="1200" dirty="0" smtClean="0">
                <a:latin typeface="Arial" panose="020B0604020202020204" pitchFamily="34" charset="0"/>
                <a:cs typeface="Arial" panose="020B0604020202020204" pitchFamily="34" charset="0"/>
              </a:rPr>
              <a:t>206, E-mail </a:t>
            </a:r>
            <a:r>
              <a:rPr lang="cs-CZ" sz="1200" dirty="0">
                <a:latin typeface="Arial" panose="020B0604020202020204" pitchFamily="34" charset="0"/>
                <a:cs typeface="Arial" panose="020B0604020202020204" pitchFamily="34" charset="0"/>
              </a:rPr>
              <a:t>: </a:t>
            </a:r>
            <a:r>
              <a:rPr lang="cs-CZ" sz="1200" dirty="0" smtClean="0">
                <a:latin typeface="Arial" panose="020B0604020202020204" pitchFamily="34" charset="0"/>
                <a:cs typeface="Arial" panose="020B0604020202020204" pitchFamily="34" charset="0"/>
                <a:hlinkClick r:id="rId2"/>
              </a:rPr>
              <a:t>ivana.plecita</a:t>
            </a:r>
            <a:r>
              <a:rPr lang="cs-CZ" sz="1200" u="sng" dirty="0" smtClean="0">
                <a:latin typeface="Arial" panose="020B0604020202020204" pitchFamily="34" charset="0"/>
                <a:cs typeface="Arial" panose="020B0604020202020204" pitchFamily="34" charset="0"/>
                <a:hlinkClick r:id="rId2"/>
              </a:rPr>
              <a:t>@plzensky-kraj.cz</a:t>
            </a:r>
            <a:r>
              <a:rPr lang="cs-CZ" sz="1200" u="sng" dirty="0" smtClean="0">
                <a:latin typeface="Arial" panose="020B0604020202020204" pitchFamily="34" charset="0"/>
                <a:cs typeface="Arial" panose="020B0604020202020204" pitchFamily="34" charset="0"/>
              </a:rPr>
              <a:t>  </a:t>
            </a:r>
            <a:endParaRPr lang="cs-CZ" sz="1200" dirty="0">
              <a:latin typeface="Arial" panose="020B0604020202020204" pitchFamily="34" charset="0"/>
              <a:cs typeface="Arial" panose="020B0604020202020204" pitchFamily="34" charset="0"/>
            </a:endParaRPr>
          </a:p>
          <a:p>
            <a:r>
              <a:rPr lang="cs-CZ" sz="1200" dirty="0">
                <a:latin typeface="Arial" panose="020B0604020202020204" pitchFamily="34" charset="0"/>
                <a:cs typeface="Arial" panose="020B0604020202020204" pitchFamily="34" charset="0"/>
              </a:rPr>
              <a:t> </a:t>
            </a:r>
          </a:p>
          <a:p>
            <a:endParaRPr lang="cs-CZ" sz="1200" b="1" dirty="0">
              <a:latin typeface="Arial" panose="020B0604020202020204" pitchFamily="34" charset="0"/>
              <a:cs typeface="Arial" panose="020B0604020202020204" pitchFamily="34" charset="0"/>
            </a:endParaRPr>
          </a:p>
          <a:p>
            <a:endParaRPr lang="cs-CZ" sz="1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2793197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628649" y="252162"/>
            <a:ext cx="7886700" cy="556156"/>
          </a:xfrm>
        </p:spPr>
        <p:txBody>
          <a:bodyPr>
            <a:noAutofit/>
          </a:bodyPr>
          <a:lstStyle/>
          <a:p>
            <a:r>
              <a:rPr lang="cs-CZ" sz="2000" b="1" dirty="0"/>
              <a:t>Podpora rozvoje cykloturistiky a cyklistické </a:t>
            </a:r>
            <a:r>
              <a:rPr lang="cs-CZ" sz="2000" b="1" dirty="0" smtClean="0"/>
              <a:t>dopravy v PK</a:t>
            </a:r>
            <a:endParaRPr lang="cs-CZ" sz="2000" b="1" dirty="0"/>
          </a:p>
        </p:txBody>
      </p:sp>
      <p:sp>
        <p:nvSpPr>
          <p:cNvPr id="3" name="Zástupný symbol pro text 2"/>
          <p:cNvSpPr>
            <a:spLocks noGrp="1"/>
          </p:cNvSpPr>
          <p:nvPr>
            <p:ph type="body" sz="quarter" idx="13"/>
          </p:nvPr>
        </p:nvSpPr>
        <p:spPr>
          <a:xfrm>
            <a:off x="628649" y="79707"/>
            <a:ext cx="5703888" cy="352966"/>
          </a:xfrm>
        </p:spPr>
        <p:txBody>
          <a:bodyPr/>
          <a:lstStyle/>
          <a:p>
            <a:r>
              <a:rPr lang="cs-CZ" sz="1000" dirty="0"/>
              <a:t>Oddělení cestovního ruchu</a:t>
            </a:r>
          </a:p>
        </p:txBody>
      </p:sp>
      <p:sp>
        <p:nvSpPr>
          <p:cNvPr id="4" name="Zástupný symbol pro číslo snímku 3"/>
          <p:cNvSpPr>
            <a:spLocks noGrp="1"/>
          </p:cNvSpPr>
          <p:nvPr>
            <p:ph type="sldNum" sz="quarter" idx="4"/>
          </p:nvPr>
        </p:nvSpPr>
        <p:spPr/>
        <p:txBody>
          <a:bodyPr/>
          <a:lstStyle/>
          <a:p>
            <a:r>
              <a:rPr lang="cs-CZ" smtClean="0"/>
              <a:t>Strana </a:t>
            </a:r>
            <a:fld id="{20A22714-1925-4CB5-873C-0DA602053BBE}" type="slidenum">
              <a:rPr lang="cs-CZ" smtClean="0"/>
              <a:pPr/>
              <a:t>12</a:t>
            </a:fld>
            <a:r>
              <a:rPr lang="cs-CZ" smtClean="0"/>
              <a:t> </a:t>
            </a:r>
            <a:endParaRPr lang="cs-CZ" dirty="0"/>
          </a:p>
        </p:txBody>
      </p:sp>
      <p:sp>
        <p:nvSpPr>
          <p:cNvPr id="6" name="TextovéPole 5"/>
          <p:cNvSpPr txBox="1"/>
          <p:nvPr/>
        </p:nvSpPr>
        <p:spPr>
          <a:xfrm>
            <a:off x="628648" y="808318"/>
            <a:ext cx="8515351" cy="3785652"/>
          </a:xfrm>
          <a:prstGeom prst="rect">
            <a:avLst/>
          </a:prstGeom>
          <a:noFill/>
        </p:spPr>
        <p:txBody>
          <a:bodyPr wrap="square" rtlCol="0">
            <a:spAutoFit/>
          </a:bodyPr>
          <a:lstStyle/>
          <a:p>
            <a:r>
              <a:rPr lang="cs-CZ" sz="1200" b="1" u="sng" dirty="0">
                <a:latin typeface="Arial" panose="020B0604020202020204" pitchFamily="34" charset="0"/>
                <a:cs typeface="Arial" panose="020B0604020202020204" pitchFamily="34" charset="0"/>
              </a:rPr>
              <a:t>určen na:</a:t>
            </a:r>
            <a:endParaRPr lang="cs-CZ" sz="1200" dirty="0">
              <a:latin typeface="Arial" panose="020B0604020202020204" pitchFamily="34" charset="0"/>
              <a:cs typeface="Arial" panose="020B0604020202020204" pitchFamily="34" charset="0"/>
            </a:endParaRPr>
          </a:p>
          <a:p>
            <a:r>
              <a:rPr lang="cs-CZ" sz="1200" dirty="0">
                <a:latin typeface="Arial" panose="020B0604020202020204" pitchFamily="34" charset="0"/>
                <a:cs typeface="Arial" panose="020B0604020202020204" pitchFamily="34" charset="0"/>
              </a:rPr>
              <a:t>podporu zkvalitnění infrastruktury cyklistické dopravy a rozvoj cykloturistiky na území Plzeňského kraje s dosahem za jeho hranice a podporu systému bezpečných nadregionálních a regionálních (krajských) cyklotras</a:t>
            </a:r>
            <a:r>
              <a:rPr lang="cs-CZ" sz="1200" dirty="0" smtClean="0">
                <a:latin typeface="Arial" panose="020B0604020202020204" pitchFamily="34" charset="0"/>
                <a:cs typeface="Arial" panose="020B0604020202020204" pitchFamily="34" charset="0"/>
              </a:rPr>
              <a:t>.</a:t>
            </a:r>
          </a:p>
          <a:p>
            <a:endParaRPr lang="cs-CZ" sz="1200" dirty="0">
              <a:latin typeface="Arial" panose="020B0604020202020204" pitchFamily="34" charset="0"/>
              <a:cs typeface="Arial" panose="020B0604020202020204" pitchFamily="34" charset="0"/>
            </a:endParaRPr>
          </a:p>
          <a:p>
            <a:r>
              <a:rPr lang="cs-CZ" sz="1200" b="1" u="sng" dirty="0" smtClean="0">
                <a:latin typeface="Arial" panose="020B0604020202020204" pitchFamily="34" charset="0"/>
                <a:cs typeface="Arial" panose="020B0604020202020204" pitchFamily="34" charset="0"/>
              </a:rPr>
              <a:t>alokovaná </a:t>
            </a:r>
            <a:r>
              <a:rPr lang="cs-CZ" sz="1200" b="1" u="sng" dirty="0">
                <a:latin typeface="Arial" panose="020B0604020202020204" pitchFamily="34" charset="0"/>
                <a:cs typeface="Arial" panose="020B0604020202020204" pitchFamily="34" charset="0"/>
              </a:rPr>
              <a:t>částka</a:t>
            </a:r>
            <a:r>
              <a:rPr lang="cs-CZ" sz="1200" u="sng" dirty="0">
                <a:latin typeface="Arial" panose="020B0604020202020204" pitchFamily="34" charset="0"/>
                <a:cs typeface="Arial" panose="020B0604020202020204" pitchFamily="34" charset="0"/>
              </a:rPr>
              <a:t>:</a:t>
            </a:r>
            <a:r>
              <a:rPr lang="cs-CZ" sz="1200" dirty="0">
                <a:latin typeface="Arial" panose="020B0604020202020204" pitchFamily="34" charset="0"/>
                <a:cs typeface="Arial" panose="020B0604020202020204" pitchFamily="34" charset="0"/>
              </a:rPr>
              <a:t> pro rok 2022 alokace </a:t>
            </a:r>
            <a:r>
              <a:rPr lang="cs-CZ" sz="1200" b="1" dirty="0" smtClean="0">
                <a:latin typeface="Arial" panose="020B0604020202020204" pitchFamily="34" charset="0"/>
                <a:cs typeface="Arial" panose="020B0604020202020204" pitchFamily="34" charset="0"/>
              </a:rPr>
              <a:t>3 200 </a:t>
            </a:r>
            <a:r>
              <a:rPr lang="cs-CZ" sz="1200" b="1" dirty="0">
                <a:latin typeface="Arial" panose="020B0604020202020204" pitchFamily="34" charset="0"/>
                <a:cs typeface="Arial" panose="020B0604020202020204" pitchFamily="34" charset="0"/>
              </a:rPr>
              <a:t>000 Kč</a:t>
            </a:r>
            <a:endParaRPr lang="cs-CZ" sz="1200" dirty="0">
              <a:latin typeface="Arial" panose="020B0604020202020204" pitchFamily="34" charset="0"/>
              <a:cs typeface="Arial" panose="020B0604020202020204" pitchFamily="34" charset="0"/>
            </a:endParaRPr>
          </a:p>
          <a:p>
            <a:r>
              <a:rPr lang="cs-CZ" sz="1200" b="1" u="sng" dirty="0">
                <a:latin typeface="Arial" panose="020B0604020202020204" pitchFamily="34" charset="0"/>
                <a:cs typeface="Arial" panose="020B0604020202020204" pitchFamily="34" charset="0"/>
              </a:rPr>
              <a:t>výše dotace</a:t>
            </a:r>
            <a:r>
              <a:rPr lang="cs-CZ" sz="1200" u="sng" dirty="0" smtClean="0">
                <a:latin typeface="Arial" panose="020B0604020202020204" pitchFamily="34" charset="0"/>
                <a:cs typeface="Arial" panose="020B0604020202020204" pitchFamily="34" charset="0"/>
              </a:rPr>
              <a:t>:</a:t>
            </a:r>
          </a:p>
          <a:p>
            <a:pPr marL="171450" indent="-171450">
              <a:buFont typeface="Arial" panose="020B0604020202020204" pitchFamily="34" charset="0"/>
              <a:buChar char="•"/>
            </a:pPr>
            <a:r>
              <a:rPr lang="cs-CZ" sz="1200" dirty="0" smtClean="0">
                <a:latin typeface="Arial" panose="020B0604020202020204" pitchFamily="34" charset="0"/>
                <a:cs typeface="Arial" panose="020B0604020202020204" pitchFamily="34" charset="0"/>
              </a:rPr>
              <a:t>rekonstrukce</a:t>
            </a:r>
            <a:r>
              <a:rPr lang="cs-CZ" sz="1200" dirty="0">
                <a:latin typeface="Arial" panose="020B0604020202020204" pitchFamily="34" charset="0"/>
                <a:cs typeface="Arial" panose="020B0604020202020204" pitchFamily="34" charset="0"/>
              </a:rPr>
              <a:t>, značení a doprovodná infrastruktura cyklostezek, cyklotras, </a:t>
            </a:r>
            <a:r>
              <a:rPr lang="cs-CZ" sz="1200" dirty="0" err="1">
                <a:latin typeface="Arial" panose="020B0604020202020204" pitchFamily="34" charset="0"/>
                <a:cs typeface="Arial" panose="020B0604020202020204" pitchFamily="34" charset="0"/>
              </a:rPr>
              <a:t>singltrailů</a:t>
            </a:r>
            <a:r>
              <a:rPr lang="cs-CZ" sz="1200" dirty="0">
                <a:latin typeface="Arial" panose="020B0604020202020204" pitchFamily="34" charset="0"/>
                <a:cs typeface="Arial" panose="020B0604020202020204" pitchFamily="34" charset="0"/>
              </a:rPr>
              <a:t> a in-line tras – 100.000 – 800.000 Kč</a:t>
            </a:r>
          </a:p>
          <a:p>
            <a:pPr marL="171450" indent="-171450">
              <a:buFont typeface="Arial" panose="020B0604020202020204" pitchFamily="34" charset="0"/>
              <a:buChar char="•"/>
            </a:pPr>
            <a:r>
              <a:rPr lang="cs-CZ" sz="1200" dirty="0" smtClean="0">
                <a:latin typeface="Arial" panose="020B0604020202020204" pitchFamily="34" charset="0"/>
                <a:cs typeface="Arial" panose="020B0604020202020204" pitchFamily="34" charset="0"/>
              </a:rPr>
              <a:t>projektové </a:t>
            </a:r>
            <a:r>
              <a:rPr lang="cs-CZ" sz="1200" dirty="0">
                <a:latin typeface="Arial" panose="020B0604020202020204" pitchFamily="34" charset="0"/>
                <a:cs typeface="Arial" panose="020B0604020202020204" pitchFamily="34" charset="0"/>
              </a:rPr>
              <a:t>dokumentace a vyhledávací studie: 50.000 – 500.000 Kč</a:t>
            </a:r>
          </a:p>
          <a:p>
            <a:r>
              <a:rPr lang="cs-CZ" sz="1200" b="1" u="sng" dirty="0" smtClean="0">
                <a:latin typeface="Arial" panose="020B0604020202020204" pitchFamily="34" charset="0"/>
                <a:cs typeface="Arial" panose="020B0604020202020204" pitchFamily="34" charset="0"/>
              </a:rPr>
              <a:t>přijímání </a:t>
            </a:r>
            <a:r>
              <a:rPr lang="cs-CZ" sz="1200" b="1" u="sng" dirty="0">
                <a:latin typeface="Arial" panose="020B0604020202020204" pitchFamily="34" charset="0"/>
                <a:cs typeface="Arial" panose="020B0604020202020204" pitchFamily="34" charset="0"/>
              </a:rPr>
              <a:t>žádostí</a:t>
            </a:r>
            <a:r>
              <a:rPr lang="cs-CZ" sz="1200" u="sng" dirty="0">
                <a:latin typeface="Arial" panose="020B0604020202020204" pitchFamily="34" charset="0"/>
                <a:cs typeface="Arial" panose="020B0604020202020204" pitchFamily="34" charset="0"/>
              </a:rPr>
              <a:t>:</a:t>
            </a:r>
            <a:r>
              <a:rPr lang="cs-CZ" sz="1200" dirty="0">
                <a:latin typeface="Arial" panose="020B0604020202020204" pitchFamily="34" charset="0"/>
                <a:cs typeface="Arial" panose="020B0604020202020204" pitchFamily="34" charset="0"/>
              </a:rPr>
              <a:t> od poloviny ledna 2023 cca </a:t>
            </a:r>
            <a:r>
              <a:rPr lang="cs-CZ" sz="1200" dirty="0" smtClean="0">
                <a:latin typeface="Arial" panose="020B0604020202020204" pitchFamily="34" charset="0"/>
                <a:cs typeface="Arial" panose="020B0604020202020204" pitchFamily="34" charset="0"/>
              </a:rPr>
              <a:t>4 týdny</a:t>
            </a:r>
            <a:endParaRPr lang="cs-CZ" sz="1200" dirty="0">
              <a:latin typeface="Arial" panose="020B0604020202020204" pitchFamily="34" charset="0"/>
              <a:cs typeface="Arial" panose="020B0604020202020204" pitchFamily="34" charset="0"/>
            </a:endParaRPr>
          </a:p>
          <a:p>
            <a:r>
              <a:rPr lang="cs-CZ" sz="1200" b="1" u="sng" dirty="0">
                <a:latin typeface="Arial" panose="020B0604020202020204" pitchFamily="34" charset="0"/>
                <a:cs typeface="Arial" panose="020B0604020202020204" pitchFamily="34" charset="0"/>
              </a:rPr>
              <a:t>spoluúčast</a:t>
            </a:r>
            <a:r>
              <a:rPr lang="cs-CZ" sz="1200" u="sng" dirty="0">
                <a:latin typeface="Arial" panose="020B0604020202020204" pitchFamily="34" charset="0"/>
                <a:cs typeface="Arial" panose="020B0604020202020204" pitchFamily="34" charset="0"/>
              </a:rPr>
              <a:t>:</a:t>
            </a:r>
            <a:r>
              <a:rPr lang="cs-CZ" sz="1200" dirty="0">
                <a:latin typeface="Arial" panose="020B0604020202020204" pitchFamily="34" charset="0"/>
                <a:cs typeface="Arial" panose="020B0604020202020204" pitchFamily="34" charset="0"/>
              </a:rPr>
              <a:t>  </a:t>
            </a:r>
            <a:r>
              <a:rPr lang="cs-CZ" sz="1200" dirty="0" smtClean="0">
                <a:latin typeface="Arial" panose="020B0604020202020204" pitchFamily="34" charset="0"/>
                <a:cs typeface="Arial" panose="020B0604020202020204" pitchFamily="34" charset="0"/>
              </a:rPr>
              <a:t>ANO – 20% </a:t>
            </a:r>
            <a:endParaRPr lang="cs-CZ" sz="1200" dirty="0">
              <a:latin typeface="Arial" panose="020B0604020202020204" pitchFamily="34" charset="0"/>
              <a:cs typeface="Arial" panose="020B0604020202020204" pitchFamily="34" charset="0"/>
            </a:endParaRPr>
          </a:p>
          <a:p>
            <a:r>
              <a:rPr lang="cs-CZ" sz="1200" b="1" u="sng" dirty="0">
                <a:latin typeface="Arial" panose="020B0604020202020204" pitchFamily="34" charset="0"/>
                <a:cs typeface="Arial" panose="020B0604020202020204" pitchFamily="34" charset="0"/>
              </a:rPr>
              <a:t>žadateli mohou být</a:t>
            </a:r>
            <a:r>
              <a:rPr lang="cs-CZ" sz="1200" u="sng" dirty="0">
                <a:latin typeface="Arial" panose="020B0604020202020204" pitchFamily="34" charset="0"/>
                <a:cs typeface="Arial" panose="020B0604020202020204" pitchFamily="34" charset="0"/>
              </a:rPr>
              <a:t>:</a:t>
            </a:r>
            <a:r>
              <a:rPr lang="cs-CZ" sz="1200" dirty="0">
                <a:latin typeface="Arial" panose="020B0604020202020204" pitchFamily="34" charset="0"/>
                <a:cs typeface="Arial" panose="020B0604020202020204" pitchFamily="34" charset="0"/>
              </a:rPr>
              <a:t> </a:t>
            </a:r>
            <a:r>
              <a:rPr lang="cs-CZ" sz="1200" dirty="0" smtClean="0">
                <a:latin typeface="Arial" panose="020B0604020202020204" pitchFamily="34" charset="0"/>
                <a:cs typeface="Arial" panose="020B0604020202020204" pitchFamily="34" charset="0"/>
              </a:rPr>
              <a:t> </a:t>
            </a:r>
            <a:r>
              <a:rPr lang="pl-PL" sz="1200" dirty="0">
                <a:latin typeface="Arial" panose="020B0604020202020204" pitchFamily="34" charset="0"/>
                <a:cs typeface="Arial" panose="020B0604020202020204" pitchFamily="34" charset="0"/>
              </a:rPr>
              <a:t>města, obce, dobrovolné svazky obcí nebo sdružení obcí se sídlem na území Plzeňského kraje, které byly registrovány v souladu s platnými právními předpisy, zájmová sdružení právnických osob, právnické osoby </a:t>
            </a:r>
            <a:endParaRPr lang="cs-CZ" sz="1200" dirty="0">
              <a:latin typeface="Arial" panose="020B0604020202020204" pitchFamily="34" charset="0"/>
              <a:cs typeface="Arial" panose="020B0604020202020204" pitchFamily="34" charset="0"/>
            </a:endParaRPr>
          </a:p>
          <a:p>
            <a:r>
              <a:rPr lang="cs-CZ" sz="1200" b="1" u="sng" dirty="0">
                <a:latin typeface="Arial" panose="020B0604020202020204" pitchFamily="34" charset="0"/>
                <a:cs typeface="Arial" panose="020B0604020202020204" pitchFamily="34" charset="0"/>
              </a:rPr>
              <a:t>způsob podání:</a:t>
            </a:r>
            <a:r>
              <a:rPr lang="cs-CZ" sz="1200" dirty="0">
                <a:latin typeface="Arial" panose="020B0604020202020204" pitchFamily="34" charset="0"/>
                <a:cs typeface="Arial" panose="020B0604020202020204" pitchFamily="34" charset="0"/>
              </a:rPr>
              <a:t> elektronicky v aplikaci </a:t>
            </a:r>
            <a:r>
              <a:rPr lang="cs-CZ" sz="1200" dirty="0" err="1">
                <a:latin typeface="Arial" panose="020B0604020202020204" pitchFamily="34" charset="0"/>
                <a:cs typeface="Arial" panose="020B0604020202020204" pitchFamily="34" charset="0"/>
              </a:rPr>
              <a:t>eDotace</a:t>
            </a:r>
            <a:endParaRPr lang="cs-CZ" sz="1200" dirty="0">
              <a:latin typeface="Arial" panose="020B0604020202020204" pitchFamily="34" charset="0"/>
              <a:cs typeface="Arial" panose="020B0604020202020204" pitchFamily="34" charset="0"/>
            </a:endParaRPr>
          </a:p>
          <a:p>
            <a:r>
              <a:rPr lang="cs-CZ" sz="1200" b="1" u="sng" dirty="0">
                <a:latin typeface="Arial" panose="020B0604020202020204" pitchFamily="34" charset="0"/>
                <a:cs typeface="Arial" panose="020B0604020202020204" pitchFamily="34" charset="0"/>
              </a:rPr>
              <a:t>vyúčtování</a:t>
            </a:r>
            <a:r>
              <a:rPr lang="cs-CZ" sz="1200" dirty="0">
                <a:latin typeface="Arial" panose="020B0604020202020204" pitchFamily="34" charset="0"/>
                <a:cs typeface="Arial" panose="020B0604020202020204" pitchFamily="34" charset="0"/>
              </a:rPr>
              <a:t>: elektronicky prostřednictvím aplikace </a:t>
            </a:r>
            <a:r>
              <a:rPr lang="cs-CZ" sz="1200" dirty="0" err="1">
                <a:latin typeface="Arial" panose="020B0604020202020204" pitchFamily="34" charset="0"/>
                <a:cs typeface="Arial" panose="020B0604020202020204" pitchFamily="34" charset="0"/>
              </a:rPr>
              <a:t>eDotace</a:t>
            </a:r>
            <a:endParaRPr lang="cs-CZ" sz="1200" dirty="0">
              <a:latin typeface="Arial" panose="020B0604020202020204" pitchFamily="34" charset="0"/>
              <a:cs typeface="Arial" panose="020B0604020202020204" pitchFamily="34" charset="0"/>
            </a:endParaRPr>
          </a:p>
          <a:p>
            <a:r>
              <a:rPr lang="cs-CZ" sz="1200" dirty="0">
                <a:latin typeface="Arial" panose="020B0604020202020204" pitchFamily="34" charset="0"/>
                <a:cs typeface="Arial" panose="020B0604020202020204" pitchFamily="34" charset="0"/>
              </a:rPr>
              <a:t> </a:t>
            </a:r>
          </a:p>
          <a:p>
            <a:r>
              <a:rPr lang="cs-CZ" sz="1200" b="1" u="sng" dirty="0">
                <a:latin typeface="Arial" panose="020B0604020202020204" pitchFamily="34" charset="0"/>
                <a:cs typeface="Arial" panose="020B0604020202020204" pitchFamily="34" charset="0"/>
              </a:rPr>
              <a:t>kontaktní </a:t>
            </a:r>
            <a:r>
              <a:rPr lang="cs-CZ" sz="1200" b="1" u="sng" dirty="0" smtClean="0">
                <a:latin typeface="Arial" panose="020B0604020202020204" pitchFamily="34" charset="0"/>
                <a:cs typeface="Arial" panose="020B0604020202020204" pitchFamily="34" charset="0"/>
              </a:rPr>
              <a:t>osoba</a:t>
            </a:r>
            <a:r>
              <a:rPr lang="cs-CZ" sz="1200" b="1" dirty="0" smtClean="0">
                <a:latin typeface="Arial" panose="020B0604020202020204" pitchFamily="34" charset="0"/>
                <a:cs typeface="Arial" panose="020B0604020202020204" pitchFamily="34" charset="0"/>
              </a:rPr>
              <a:t>:</a:t>
            </a:r>
          </a:p>
          <a:p>
            <a:r>
              <a:rPr lang="cs-CZ" sz="1200" dirty="0" smtClean="0">
                <a:latin typeface="Arial" panose="020B0604020202020204" pitchFamily="34" charset="0"/>
                <a:cs typeface="Arial" panose="020B0604020202020204" pitchFamily="34" charset="0"/>
              </a:rPr>
              <a:t>Mgr. Petr Michalec, telefon</a:t>
            </a:r>
            <a:r>
              <a:rPr lang="cs-CZ" sz="1200" dirty="0">
                <a:latin typeface="Arial" panose="020B0604020202020204" pitchFamily="34" charset="0"/>
                <a:cs typeface="Arial" panose="020B0604020202020204" pitchFamily="34" charset="0"/>
              </a:rPr>
              <a:t>: 377 195 </a:t>
            </a:r>
            <a:r>
              <a:rPr lang="cs-CZ" sz="1200" dirty="0" smtClean="0">
                <a:latin typeface="Arial" panose="020B0604020202020204" pitchFamily="34" charset="0"/>
                <a:cs typeface="Arial" panose="020B0604020202020204" pitchFamily="34" charset="0"/>
              </a:rPr>
              <a:t>441, E-mail </a:t>
            </a:r>
            <a:r>
              <a:rPr lang="cs-CZ" sz="1200" dirty="0">
                <a:latin typeface="Arial" panose="020B0604020202020204" pitchFamily="34" charset="0"/>
                <a:cs typeface="Arial" panose="020B0604020202020204" pitchFamily="34" charset="0"/>
              </a:rPr>
              <a:t>: </a:t>
            </a:r>
            <a:r>
              <a:rPr lang="cs-CZ" sz="1200" dirty="0" smtClean="0">
                <a:latin typeface="Arial" panose="020B0604020202020204" pitchFamily="34" charset="0"/>
                <a:cs typeface="Arial" panose="020B0604020202020204" pitchFamily="34" charset="0"/>
                <a:hlinkClick r:id="rId2"/>
              </a:rPr>
              <a:t>petr.michalec</a:t>
            </a:r>
            <a:r>
              <a:rPr lang="cs-CZ" sz="1200" u="sng" dirty="0" smtClean="0">
                <a:latin typeface="Arial" panose="020B0604020202020204" pitchFamily="34" charset="0"/>
                <a:cs typeface="Arial" panose="020B0604020202020204" pitchFamily="34" charset="0"/>
                <a:hlinkClick r:id="rId2"/>
              </a:rPr>
              <a:t>@plzensky-kraj.cz</a:t>
            </a:r>
            <a:r>
              <a:rPr lang="cs-CZ" sz="1200" u="sng" dirty="0" smtClean="0">
                <a:latin typeface="Arial" panose="020B0604020202020204" pitchFamily="34" charset="0"/>
                <a:cs typeface="Arial" panose="020B0604020202020204" pitchFamily="34" charset="0"/>
              </a:rPr>
              <a:t>    </a:t>
            </a:r>
            <a:endParaRPr lang="cs-CZ" sz="1200" dirty="0">
              <a:latin typeface="Arial" panose="020B0604020202020204" pitchFamily="34" charset="0"/>
              <a:cs typeface="Arial" panose="020B0604020202020204" pitchFamily="34" charset="0"/>
            </a:endParaRPr>
          </a:p>
          <a:p>
            <a:r>
              <a:rPr lang="cs-CZ" sz="1200" dirty="0">
                <a:latin typeface="Arial" panose="020B0604020202020204" pitchFamily="34" charset="0"/>
                <a:cs typeface="Arial" panose="020B0604020202020204" pitchFamily="34" charset="0"/>
              </a:rPr>
              <a:t> </a:t>
            </a:r>
          </a:p>
          <a:p>
            <a:endParaRPr lang="cs-CZ" sz="1200" b="1" dirty="0">
              <a:latin typeface="Arial" panose="020B0604020202020204" pitchFamily="34" charset="0"/>
              <a:cs typeface="Arial" panose="020B0604020202020204" pitchFamily="34" charset="0"/>
            </a:endParaRPr>
          </a:p>
          <a:p>
            <a:endParaRPr lang="cs-CZ" sz="1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1679475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ovéPole 5"/>
          <p:cNvSpPr txBox="1"/>
          <p:nvPr/>
        </p:nvSpPr>
        <p:spPr>
          <a:xfrm>
            <a:off x="0" y="4602024"/>
            <a:ext cx="5590903" cy="1754326"/>
          </a:xfrm>
          <a:prstGeom prst="rect">
            <a:avLst/>
          </a:prstGeom>
          <a:noFill/>
        </p:spPr>
        <p:txBody>
          <a:bodyPr wrap="square" rtlCol="0">
            <a:spAutoFit/>
          </a:bodyPr>
          <a:lstStyle/>
          <a:p>
            <a:pPr algn="ctr"/>
            <a:r>
              <a:rPr lang="cs-CZ" b="1" dirty="0" smtClean="0">
                <a:latin typeface="Arial" panose="020B0604020202020204" pitchFamily="34" charset="0"/>
                <a:cs typeface="Arial" panose="020B0604020202020204" pitchFamily="34" charset="0"/>
              </a:rPr>
              <a:t>Děkuji za pozornost</a:t>
            </a:r>
          </a:p>
          <a:p>
            <a:pPr algn="ctr"/>
            <a:endParaRPr lang="cs-CZ" b="1" dirty="0">
              <a:latin typeface="Arial" panose="020B0604020202020204" pitchFamily="34" charset="0"/>
              <a:cs typeface="Arial" panose="020B0604020202020204" pitchFamily="34" charset="0"/>
            </a:endParaRPr>
          </a:p>
          <a:p>
            <a:pPr algn="ctr"/>
            <a:r>
              <a:rPr lang="cs-CZ" b="1" dirty="0" smtClean="0">
                <a:latin typeface="Arial" panose="020B0604020202020204" pitchFamily="34" charset="0"/>
                <a:cs typeface="Arial" panose="020B0604020202020204" pitchFamily="34" charset="0"/>
              </a:rPr>
              <a:t>Ing. Josef Kuželka</a:t>
            </a:r>
          </a:p>
          <a:p>
            <a:pPr algn="ctr"/>
            <a:r>
              <a:rPr lang="cs-CZ" b="1" dirty="0" smtClean="0">
                <a:latin typeface="Arial" panose="020B0604020202020204" pitchFamily="34" charset="0"/>
                <a:cs typeface="Arial" panose="020B0604020202020204" pitchFamily="34" charset="0"/>
              </a:rPr>
              <a:t>vedoucí Odboru kultury, památkové péče </a:t>
            </a:r>
          </a:p>
          <a:p>
            <a:pPr algn="ctr"/>
            <a:r>
              <a:rPr lang="cs-CZ" b="1" dirty="0" smtClean="0">
                <a:latin typeface="Arial" panose="020B0604020202020204" pitchFamily="34" charset="0"/>
                <a:cs typeface="Arial" panose="020B0604020202020204" pitchFamily="34" charset="0"/>
              </a:rPr>
              <a:t>a cestovního ruchu Krajského úřadu</a:t>
            </a:r>
          </a:p>
          <a:p>
            <a:pPr algn="ctr"/>
            <a:r>
              <a:rPr lang="cs-CZ" b="1" dirty="0" smtClean="0">
                <a:latin typeface="Arial" panose="020B0604020202020204" pitchFamily="34" charset="0"/>
                <a:cs typeface="Arial" panose="020B0604020202020204" pitchFamily="34" charset="0"/>
              </a:rPr>
              <a:t>Plzeňského kraje</a:t>
            </a:r>
          </a:p>
        </p:txBody>
      </p:sp>
      <p:sp>
        <p:nvSpPr>
          <p:cNvPr id="2" name="Obdélník 1"/>
          <p:cNvSpPr/>
          <p:nvPr/>
        </p:nvSpPr>
        <p:spPr>
          <a:xfrm>
            <a:off x="623888" y="359510"/>
            <a:ext cx="7423251" cy="2862322"/>
          </a:xfrm>
          <a:prstGeom prst="rect">
            <a:avLst/>
          </a:prstGeom>
        </p:spPr>
        <p:txBody>
          <a:bodyPr wrap="none">
            <a:spAutoFit/>
          </a:bodyPr>
          <a:lstStyle/>
          <a:p>
            <a:r>
              <a:rPr lang="cs-CZ" b="1" dirty="0"/>
              <a:t>Pravidla pro žadatele a příjemce dotace z dotačních programů včetně příloh </a:t>
            </a:r>
          </a:p>
          <a:p>
            <a:r>
              <a:rPr lang="cs-CZ" b="1" dirty="0"/>
              <a:t>jsou součástí základních informací v </a:t>
            </a:r>
            <a:r>
              <a:rPr lang="cs-CZ" b="1" dirty="0" smtClean="0"/>
              <a:t>eDotacích</a:t>
            </a:r>
            <a:r>
              <a:rPr lang="cs-CZ" dirty="0" smtClean="0"/>
              <a:t>:</a:t>
            </a:r>
            <a:endParaRPr lang="cs-CZ" dirty="0"/>
          </a:p>
          <a:p>
            <a:r>
              <a:rPr lang="cs-CZ" dirty="0" smtClean="0">
                <a:hlinkClick r:id="rId2"/>
              </a:rPr>
              <a:t>http</a:t>
            </a:r>
            <a:r>
              <a:rPr lang="cs-CZ" dirty="0">
                <a:hlinkClick r:id="rId2"/>
              </a:rPr>
              <a:t>://</a:t>
            </a:r>
            <a:r>
              <a:rPr lang="cs-CZ" dirty="0" smtClean="0">
                <a:hlinkClick r:id="rId2"/>
              </a:rPr>
              <a:t>dotace.plzensky-kraj.cz</a:t>
            </a:r>
            <a:endParaRPr lang="cs-CZ" dirty="0" smtClean="0"/>
          </a:p>
          <a:p>
            <a:endParaRPr lang="cs-CZ" dirty="0"/>
          </a:p>
          <a:p>
            <a:r>
              <a:rPr lang="cs-CZ" dirty="0" smtClean="0"/>
              <a:t> </a:t>
            </a:r>
          </a:p>
          <a:p>
            <a:r>
              <a:rPr lang="cs-CZ" b="1" dirty="0" smtClean="0"/>
              <a:t>Informace pro žadatele lze také nalézt na Portále Plzeňského kraje:</a:t>
            </a:r>
          </a:p>
          <a:p>
            <a:r>
              <a:rPr lang="cs-CZ" dirty="0">
                <a:hlinkClick r:id="rId3"/>
              </a:rPr>
              <a:t>http://</a:t>
            </a:r>
            <a:r>
              <a:rPr lang="cs-CZ" dirty="0" smtClean="0">
                <a:hlinkClick r:id="rId3"/>
              </a:rPr>
              <a:t>www.plzensky-kraj.cz/cs/kategorie/oblast-kultury-a-pamatkove-pece</a:t>
            </a:r>
            <a:endParaRPr lang="cs-CZ" dirty="0" smtClean="0"/>
          </a:p>
          <a:p>
            <a:endParaRPr lang="cs-CZ" dirty="0" smtClean="0"/>
          </a:p>
          <a:p>
            <a:r>
              <a:rPr lang="cs-CZ" dirty="0">
                <a:hlinkClick r:id="rId4"/>
              </a:rPr>
              <a:t>http://</a:t>
            </a:r>
            <a:r>
              <a:rPr lang="cs-CZ" dirty="0" smtClean="0">
                <a:hlinkClick r:id="rId4"/>
              </a:rPr>
              <a:t>www.plzensky-kraj.cz/cs/kategorie/oblast-cestovniho-ruchu</a:t>
            </a:r>
            <a:endParaRPr lang="cs-CZ" dirty="0" smtClean="0"/>
          </a:p>
          <a:p>
            <a:endParaRPr lang="cs-CZ" dirty="0"/>
          </a:p>
        </p:txBody>
      </p:sp>
    </p:spTree>
    <p:extLst>
      <p:ext uri="{BB962C8B-B14F-4D97-AF65-F5344CB8AC3E}">
        <p14:creationId xmlns:p14="http://schemas.microsoft.com/office/powerpoint/2010/main" val="319361998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628649" y="310907"/>
            <a:ext cx="7886700" cy="556156"/>
          </a:xfrm>
        </p:spPr>
        <p:txBody>
          <a:bodyPr>
            <a:normAutofit/>
          </a:bodyPr>
          <a:lstStyle/>
          <a:p>
            <a:pPr algn="ctr"/>
            <a:r>
              <a:rPr lang="pl-PL" sz="2000" b="1" dirty="0"/>
              <a:t>Podpora kultury v Plzeňském </a:t>
            </a:r>
            <a:r>
              <a:rPr lang="pl-PL" sz="2000" b="1" dirty="0" smtClean="0"/>
              <a:t>kraji</a:t>
            </a:r>
            <a:endParaRPr lang="cs-CZ" sz="2000" b="1" dirty="0"/>
          </a:p>
        </p:txBody>
      </p:sp>
      <p:sp>
        <p:nvSpPr>
          <p:cNvPr id="3" name="Zástupný symbol pro text 2"/>
          <p:cNvSpPr>
            <a:spLocks noGrp="1"/>
          </p:cNvSpPr>
          <p:nvPr>
            <p:ph type="body" sz="quarter" idx="13"/>
          </p:nvPr>
        </p:nvSpPr>
        <p:spPr>
          <a:xfrm>
            <a:off x="628649" y="35691"/>
            <a:ext cx="5703888" cy="352966"/>
          </a:xfrm>
        </p:spPr>
        <p:txBody>
          <a:bodyPr/>
          <a:lstStyle/>
          <a:p>
            <a:r>
              <a:rPr lang="cs-CZ" sz="1000" dirty="0" smtClean="0"/>
              <a:t>Oddělení kultury</a:t>
            </a:r>
            <a:endParaRPr lang="cs-CZ" sz="1000" dirty="0"/>
          </a:p>
        </p:txBody>
      </p:sp>
      <p:sp>
        <p:nvSpPr>
          <p:cNvPr id="4" name="Zástupný symbol pro číslo snímku 3"/>
          <p:cNvSpPr>
            <a:spLocks noGrp="1"/>
          </p:cNvSpPr>
          <p:nvPr>
            <p:ph type="sldNum" sz="quarter" idx="4"/>
          </p:nvPr>
        </p:nvSpPr>
        <p:spPr/>
        <p:txBody>
          <a:bodyPr/>
          <a:lstStyle/>
          <a:p>
            <a:r>
              <a:rPr lang="cs-CZ" sz="1000" dirty="0" smtClean="0">
                <a:latin typeface="Arial" panose="020B0604020202020204" pitchFamily="34" charset="0"/>
                <a:cs typeface="Arial" panose="020B0604020202020204" pitchFamily="34" charset="0"/>
              </a:rPr>
              <a:t>Strana </a:t>
            </a:r>
            <a:fld id="{20A22714-1925-4CB5-873C-0DA602053BBE}" type="slidenum">
              <a:rPr lang="cs-CZ" sz="1000" smtClean="0">
                <a:latin typeface="Arial" panose="020B0604020202020204" pitchFamily="34" charset="0"/>
                <a:cs typeface="Arial" panose="020B0604020202020204" pitchFamily="34" charset="0"/>
              </a:rPr>
              <a:pPr/>
              <a:t>2</a:t>
            </a:fld>
            <a:r>
              <a:rPr lang="cs-CZ" sz="1000" dirty="0" smtClean="0">
                <a:latin typeface="Arial" panose="020B0604020202020204" pitchFamily="34" charset="0"/>
                <a:cs typeface="Arial" panose="020B0604020202020204" pitchFamily="34" charset="0"/>
              </a:rPr>
              <a:t> </a:t>
            </a:r>
            <a:endParaRPr lang="cs-CZ" sz="1000" dirty="0">
              <a:latin typeface="Arial" panose="020B0604020202020204" pitchFamily="34" charset="0"/>
              <a:cs typeface="Arial" panose="020B0604020202020204" pitchFamily="34" charset="0"/>
            </a:endParaRPr>
          </a:p>
        </p:txBody>
      </p:sp>
      <p:sp>
        <p:nvSpPr>
          <p:cNvPr id="6" name="TextovéPole 5"/>
          <p:cNvSpPr txBox="1"/>
          <p:nvPr/>
        </p:nvSpPr>
        <p:spPr>
          <a:xfrm>
            <a:off x="628648" y="802262"/>
            <a:ext cx="8144159" cy="5687711"/>
          </a:xfrm>
          <a:prstGeom prst="rect">
            <a:avLst/>
          </a:prstGeom>
          <a:noFill/>
        </p:spPr>
        <p:txBody>
          <a:bodyPr wrap="square" rtlCol="0">
            <a:spAutoFit/>
          </a:bodyPr>
          <a:lstStyle/>
          <a:p>
            <a:r>
              <a:rPr lang="cs-CZ" sz="1200" b="1" u="sng" dirty="0" smtClean="0">
                <a:latin typeface="Arial" panose="020B0604020202020204" pitchFamily="34" charset="0"/>
                <a:cs typeface="Arial" panose="020B0604020202020204" pitchFamily="34" charset="0"/>
              </a:rPr>
              <a:t>žádat je možné na tyto tematické okruhy:</a:t>
            </a:r>
            <a:endParaRPr lang="cs-CZ" sz="1200" dirty="0">
              <a:latin typeface="Arial" panose="020B0604020202020204" pitchFamily="34" charset="0"/>
              <a:cs typeface="Arial" panose="020B0604020202020204" pitchFamily="34" charset="0"/>
            </a:endParaRPr>
          </a:p>
          <a:p>
            <a:pPr marL="342900" lvl="0" indent="-342900">
              <a:spcAft>
                <a:spcPts val="0"/>
              </a:spcAft>
              <a:buFont typeface="+mj-lt"/>
              <a:buAutoNum type="arabicParenR"/>
              <a:tabLst>
                <a:tab pos="630555" algn="l"/>
              </a:tabLst>
            </a:pPr>
            <a:r>
              <a:rPr lang="cs-CZ" sz="1200" b="1" dirty="0" smtClean="0">
                <a:latin typeface="Arial" panose="020B0604020202020204" pitchFamily="34" charset="0"/>
                <a:cs typeface="Arial" panose="020B0604020202020204" pitchFamily="34" charset="0"/>
              </a:rPr>
              <a:t> </a:t>
            </a:r>
            <a:r>
              <a:rPr lang="cs-CZ" sz="1200" b="1" dirty="0">
                <a:latin typeface="Arial" panose="020B0604020202020204" pitchFamily="34" charset="0"/>
                <a:ea typeface="Calibri" panose="020F0502020204030204" pitchFamily="34" charset="0"/>
                <a:cs typeface="Arial" panose="020B0604020202020204" pitchFamily="34" charset="0"/>
              </a:rPr>
              <a:t>Významné umělecké a kulturní projekty s nadregionálním přesahem</a:t>
            </a:r>
            <a:r>
              <a:rPr lang="cs-CZ" sz="1200" dirty="0">
                <a:latin typeface="Arial" panose="020B0604020202020204" pitchFamily="34" charset="0"/>
                <a:ea typeface="Calibri" panose="020F0502020204030204" pitchFamily="34" charset="0"/>
                <a:cs typeface="Arial" panose="020B0604020202020204" pitchFamily="34" charset="0"/>
              </a:rPr>
              <a:t> (dlouhodobé a pravidelně se opakující v kontinuitě konání nejméně 5 let)</a:t>
            </a:r>
          </a:p>
          <a:p>
            <a:pPr marR="300990">
              <a:spcAft>
                <a:spcPts val="0"/>
              </a:spcAft>
            </a:pPr>
            <a:r>
              <a:rPr lang="cs-CZ" sz="1200" dirty="0" smtClean="0">
                <a:latin typeface="Arial" panose="020B0604020202020204" pitchFamily="34" charset="0"/>
                <a:ea typeface="Calibri" panose="020F0502020204030204" pitchFamily="34" charset="0"/>
                <a:cs typeface="Arial" panose="020B0604020202020204" pitchFamily="34" charset="0"/>
              </a:rPr>
              <a:t>Oblast </a:t>
            </a:r>
            <a:r>
              <a:rPr lang="cs-CZ" sz="1200" dirty="0">
                <a:latin typeface="Arial" panose="020B0604020202020204" pitchFamily="34" charset="0"/>
                <a:ea typeface="Calibri" panose="020F0502020204030204" pitchFamily="34" charset="0"/>
                <a:cs typeface="Arial" panose="020B0604020202020204" pitchFamily="34" charset="0"/>
              </a:rPr>
              <a:t>živé kultury:</a:t>
            </a:r>
          </a:p>
          <a:p>
            <a:pPr marL="342900" marR="300990" lvl="0" indent="-342900" algn="just">
              <a:spcAft>
                <a:spcPts val="0"/>
              </a:spcAft>
              <a:buFont typeface="+mj-lt"/>
              <a:buAutoNum type="arabicParenR"/>
              <a:tabLst>
                <a:tab pos="630555" algn="l"/>
              </a:tabLst>
            </a:pPr>
            <a:r>
              <a:rPr lang="cs-CZ" sz="1200" b="1" dirty="0">
                <a:latin typeface="Arial" panose="020B0604020202020204" pitchFamily="34" charset="0"/>
                <a:ea typeface="Calibri" panose="020F0502020204030204" pitchFamily="34" charset="0"/>
                <a:cs typeface="Arial" panose="020B0604020202020204" pitchFamily="34" charset="0"/>
              </a:rPr>
              <a:t>Festivaly, soutěže a multižánrové aktivity </a:t>
            </a:r>
            <a:r>
              <a:rPr lang="cs-CZ" sz="1200" dirty="0">
                <a:latin typeface="Arial" panose="020B0604020202020204" pitchFamily="34" charset="0"/>
                <a:ea typeface="Calibri" panose="020F0502020204030204" pitchFamily="34" charset="0"/>
                <a:cs typeface="Arial" panose="020B0604020202020204" pitchFamily="34" charset="0"/>
              </a:rPr>
              <a:t>(taneční, divadelní, filmové a literární)</a:t>
            </a:r>
          </a:p>
          <a:p>
            <a:pPr marL="342900" marR="300990" lvl="0" indent="-342900" algn="just">
              <a:spcAft>
                <a:spcPts val="0"/>
              </a:spcAft>
              <a:buFont typeface="+mj-lt"/>
              <a:buAutoNum type="arabicParenR"/>
              <a:tabLst>
                <a:tab pos="630555" algn="l"/>
              </a:tabLst>
            </a:pPr>
            <a:r>
              <a:rPr lang="cs-CZ" sz="1200" b="1" dirty="0">
                <a:latin typeface="Arial" panose="020B0604020202020204" pitchFamily="34" charset="0"/>
                <a:ea typeface="Calibri" panose="020F0502020204030204" pitchFamily="34" charset="0"/>
                <a:cs typeface="Arial" panose="020B0604020202020204" pitchFamily="34" charset="0"/>
              </a:rPr>
              <a:t>Hudba </a:t>
            </a:r>
            <a:r>
              <a:rPr lang="cs-CZ" sz="1200" dirty="0">
                <a:latin typeface="Arial" panose="020B0604020202020204" pitchFamily="34" charset="0"/>
                <a:ea typeface="Calibri" panose="020F0502020204030204" pitchFamily="34" charset="0"/>
                <a:cs typeface="Arial" panose="020B0604020202020204" pitchFamily="34" charset="0"/>
              </a:rPr>
              <a:t>(včetně festivalů a soutěží)</a:t>
            </a:r>
            <a:r>
              <a:rPr lang="cs-CZ" sz="1200" b="1" dirty="0">
                <a:latin typeface="Arial" panose="020B0604020202020204" pitchFamily="34" charset="0"/>
                <a:ea typeface="Calibri" panose="020F0502020204030204" pitchFamily="34" charset="0"/>
                <a:cs typeface="Arial" panose="020B0604020202020204" pitchFamily="34" charset="0"/>
              </a:rPr>
              <a:t>      </a:t>
            </a:r>
            <a:endParaRPr lang="cs-CZ" sz="1200" dirty="0">
              <a:latin typeface="Arial" panose="020B0604020202020204" pitchFamily="34" charset="0"/>
              <a:ea typeface="Calibri" panose="020F0502020204030204" pitchFamily="34" charset="0"/>
              <a:cs typeface="Arial" panose="020B0604020202020204" pitchFamily="34" charset="0"/>
            </a:endParaRPr>
          </a:p>
          <a:p>
            <a:pPr marL="342900" marR="300990" lvl="0" indent="-342900" algn="just">
              <a:spcAft>
                <a:spcPts val="0"/>
              </a:spcAft>
              <a:buFont typeface="+mj-lt"/>
              <a:buAutoNum type="arabicParenR"/>
              <a:tabLst>
                <a:tab pos="630555" algn="l"/>
              </a:tabLst>
            </a:pPr>
            <a:r>
              <a:rPr lang="cs-CZ" sz="1200" b="1" dirty="0">
                <a:latin typeface="Arial" panose="020B0604020202020204" pitchFamily="34" charset="0"/>
                <a:ea typeface="Calibri" panose="020F0502020204030204" pitchFamily="34" charset="0"/>
                <a:cs typeface="Arial" panose="020B0604020202020204" pitchFamily="34" charset="0"/>
              </a:rPr>
              <a:t>Výtvarné umění, Land Art, foto a design </a:t>
            </a:r>
            <a:r>
              <a:rPr lang="cs-CZ" sz="1200" dirty="0">
                <a:latin typeface="Arial" panose="020B0604020202020204" pitchFamily="34" charset="0"/>
                <a:ea typeface="Calibri" panose="020F0502020204030204" pitchFamily="34" charset="0"/>
                <a:cs typeface="Arial" panose="020B0604020202020204" pitchFamily="34" charset="0"/>
              </a:rPr>
              <a:t>(pouze výstavy a veřejná prezentace děl)  </a:t>
            </a:r>
          </a:p>
          <a:p>
            <a:pPr marL="342900" marR="300990" lvl="0" indent="-342900" algn="just">
              <a:spcAft>
                <a:spcPts val="0"/>
              </a:spcAft>
              <a:buFont typeface="+mj-lt"/>
              <a:buAutoNum type="arabicParenR"/>
              <a:tabLst>
                <a:tab pos="900430" algn="l"/>
              </a:tabLst>
            </a:pPr>
            <a:r>
              <a:rPr lang="cs-CZ" sz="1200" b="1" dirty="0">
                <a:latin typeface="Arial" panose="020B0604020202020204" pitchFamily="34" charset="0"/>
                <a:ea typeface="Calibri" panose="020F0502020204030204" pitchFamily="34" charset="0"/>
                <a:cs typeface="Arial" panose="020B0604020202020204" pitchFamily="34" charset="0"/>
              </a:rPr>
              <a:t>Postupové přehlídky neprofesionálních uměleckých aktivit </a:t>
            </a:r>
            <a:r>
              <a:rPr lang="cs-CZ" sz="1200" dirty="0">
                <a:latin typeface="Arial" panose="020B0604020202020204" pitchFamily="34" charset="0"/>
                <a:ea typeface="Calibri" panose="020F0502020204030204" pitchFamily="34" charset="0"/>
                <a:cs typeface="Arial" panose="020B0604020202020204" pitchFamily="34" charset="0"/>
              </a:rPr>
              <a:t>(pouze akce pořádané    NIPOS – ARTAMA a pořadateli z pověření Ministerstva kultury ČR)</a:t>
            </a:r>
            <a:r>
              <a:rPr lang="cs-CZ" sz="1200" b="1" dirty="0">
                <a:latin typeface="Arial" panose="020B0604020202020204" pitchFamily="34" charset="0"/>
                <a:ea typeface="Calibri" panose="020F0502020204030204" pitchFamily="34" charset="0"/>
                <a:cs typeface="Arial" panose="020B0604020202020204" pitchFamily="34" charset="0"/>
              </a:rPr>
              <a:t>        </a:t>
            </a:r>
            <a:endParaRPr lang="cs-CZ" sz="1200" dirty="0">
              <a:latin typeface="Arial" panose="020B0604020202020204" pitchFamily="34" charset="0"/>
              <a:ea typeface="Calibri" panose="020F0502020204030204" pitchFamily="34" charset="0"/>
              <a:cs typeface="Arial" panose="020B0604020202020204" pitchFamily="34" charset="0"/>
            </a:endParaRPr>
          </a:p>
          <a:p>
            <a:pPr marL="342900" marR="300990" lvl="0" indent="-342900" algn="just">
              <a:spcAft>
                <a:spcPts val="0"/>
              </a:spcAft>
              <a:buFont typeface="+mj-lt"/>
              <a:buAutoNum type="arabicParenR"/>
              <a:tabLst>
                <a:tab pos="630555" algn="l"/>
              </a:tabLst>
            </a:pPr>
            <a:r>
              <a:rPr lang="cs-CZ" sz="1200" b="1" dirty="0">
                <a:latin typeface="Arial" panose="020B0604020202020204" pitchFamily="34" charset="0"/>
                <a:ea typeface="Calibri" panose="020F0502020204030204" pitchFamily="34" charset="0"/>
                <a:cs typeface="Arial" panose="020B0604020202020204" pitchFamily="34" charset="0"/>
              </a:rPr>
              <a:t>Západočeské baroko </a:t>
            </a:r>
            <a:endParaRPr lang="cs-CZ" sz="1200" dirty="0">
              <a:latin typeface="Arial" panose="020B0604020202020204" pitchFamily="34" charset="0"/>
              <a:ea typeface="Calibri" panose="020F0502020204030204" pitchFamily="34" charset="0"/>
              <a:cs typeface="Arial" panose="020B0604020202020204" pitchFamily="34" charset="0"/>
            </a:endParaRPr>
          </a:p>
          <a:p>
            <a:pPr marR="300990">
              <a:spcAft>
                <a:spcPts val="0"/>
              </a:spcAft>
            </a:pPr>
            <a:r>
              <a:rPr lang="cs-CZ" sz="1200" dirty="0" smtClean="0">
                <a:latin typeface="Arial" panose="020B0604020202020204" pitchFamily="34" charset="0"/>
                <a:ea typeface="Calibri" panose="020F0502020204030204" pitchFamily="34" charset="0"/>
                <a:cs typeface="Arial" panose="020B0604020202020204" pitchFamily="34" charset="0"/>
              </a:rPr>
              <a:t> </a:t>
            </a:r>
            <a:r>
              <a:rPr lang="cs-CZ" sz="1200" dirty="0">
                <a:latin typeface="Arial" panose="020B0604020202020204" pitchFamily="34" charset="0"/>
                <a:ea typeface="Calibri" panose="020F0502020204030204" pitchFamily="34" charset="0"/>
                <a:cs typeface="Arial" panose="020B0604020202020204" pitchFamily="34" charset="0"/>
              </a:rPr>
              <a:t>Oblast historie a kulturního dědictví</a:t>
            </a:r>
          </a:p>
          <a:p>
            <a:pPr marL="342900" marR="300990" lvl="0" indent="-342900">
              <a:spcAft>
                <a:spcPts val="0"/>
              </a:spcAft>
              <a:buFont typeface="+mj-lt"/>
              <a:buAutoNum type="arabicParenR"/>
              <a:tabLst>
                <a:tab pos="630555" algn="l"/>
              </a:tabLst>
            </a:pPr>
            <a:r>
              <a:rPr lang="cs-CZ" sz="1200" b="1" dirty="0">
                <a:latin typeface="Arial" panose="020B0604020202020204" pitchFamily="34" charset="0"/>
                <a:ea typeface="Calibri" panose="020F0502020204030204" pitchFamily="34" charset="0"/>
                <a:cs typeface="Arial" panose="020B0604020202020204" pitchFamily="34" charset="0"/>
              </a:rPr>
              <a:t>Kulturní dědictví </a:t>
            </a:r>
            <a:r>
              <a:rPr lang="cs-CZ" sz="1200" dirty="0">
                <a:latin typeface="Arial" panose="020B0604020202020204" pitchFamily="34" charset="0"/>
                <a:ea typeface="Calibri" panose="020F0502020204030204" pitchFamily="34" charset="0"/>
                <a:cs typeface="Arial" panose="020B0604020202020204" pitchFamily="34" charset="0"/>
              </a:rPr>
              <a:t>(pouze odborná prezentace a dokumentace historického a kulturního                             dědictví kraje, zejména architektury, historických osobností a událostí)</a:t>
            </a:r>
          </a:p>
          <a:p>
            <a:pPr marL="342900" marR="300990" lvl="0" indent="-342900" algn="just">
              <a:spcAft>
                <a:spcPts val="0"/>
              </a:spcAft>
              <a:buFont typeface="+mj-lt"/>
              <a:buAutoNum type="arabicParenR"/>
              <a:tabLst>
                <a:tab pos="630555" algn="l"/>
              </a:tabLst>
            </a:pPr>
            <a:r>
              <a:rPr lang="cs-CZ" sz="1200" b="1" dirty="0">
                <a:latin typeface="Arial" panose="020B0604020202020204" pitchFamily="34" charset="0"/>
                <a:ea typeface="Calibri" panose="020F0502020204030204" pitchFamily="34" charset="0"/>
                <a:cs typeface="Arial" panose="020B0604020202020204" pitchFamily="34" charset="0"/>
              </a:rPr>
              <a:t>Podpora tradiční lidové kultury</a:t>
            </a:r>
            <a:r>
              <a:rPr lang="cs-CZ" sz="1200" dirty="0">
                <a:latin typeface="Arial" panose="020B0604020202020204" pitchFamily="34" charset="0"/>
                <a:ea typeface="Calibri" panose="020F0502020204030204" pitchFamily="34" charset="0"/>
                <a:cs typeface="Arial" panose="020B0604020202020204" pitchFamily="34" charset="0"/>
              </a:rPr>
              <a:t> (prezentace jevů tradiční lidové kultury a </a:t>
            </a:r>
            <a:r>
              <a:rPr lang="cs-CZ" sz="1200" dirty="0" smtClean="0">
                <a:latin typeface="Arial" panose="020B0604020202020204" pitchFamily="34" charset="0"/>
                <a:ea typeface="Calibri" panose="020F0502020204030204" pitchFamily="34" charset="0"/>
                <a:cs typeface="Arial" panose="020B0604020202020204" pitchFamily="34" charset="0"/>
              </a:rPr>
              <a:t>výrobků lidových </a:t>
            </a:r>
            <a:r>
              <a:rPr lang="cs-CZ" sz="1200" dirty="0">
                <a:latin typeface="Arial" panose="020B0604020202020204" pitchFamily="34" charset="0"/>
                <a:ea typeface="Calibri" panose="020F0502020204030204" pitchFamily="34" charset="0"/>
                <a:cs typeface="Arial" panose="020B0604020202020204" pitchFamily="34" charset="0"/>
              </a:rPr>
              <a:t>řemesel, výstavní projekty, podpora nositelů nemateriálního kulturního dědictví) </a:t>
            </a:r>
            <a:endParaRPr lang="cs-CZ" sz="1200" dirty="0" smtClean="0">
              <a:latin typeface="Arial" panose="020B0604020202020204" pitchFamily="34" charset="0"/>
              <a:ea typeface="Calibri" panose="020F0502020204030204" pitchFamily="34" charset="0"/>
              <a:cs typeface="Arial" panose="020B0604020202020204" pitchFamily="34" charset="0"/>
            </a:endParaRPr>
          </a:p>
          <a:p>
            <a:pPr marL="342900" marR="300990" lvl="0" indent="-342900" algn="just">
              <a:lnSpc>
                <a:spcPct val="115000"/>
              </a:lnSpc>
              <a:spcAft>
                <a:spcPts val="0"/>
              </a:spcAft>
              <a:buFont typeface="+mj-lt"/>
              <a:buAutoNum type="arabicParenR"/>
              <a:tabLst>
                <a:tab pos="630555" algn="l"/>
              </a:tabLst>
            </a:pPr>
            <a:endParaRPr lang="cs-CZ" sz="1200" dirty="0">
              <a:latin typeface="Arial" panose="020B0604020202020204" pitchFamily="34" charset="0"/>
              <a:ea typeface="Calibri" panose="020F0502020204030204" pitchFamily="34" charset="0"/>
              <a:cs typeface="Arial" panose="020B0604020202020204" pitchFamily="34" charset="0"/>
            </a:endParaRPr>
          </a:p>
          <a:p>
            <a:r>
              <a:rPr lang="cs-CZ" sz="1200" b="1" u="sng" dirty="0">
                <a:latin typeface="Arial" panose="020B0604020202020204" pitchFamily="34" charset="0"/>
                <a:cs typeface="Arial" panose="020B0604020202020204" pitchFamily="34" charset="0"/>
              </a:rPr>
              <a:t>alokovaná částka</a:t>
            </a:r>
            <a:r>
              <a:rPr lang="cs-CZ" sz="1200" b="1" dirty="0">
                <a:latin typeface="Arial" panose="020B0604020202020204" pitchFamily="34" charset="0"/>
                <a:cs typeface="Arial" panose="020B0604020202020204" pitchFamily="34" charset="0"/>
              </a:rPr>
              <a:t>:</a:t>
            </a:r>
            <a:r>
              <a:rPr lang="cs-CZ" sz="1200" dirty="0">
                <a:latin typeface="Arial" panose="020B0604020202020204" pitchFamily="34" charset="0"/>
                <a:cs typeface="Arial" panose="020B0604020202020204" pitchFamily="34" charset="0"/>
              </a:rPr>
              <a:t> pro rok 2022 </a:t>
            </a:r>
            <a:r>
              <a:rPr lang="cs-CZ" sz="1200" b="1" dirty="0">
                <a:latin typeface="Arial" panose="020B0604020202020204" pitchFamily="34" charset="0"/>
                <a:cs typeface="Arial" panose="020B0604020202020204" pitchFamily="34" charset="0"/>
              </a:rPr>
              <a:t>7.000.000 Kč</a:t>
            </a:r>
            <a:endParaRPr lang="cs-CZ" sz="1200" dirty="0">
              <a:latin typeface="Arial" panose="020B0604020202020204" pitchFamily="34" charset="0"/>
              <a:cs typeface="Arial" panose="020B0604020202020204" pitchFamily="34" charset="0"/>
            </a:endParaRPr>
          </a:p>
          <a:p>
            <a:r>
              <a:rPr lang="cs-CZ" sz="1200" b="1" u="sng" dirty="0" smtClean="0">
                <a:latin typeface="Arial" panose="020B0604020202020204" pitchFamily="34" charset="0"/>
                <a:cs typeface="Arial" panose="020B0604020202020204" pitchFamily="34" charset="0"/>
              </a:rPr>
              <a:t>výše </a:t>
            </a:r>
            <a:r>
              <a:rPr lang="cs-CZ" sz="1200" b="1" u="sng" dirty="0">
                <a:latin typeface="Arial" panose="020B0604020202020204" pitchFamily="34" charset="0"/>
                <a:cs typeface="Arial" panose="020B0604020202020204" pitchFamily="34" charset="0"/>
              </a:rPr>
              <a:t>dotace:</a:t>
            </a:r>
            <a:r>
              <a:rPr lang="cs-CZ" sz="1200" dirty="0">
                <a:latin typeface="Arial" panose="020B0604020202020204" pitchFamily="34" charset="0"/>
                <a:cs typeface="Arial" panose="020B0604020202020204" pitchFamily="34" charset="0"/>
              </a:rPr>
              <a:t> 80.000 – 300.000 Kč – pouze tematický okruh č. 1</a:t>
            </a:r>
          </a:p>
          <a:p>
            <a:r>
              <a:rPr lang="cs-CZ" sz="1200" dirty="0">
                <a:latin typeface="Arial" panose="020B0604020202020204" pitchFamily="34" charset="0"/>
                <a:cs typeface="Arial" panose="020B0604020202020204" pitchFamily="34" charset="0"/>
              </a:rPr>
              <a:t>                        30.000 – 100.000 Kč – ostatní tematické okruhy		</a:t>
            </a:r>
          </a:p>
          <a:p>
            <a:r>
              <a:rPr lang="cs-CZ" sz="1200" b="1" u="sng" dirty="0" smtClean="0">
                <a:latin typeface="Arial" panose="020B0604020202020204" pitchFamily="34" charset="0"/>
                <a:cs typeface="Arial" panose="020B0604020202020204" pitchFamily="34" charset="0"/>
              </a:rPr>
              <a:t>přijímání </a:t>
            </a:r>
            <a:r>
              <a:rPr lang="cs-CZ" sz="1200" b="1" u="sng" dirty="0">
                <a:latin typeface="Arial" panose="020B0604020202020204" pitchFamily="34" charset="0"/>
                <a:cs typeface="Arial" panose="020B0604020202020204" pitchFamily="34" charset="0"/>
              </a:rPr>
              <a:t>žádostí:</a:t>
            </a:r>
            <a:r>
              <a:rPr lang="cs-CZ" sz="1200" dirty="0">
                <a:latin typeface="Arial" panose="020B0604020202020204" pitchFamily="34" charset="0"/>
                <a:cs typeface="Arial" panose="020B0604020202020204" pitchFamily="34" charset="0"/>
              </a:rPr>
              <a:t> od poloviny ledna 2023 cca 4 týdny</a:t>
            </a:r>
          </a:p>
          <a:p>
            <a:r>
              <a:rPr lang="cs-CZ" sz="1200" b="1" u="sng" dirty="0" smtClean="0">
                <a:latin typeface="Arial" panose="020B0604020202020204" pitchFamily="34" charset="0"/>
                <a:cs typeface="Arial" panose="020B0604020202020204" pitchFamily="34" charset="0"/>
              </a:rPr>
              <a:t>spoluúčast</a:t>
            </a:r>
            <a:r>
              <a:rPr lang="cs-CZ" sz="1200" b="1" u="sng" dirty="0">
                <a:latin typeface="Arial" panose="020B0604020202020204" pitchFamily="34" charset="0"/>
                <a:cs typeface="Arial" panose="020B0604020202020204" pitchFamily="34" charset="0"/>
              </a:rPr>
              <a:t>:</a:t>
            </a:r>
            <a:r>
              <a:rPr lang="cs-CZ" sz="1200" dirty="0">
                <a:latin typeface="Arial" panose="020B0604020202020204" pitchFamily="34" charset="0"/>
                <a:cs typeface="Arial" panose="020B0604020202020204" pitchFamily="34" charset="0"/>
              </a:rPr>
              <a:t>  ANO – 20% (příp. 30% na psaní, editaci, produkci, distribuci, digitalizaci či vydávání hudby)</a:t>
            </a:r>
          </a:p>
          <a:p>
            <a:r>
              <a:rPr lang="cs-CZ" sz="1200" b="1" u="sng" dirty="0" smtClean="0">
                <a:latin typeface="Arial" panose="020B0604020202020204" pitchFamily="34" charset="0"/>
                <a:cs typeface="Arial" panose="020B0604020202020204" pitchFamily="34" charset="0"/>
              </a:rPr>
              <a:t>žadateli </a:t>
            </a:r>
            <a:r>
              <a:rPr lang="cs-CZ" sz="1200" b="1" u="sng" dirty="0">
                <a:latin typeface="Arial" panose="020B0604020202020204" pitchFamily="34" charset="0"/>
                <a:cs typeface="Arial" panose="020B0604020202020204" pitchFamily="34" charset="0"/>
              </a:rPr>
              <a:t>mohou být:</a:t>
            </a:r>
            <a:r>
              <a:rPr lang="cs-CZ" sz="1200" b="1" dirty="0">
                <a:latin typeface="Arial" panose="020B0604020202020204" pitchFamily="34" charset="0"/>
                <a:cs typeface="Arial" panose="020B0604020202020204" pitchFamily="34" charset="0"/>
              </a:rPr>
              <a:t> </a:t>
            </a:r>
            <a:r>
              <a:rPr lang="cs-CZ" sz="1200" dirty="0">
                <a:latin typeface="Arial" panose="020B0604020202020204" pitchFamily="34" charset="0"/>
                <a:cs typeface="Arial" panose="020B0604020202020204" pitchFamily="34" charset="0"/>
              </a:rPr>
              <a:t>fyzické osoby podnikající a právnické osoby</a:t>
            </a:r>
          </a:p>
          <a:p>
            <a:r>
              <a:rPr lang="cs-CZ" sz="1200" b="1" u="sng" dirty="0" smtClean="0">
                <a:latin typeface="Arial" panose="020B0604020202020204" pitchFamily="34" charset="0"/>
                <a:cs typeface="Arial" panose="020B0604020202020204" pitchFamily="34" charset="0"/>
              </a:rPr>
              <a:t>způsob </a:t>
            </a:r>
            <a:r>
              <a:rPr lang="cs-CZ" sz="1200" b="1" u="sng" dirty="0">
                <a:latin typeface="Arial" panose="020B0604020202020204" pitchFamily="34" charset="0"/>
                <a:cs typeface="Arial" panose="020B0604020202020204" pitchFamily="34" charset="0"/>
              </a:rPr>
              <a:t>podání:</a:t>
            </a:r>
            <a:r>
              <a:rPr lang="cs-CZ" sz="1200" b="1" dirty="0">
                <a:latin typeface="Arial" panose="020B0604020202020204" pitchFamily="34" charset="0"/>
                <a:cs typeface="Arial" panose="020B0604020202020204" pitchFamily="34" charset="0"/>
              </a:rPr>
              <a:t> </a:t>
            </a:r>
            <a:r>
              <a:rPr lang="cs-CZ" sz="1200" dirty="0">
                <a:latin typeface="Arial" panose="020B0604020202020204" pitchFamily="34" charset="0"/>
                <a:cs typeface="Arial" panose="020B0604020202020204" pitchFamily="34" charset="0"/>
              </a:rPr>
              <a:t>elektronicky v aplikaci </a:t>
            </a:r>
            <a:r>
              <a:rPr lang="cs-CZ" sz="1200" dirty="0" err="1">
                <a:latin typeface="Arial" panose="020B0604020202020204" pitchFamily="34" charset="0"/>
                <a:cs typeface="Arial" panose="020B0604020202020204" pitchFamily="34" charset="0"/>
              </a:rPr>
              <a:t>eDotace</a:t>
            </a:r>
            <a:endParaRPr lang="cs-CZ" sz="1200" dirty="0">
              <a:latin typeface="Arial" panose="020B0604020202020204" pitchFamily="34" charset="0"/>
              <a:cs typeface="Arial" panose="020B0604020202020204" pitchFamily="34" charset="0"/>
            </a:endParaRPr>
          </a:p>
          <a:p>
            <a:r>
              <a:rPr lang="cs-CZ" sz="1200" b="1" u="sng" dirty="0" smtClean="0">
                <a:latin typeface="Arial" panose="020B0604020202020204" pitchFamily="34" charset="0"/>
                <a:cs typeface="Arial" panose="020B0604020202020204" pitchFamily="34" charset="0"/>
              </a:rPr>
              <a:t>vyúčtování</a:t>
            </a:r>
            <a:r>
              <a:rPr lang="cs-CZ" sz="1200" b="1" u="sng" dirty="0">
                <a:latin typeface="Arial" panose="020B0604020202020204" pitchFamily="34" charset="0"/>
                <a:cs typeface="Arial" panose="020B0604020202020204" pitchFamily="34" charset="0"/>
              </a:rPr>
              <a:t>:</a:t>
            </a:r>
            <a:r>
              <a:rPr lang="cs-CZ" sz="1200" dirty="0">
                <a:latin typeface="Arial" panose="020B0604020202020204" pitchFamily="34" charset="0"/>
                <a:cs typeface="Arial" panose="020B0604020202020204" pitchFamily="34" charset="0"/>
              </a:rPr>
              <a:t> elektronicky prostřednictvím aplikace </a:t>
            </a:r>
            <a:r>
              <a:rPr lang="cs-CZ" sz="1200" dirty="0" err="1">
                <a:latin typeface="Arial" panose="020B0604020202020204" pitchFamily="34" charset="0"/>
                <a:cs typeface="Arial" panose="020B0604020202020204" pitchFamily="34" charset="0"/>
              </a:rPr>
              <a:t>eDotace</a:t>
            </a:r>
            <a:r>
              <a:rPr lang="cs-CZ" sz="1200" dirty="0">
                <a:latin typeface="Arial" panose="020B0604020202020204" pitchFamily="34" charset="0"/>
                <a:cs typeface="Arial" panose="020B0604020202020204" pitchFamily="34" charset="0"/>
              </a:rPr>
              <a:t> </a:t>
            </a:r>
          </a:p>
          <a:p>
            <a:r>
              <a:rPr lang="cs-CZ" sz="1200" b="1" u="sng" dirty="0" smtClean="0">
                <a:latin typeface="Arial" panose="020B0604020202020204" pitchFamily="34" charset="0"/>
                <a:cs typeface="Arial" panose="020B0604020202020204" pitchFamily="34" charset="0"/>
              </a:rPr>
              <a:t>kontaktní </a:t>
            </a:r>
            <a:r>
              <a:rPr lang="cs-CZ" sz="1200" b="1" u="sng" dirty="0">
                <a:latin typeface="Arial" panose="020B0604020202020204" pitchFamily="34" charset="0"/>
                <a:cs typeface="Arial" panose="020B0604020202020204" pitchFamily="34" charset="0"/>
              </a:rPr>
              <a:t>osoby: </a:t>
            </a:r>
            <a:endParaRPr lang="cs-CZ" sz="1200" dirty="0">
              <a:latin typeface="Arial" panose="020B0604020202020204" pitchFamily="34" charset="0"/>
              <a:cs typeface="Arial" panose="020B0604020202020204" pitchFamily="34" charset="0"/>
            </a:endParaRPr>
          </a:p>
          <a:p>
            <a:pPr lvl="0"/>
            <a:r>
              <a:rPr lang="cs-CZ" sz="1200" dirty="0">
                <a:latin typeface="Arial" panose="020B0604020202020204" pitchFamily="34" charset="0"/>
                <a:cs typeface="Arial" panose="020B0604020202020204" pitchFamily="34" charset="0"/>
              </a:rPr>
              <a:t>Mgr. Pavlína Steidlová, tel: +420 377 195 799, </a:t>
            </a:r>
            <a:r>
              <a:rPr lang="cs-CZ" sz="1200" u="sng" dirty="0" smtClean="0">
                <a:latin typeface="Arial" panose="020B0604020202020204" pitchFamily="34" charset="0"/>
                <a:cs typeface="Arial" panose="020B0604020202020204" pitchFamily="34" charset="0"/>
                <a:hlinkClick r:id="rId2"/>
              </a:rPr>
              <a:t>pavlina.steidlova@plzensky-kraj.cz</a:t>
            </a:r>
            <a:r>
              <a:rPr lang="cs-CZ" sz="1200" u="sng" dirty="0" smtClean="0">
                <a:latin typeface="Arial" panose="020B0604020202020204" pitchFamily="34" charset="0"/>
                <a:cs typeface="Arial" panose="020B0604020202020204" pitchFamily="34" charset="0"/>
              </a:rPr>
              <a:t>,</a:t>
            </a:r>
            <a:r>
              <a:rPr lang="cs-CZ" sz="1200" dirty="0">
                <a:latin typeface="Arial" panose="020B0604020202020204" pitchFamily="34" charset="0"/>
                <a:cs typeface="Arial" panose="020B0604020202020204" pitchFamily="34" charset="0"/>
              </a:rPr>
              <a:t> </a:t>
            </a:r>
            <a:r>
              <a:rPr lang="cs-CZ" sz="1200" dirty="0" smtClean="0">
                <a:latin typeface="Arial" panose="020B0604020202020204" pitchFamily="34" charset="0"/>
                <a:cs typeface="Arial" panose="020B0604020202020204" pitchFamily="34" charset="0"/>
              </a:rPr>
              <a:t>(</a:t>
            </a:r>
            <a:r>
              <a:rPr lang="cs-CZ" sz="1200" dirty="0">
                <a:latin typeface="Arial" panose="020B0604020202020204" pitchFamily="34" charset="0"/>
                <a:cs typeface="Arial" panose="020B0604020202020204" pitchFamily="34" charset="0"/>
              </a:rPr>
              <a:t>tematický okruh č. 2, 4, 6, 7)</a:t>
            </a:r>
          </a:p>
          <a:p>
            <a:pPr lvl="0"/>
            <a:r>
              <a:rPr lang="cs-CZ" sz="1200" dirty="0">
                <a:latin typeface="Arial" panose="020B0604020202020204" pitchFamily="34" charset="0"/>
                <a:cs typeface="Arial" panose="020B0604020202020204" pitchFamily="34" charset="0"/>
              </a:rPr>
              <a:t>Bc. Zdeněk Valenta, tel: +420 377 195 474, </a:t>
            </a:r>
            <a:r>
              <a:rPr lang="cs-CZ" sz="1200" u="sng" dirty="0" smtClean="0">
                <a:latin typeface="Arial" panose="020B0604020202020204" pitchFamily="34" charset="0"/>
                <a:cs typeface="Arial" panose="020B0604020202020204" pitchFamily="34" charset="0"/>
                <a:hlinkClick r:id="rId3"/>
              </a:rPr>
              <a:t>zdenek.valenta@plzensky-kraj.cz</a:t>
            </a:r>
            <a:r>
              <a:rPr lang="cs-CZ" sz="1200" u="sng" dirty="0" smtClean="0">
                <a:latin typeface="Arial" panose="020B0604020202020204" pitchFamily="34" charset="0"/>
                <a:cs typeface="Arial" panose="020B0604020202020204" pitchFamily="34" charset="0"/>
              </a:rPr>
              <a:t>, </a:t>
            </a:r>
            <a:r>
              <a:rPr lang="cs-CZ" sz="1200" dirty="0" smtClean="0">
                <a:latin typeface="Arial" panose="020B0604020202020204" pitchFamily="34" charset="0"/>
                <a:cs typeface="Arial" panose="020B0604020202020204" pitchFamily="34" charset="0"/>
              </a:rPr>
              <a:t>(</a:t>
            </a:r>
            <a:r>
              <a:rPr lang="cs-CZ" sz="1200" dirty="0">
                <a:latin typeface="Arial" panose="020B0604020202020204" pitchFamily="34" charset="0"/>
                <a:cs typeface="Arial" panose="020B0604020202020204" pitchFamily="34" charset="0"/>
              </a:rPr>
              <a:t>tematický okruh č. 3, 5 a 8)</a:t>
            </a:r>
          </a:p>
          <a:p>
            <a:pPr lvl="0"/>
            <a:r>
              <a:rPr lang="cs-CZ" sz="1200" dirty="0">
                <a:latin typeface="Arial" panose="020B0604020202020204" pitchFamily="34" charset="0"/>
                <a:cs typeface="Arial" panose="020B0604020202020204" pitchFamily="34" charset="0"/>
              </a:rPr>
              <a:t>Mgr. Jana Stachová, tel: +420 377 195 395, </a:t>
            </a:r>
            <a:r>
              <a:rPr lang="cs-CZ" sz="1200" u="sng" dirty="0" smtClean="0">
                <a:latin typeface="Arial" panose="020B0604020202020204" pitchFamily="34" charset="0"/>
                <a:cs typeface="Arial" panose="020B0604020202020204" pitchFamily="34" charset="0"/>
                <a:hlinkClick r:id="rId4"/>
              </a:rPr>
              <a:t>jana.stachova@plzensky-kraj.cz</a:t>
            </a:r>
            <a:r>
              <a:rPr lang="cs-CZ" sz="1200" u="sng" dirty="0" smtClean="0">
                <a:latin typeface="Arial" panose="020B0604020202020204" pitchFamily="34" charset="0"/>
                <a:cs typeface="Arial" panose="020B0604020202020204" pitchFamily="34" charset="0"/>
              </a:rPr>
              <a:t>, </a:t>
            </a:r>
            <a:r>
              <a:rPr lang="cs-CZ" sz="1200" dirty="0" smtClean="0">
                <a:latin typeface="Arial" panose="020B0604020202020204" pitchFamily="34" charset="0"/>
                <a:cs typeface="Arial" panose="020B0604020202020204" pitchFamily="34" charset="0"/>
              </a:rPr>
              <a:t>tematický </a:t>
            </a:r>
            <a:r>
              <a:rPr lang="cs-CZ" sz="1200" dirty="0">
                <a:latin typeface="Arial" panose="020B0604020202020204" pitchFamily="34" charset="0"/>
                <a:cs typeface="Arial" panose="020B0604020202020204" pitchFamily="34" charset="0"/>
              </a:rPr>
              <a:t>okruh č. 1)</a:t>
            </a:r>
          </a:p>
          <a:p>
            <a:pPr marR="300990" lvl="0" algn="just">
              <a:lnSpc>
                <a:spcPct val="115000"/>
              </a:lnSpc>
              <a:spcAft>
                <a:spcPts val="0"/>
              </a:spcAft>
              <a:tabLst>
                <a:tab pos="630555" algn="l"/>
              </a:tabLst>
            </a:pPr>
            <a:endParaRPr lang="cs-CZ" sz="1200" dirty="0">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32589879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628649" y="195672"/>
            <a:ext cx="7886700" cy="671717"/>
          </a:xfrm>
        </p:spPr>
        <p:txBody>
          <a:bodyPr>
            <a:noAutofit/>
          </a:bodyPr>
          <a:lstStyle/>
          <a:p>
            <a:pPr algn="ctr"/>
            <a:r>
              <a:rPr lang="cs-CZ" sz="2000" b="1" dirty="0"/>
              <a:t>Podpora literární tvorby a publikační </a:t>
            </a:r>
            <a:r>
              <a:rPr lang="cs-CZ" sz="2000" b="1" dirty="0" smtClean="0"/>
              <a:t>činnosti</a:t>
            </a:r>
            <a:endParaRPr lang="cs-CZ" sz="2000" b="1" dirty="0"/>
          </a:p>
        </p:txBody>
      </p:sp>
      <p:sp>
        <p:nvSpPr>
          <p:cNvPr id="5" name="TextovéPole 4"/>
          <p:cNvSpPr txBox="1"/>
          <p:nvPr/>
        </p:nvSpPr>
        <p:spPr>
          <a:xfrm>
            <a:off x="628649" y="793862"/>
            <a:ext cx="8214905" cy="6186309"/>
          </a:xfrm>
          <a:prstGeom prst="rect">
            <a:avLst/>
          </a:prstGeom>
          <a:noFill/>
        </p:spPr>
        <p:txBody>
          <a:bodyPr wrap="square" rtlCol="0">
            <a:spAutoFit/>
          </a:bodyPr>
          <a:lstStyle/>
          <a:p>
            <a:pPr algn="just"/>
            <a:r>
              <a:rPr lang="cs-CZ" sz="1200" b="1" u="sng" dirty="0" smtClean="0">
                <a:latin typeface="Arial" panose="020B0604020202020204" pitchFamily="34" charset="0"/>
                <a:cs typeface="Arial" panose="020B0604020202020204" pitchFamily="34" charset="0"/>
              </a:rPr>
              <a:t>Důvody podpory:</a:t>
            </a:r>
            <a:endParaRPr lang="cs-CZ" sz="1200" u="sng" dirty="0">
              <a:latin typeface="Arial" panose="020B0604020202020204" pitchFamily="34" charset="0"/>
              <a:cs typeface="Arial" panose="020B0604020202020204" pitchFamily="34" charset="0"/>
            </a:endParaRPr>
          </a:p>
          <a:p>
            <a:pPr marL="285750" lvl="0" indent="-285750">
              <a:buFont typeface="Arial" panose="020B0604020202020204" pitchFamily="34" charset="0"/>
              <a:buChar char="•"/>
            </a:pPr>
            <a:r>
              <a:rPr lang="cs-CZ" sz="1200" dirty="0" smtClean="0">
                <a:latin typeface="Arial" panose="020B0604020202020204" pitchFamily="34" charset="0"/>
                <a:cs typeface="Arial" panose="020B0604020202020204" pitchFamily="34" charset="0"/>
              </a:rPr>
              <a:t>poskytovat přímou </a:t>
            </a:r>
            <a:r>
              <a:rPr lang="cs-CZ" sz="1200" dirty="0">
                <a:latin typeface="Arial" panose="020B0604020202020204" pitchFamily="34" charset="0"/>
                <a:cs typeface="Arial" panose="020B0604020202020204" pitchFamily="34" charset="0"/>
              </a:rPr>
              <a:t>i nepřímou podporu rozvoje vydávání neperiodických publikací a rozvoje autorské literární tvorby vztahující se k Plzeňskému kraji</a:t>
            </a:r>
          </a:p>
          <a:p>
            <a:pPr marL="285750" lvl="0" indent="-285750">
              <a:buFont typeface="Arial" panose="020B0604020202020204" pitchFamily="34" charset="0"/>
              <a:buChar char="•"/>
            </a:pPr>
            <a:r>
              <a:rPr lang="cs-CZ" sz="1200" dirty="0">
                <a:latin typeface="Arial" panose="020B0604020202020204" pitchFamily="34" charset="0"/>
                <a:cs typeface="Arial" panose="020B0604020202020204" pitchFamily="34" charset="0"/>
              </a:rPr>
              <a:t>oživení autorské literární tvorby v Plzeňském kraji za účelem prohloubení vztahu obyvatel Plzeňského kraje ke svému regionu; podpora identity a prestiže regionálních lokalit</a:t>
            </a:r>
          </a:p>
          <a:p>
            <a:pPr marL="285750" lvl="0" indent="-285750">
              <a:buFont typeface="Arial" panose="020B0604020202020204" pitchFamily="34" charset="0"/>
              <a:buChar char="•"/>
            </a:pPr>
            <a:r>
              <a:rPr lang="cs-CZ" sz="1200" dirty="0">
                <a:latin typeface="Arial" panose="020B0604020202020204" pitchFamily="34" charset="0"/>
                <a:cs typeface="Arial" panose="020B0604020202020204" pitchFamily="34" charset="0"/>
              </a:rPr>
              <a:t>podpora rozvoje veřejného a autorského čtení v přímé návaznosti na vydání díla podpořeného z tohoto dotačního programu</a:t>
            </a:r>
          </a:p>
          <a:p>
            <a:pPr marL="285750" lvl="0" indent="-285750">
              <a:buFont typeface="Arial" panose="020B0604020202020204" pitchFamily="34" charset="0"/>
              <a:buChar char="•"/>
            </a:pPr>
            <a:r>
              <a:rPr lang="cs-CZ" sz="1200" dirty="0">
                <a:latin typeface="Arial" panose="020B0604020202020204" pitchFamily="34" charset="0"/>
                <a:cs typeface="Arial" panose="020B0604020202020204" pitchFamily="34" charset="0"/>
              </a:rPr>
              <a:t>podpora autorské literární tvorby mladých a začínajících autorů </a:t>
            </a:r>
          </a:p>
          <a:p>
            <a:pPr marL="285750" indent="-285750" algn="just">
              <a:buFont typeface="Arial" panose="020B0604020202020204" pitchFamily="34" charset="0"/>
              <a:buChar char="•"/>
            </a:pPr>
            <a:r>
              <a:rPr lang="cs-CZ" sz="1200" dirty="0">
                <a:latin typeface="Arial" panose="020B0604020202020204" pitchFamily="34" charset="0"/>
                <a:cs typeface="Arial" panose="020B0604020202020204" pitchFamily="34" charset="0"/>
              </a:rPr>
              <a:t>podpora uchování existujících i tvorba nových kulturních </a:t>
            </a:r>
            <a:r>
              <a:rPr lang="cs-CZ" sz="1200" dirty="0" smtClean="0">
                <a:latin typeface="Arial" panose="020B0604020202020204" pitchFamily="34" charset="0"/>
                <a:cs typeface="Arial" panose="020B0604020202020204" pitchFamily="34" charset="0"/>
              </a:rPr>
              <a:t>hodnot - dotace </a:t>
            </a:r>
            <a:r>
              <a:rPr lang="cs-CZ" sz="1200" b="1" dirty="0">
                <a:latin typeface="Arial" panose="020B0604020202020204" pitchFamily="34" charset="0"/>
                <a:cs typeface="Arial" panose="020B0604020202020204" pitchFamily="34" charset="0"/>
              </a:rPr>
              <a:t>není určena </a:t>
            </a:r>
            <a:r>
              <a:rPr lang="cs-CZ" sz="1200" dirty="0">
                <a:latin typeface="Arial" panose="020B0604020202020204" pitchFamily="34" charset="0"/>
                <a:cs typeface="Arial" panose="020B0604020202020204" pitchFamily="34" charset="0"/>
              </a:rPr>
              <a:t>na vydávání publikací typu prezentace měst a obcí, obrazových </a:t>
            </a:r>
            <a:r>
              <a:rPr lang="cs-CZ" sz="1200" dirty="0" smtClean="0">
                <a:latin typeface="Arial" panose="020B0604020202020204" pitchFamily="34" charset="0"/>
                <a:cs typeface="Arial" panose="020B0604020202020204" pitchFamily="34" charset="0"/>
              </a:rPr>
              <a:t>a </a:t>
            </a:r>
            <a:r>
              <a:rPr lang="cs-CZ" sz="1200" dirty="0">
                <a:latin typeface="Arial" panose="020B0604020202020204" pitchFamily="34" charset="0"/>
                <a:cs typeface="Arial" panose="020B0604020202020204" pitchFamily="34" charset="0"/>
              </a:rPr>
              <a:t>fotografických publikací propagujících </a:t>
            </a:r>
            <a:r>
              <a:rPr lang="cs-CZ" sz="1200" dirty="0" smtClean="0">
                <a:latin typeface="Arial" panose="020B0604020202020204" pitchFamily="34" charset="0"/>
                <a:cs typeface="Arial" panose="020B0604020202020204" pitchFamily="34" charset="0"/>
              </a:rPr>
              <a:t>Plzeňský </a:t>
            </a:r>
            <a:r>
              <a:rPr lang="cs-CZ" sz="1200" dirty="0">
                <a:latin typeface="Arial" panose="020B0604020202020204" pitchFamily="34" charset="0"/>
                <a:cs typeface="Arial" panose="020B0604020202020204" pitchFamily="34" charset="0"/>
              </a:rPr>
              <a:t>kraj (publikace sloužící k rozvoji </a:t>
            </a:r>
            <a:r>
              <a:rPr lang="cs-CZ" sz="1200" dirty="0" smtClean="0">
                <a:latin typeface="Arial" panose="020B0604020202020204" pitchFamily="34" charset="0"/>
                <a:cs typeface="Arial" panose="020B0604020202020204" pitchFamily="34" charset="0"/>
              </a:rPr>
              <a:t>a </a:t>
            </a:r>
            <a:r>
              <a:rPr lang="cs-CZ" sz="1200" dirty="0">
                <a:latin typeface="Arial" panose="020B0604020202020204" pitchFamily="34" charset="0"/>
                <a:cs typeface="Arial" panose="020B0604020202020204" pitchFamily="34" charset="0"/>
              </a:rPr>
              <a:t>podpoře cestovního ruchu) </a:t>
            </a:r>
          </a:p>
          <a:p>
            <a:pPr algn="just"/>
            <a:r>
              <a:rPr lang="cs-CZ" sz="1200" dirty="0">
                <a:latin typeface="Arial" panose="020B0604020202020204" pitchFamily="34" charset="0"/>
                <a:cs typeface="Arial" panose="020B0604020202020204" pitchFamily="34" charset="0"/>
              </a:rPr>
              <a:t>  </a:t>
            </a:r>
            <a:endParaRPr lang="cs-CZ" sz="1200" dirty="0" smtClean="0">
              <a:latin typeface="Arial" panose="020B0604020202020204" pitchFamily="34" charset="0"/>
              <a:cs typeface="Arial" panose="020B0604020202020204" pitchFamily="34" charset="0"/>
            </a:endParaRPr>
          </a:p>
          <a:p>
            <a:pPr algn="just"/>
            <a:r>
              <a:rPr lang="cs-CZ" sz="1200" b="1" u="sng" dirty="0" smtClean="0">
                <a:latin typeface="Arial" panose="020B0604020202020204" pitchFamily="34" charset="0"/>
                <a:cs typeface="Arial" panose="020B0604020202020204" pitchFamily="34" charset="0"/>
              </a:rPr>
              <a:t>Účel</a:t>
            </a:r>
            <a:r>
              <a:rPr lang="cs-CZ" sz="1200" b="1" u="sng" dirty="0">
                <a:latin typeface="Arial" panose="020B0604020202020204" pitchFamily="34" charset="0"/>
                <a:cs typeface="Arial" panose="020B0604020202020204" pitchFamily="34" charset="0"/>
              </a:rPr>
              <a:t>, na který mohou být peněžní prostředky z Programu poskytnuty:</a:t>
            </a:r>
            <a:endParaRPr lang="cs-CZ" sz="1200" u="sng" dirty="0">
              <a:latin typeface="Arial" panose="020B0604020202020204" pitchFamily="34" charset="0"/>
              <a:cs typeface="Arial" panose="020B0604020202020204" pitchFamily="34" charset="0"/>
            </a:endParaRPr>
          </a:p>
          <a:p>
            <a:pPr algn="just"/>
            <a:r>
              <a:rPr lang="cs-CZ" sz="1200" dirty="0">
                <a:latin typeface="Arial" panose="020B0604020202020204" pitchFamily="34" charset="0"/>
                <a:cs typeface="Arial" panose="020B0604020202020204" pitchFamily="34" charset="0"/>
              </a:rPr>
              <a:t>tematické okruhy:</a:t>
            </a:r>
          </a:p>
          <a:p>
            <a:pPr marL="285750" indent="-285750" algn="just">
              <a:buFont typeface="Arial" panose="020B0604020202020204" pitchFamily="34" charset="0"/>
              <a:buChar char="•"/>
            </a:pPr>
            <a:r>
              <a:rPr lang="cs-CZ" sz="1200" dirty="0" smtClean="0">
                <a:latin typeface="Arial" panose="020B0604020202020204" pitchFamily="34" charset="0"/>
                <a:cs typeface="Arial" panose="020B0604020202020204" pitchFamily="34" charset="0"/>
              </a:rPr>
              <a:t>původní </a:t>
            </a:r>
            <a:r>
              <a:rPr lang="cs-CZ" sz="1200" dirty="0">
                <a:latin typeface="Arial" panose="020B0604020202020204" pitchFamily="34" charset="0"/>
                <a:cs typeface="Arial" panose="020B0604020202020204" pitchFamily="34" charset="0"/>
              </a:rPr>
              <a:t>autorská tvorba vztahující se k Plzeňskému kraji (poezie, próza, drama)</a:t>
            </a:r>
          </a:p>
          <a:p>
            <a:pPr marL="285750" lvl="0" indent="-285750" algn="just">
              <a:buFont typeface="Arial" panose="020B0604020202020204" pitchFamily="34" charset="0"/>
              <a:buChar char="•"/>
            </a:pPr>
            <a:r>
              <a:rPr lang="cs-CZ" sz="1200" dirty="0" smtClean="0">
                <a:latin typeface="Arial" panose="020B0604020202020204" pitchFamily="34" charset="0"/>
                <a:cs typeface="Arial" panose="020B0604020202020204" pitchFamily="34" charset="0"/>
              </a:rPr>
              <a:t>odborné </a:t>
            </a:r>
            <a:r>
              <a:rPr lang="cs-CZ" sz="1200" dirty="0">
                <a:latin typeface="Arial" panose="020B0604020202020204" pitchFamily="34" charset="0"/>
                <a:cs typeface="Arial" panose="020B0604020202020204" pitchFamily="34" charset="0"/>
              </a:rPr>
              <a:t>autorské publikace (prezentace a dokumentace historického a kulturního dědictví kraje, zejména architektury, historických osobností a </a:t>
            </a:r>
            <a:r>
              <a:rPr lang="cs-CZ" sz="1200" dirty="0" smtClean="0">
                <a:latin typeface="Arial" panose="020B0604020202020204" pitchFamily="34" charset="0"/>
                <a:cs typeface="Arial" panose="020B0604020202020204" pitchFamily="34" charset="0"/>
              </a:rPr>
              <a:t>událostí, </a:t>
            </a:r>
            <a:r>
              <a:rPr lang="cs-CZ" sz="1200" dirty="0">
                <a:latin typeface="Arial" panose="020B0604020202020204" pitchFamily="34" charset="0"/>
                <a:ea typeface="Calibri" panose="020F0502020204030204" pitchFamily="34" charset="0"/>
              </a:rPr>
              <a:t>archívních materiálů, vzpomínek pamětníků apod.)</a:t>
            </a:r>
            <a:endParaRPr lang="cs-CZ" sz="1200" dirty="0">
              <a:latin typeface="Arial" panose="020B0604020202020204" pitchFamily="34" charset="0"/>
              <a:cs typeface="Arial" panose="020B0604020202020204" pitchFamily="34" charset="0"/>
            </a:endParaRPr>
          </a:p>
          <a:p>
            <a:pPr marL="285750" indent="-285750" algn="just">
              <a:buFont typeface="Arial" panose="020B0604020202020204" pitchFamily="34" charset="0"/>
              <a:buChar char="•"/>
            </a:pPr>
            <a:r>
              <a:rPr lang="cs-CZ" sz="1200" dirty="0" smtClean="0">
                <a:latin typeface="Arial" panose="020B0604020202020204" pitchFamily="34" charset="0"/>
                <a:ea typeface="Calibri" panose="020F0502020204030204" pitchFamily="34" charset="0"/>
              </a:rPr>
              <a:t>digitalizace </a:t>
            </a:r>
            <a:r>
              <a:rPr lang="cs-CZ" sz="1200" dirty="0">
                <a:latin typeface="Arial" panose="020B0604020202020204" pitchFamily="34" charset="0"/>
                <a:ea typeface="Calibri" panose="020F0502020204030204" pitchFamily="34" charset="0"/>
              </a:rPr>
              <a:t>dokumentů ohrožených degradací kyselého papíru nebo digitalizace vzácných fondů (rukopisy, staré tisky, mapy, vzácné novodobé dokumenty aj</a:t>
            </a:r>
            <a:r>
              <a:rPr lang="cs-CZ" sz="1200" dirty="0" smtClean="0">
                <a:latin typeface="Arial" panose="020B0604020202020204" pitchFamily="34" charset="0"/>
                <a:ea typeface="Calibri" panose="020F0502020204030204" pitchFamily="34" charset="0"/>
              </a:rPr>
              <a:t>.)</a:t>
            </a:r>
          </a:p>
          <a:p>
            <a:pPr marL="285750" indent="-285750" algn="just">
              <a:buFont typeface="Arial" panose="020B0604020202020204" pitchFamily="34" charset="0"/>
              <a:buChar char="•"/>
            </a:pPr>
            <a:endParaRPr lang="cs-CZ" sz="1200" dirty="0">
              <a:latin typeface="Arial" panose="020B0604020202020204" pitchFamily="34" charset="0"/>
              <a:cs typeface="Arial" panose="020B0604020202020204" pitchFamily="34" charset="0"/>
            </a:endParaRPr>
          </a:p>
          <a:p>
            <a:r>
              <a:rPr lang="cs-CZ" sz="1200" b="1" u="sng" dirty="0">
                <a:latin typeface="Arial" panose="020B0604020202020204" pitchFamily="34" charset="0"/>
                <a:cs typeface="Arial" panose="020B0604020202020204" pitchFamily="34" charset="0"/>
              </a:rPr>
              <a:t>alokovaná částka</a:t>
            </a:r>
            <a:r>
              <a:rPr lang="cs-CZ" sz="1200" u="sng" dirty="0">
                <a:latin typeface="Arial" panose="020B0604020202020204" pitchFamily="34" charset="0"/>
                <a:cs typeface="Arial" panose="020B0604020202020204" pitchFamily="34" charset="0"/>
              </a:rPr>
              <a:t>:</a:t>
            </a:r>
            <a:r>
              <a:rPr lang="cs-CZ" sz="1200" dirty="0">
                <a:latin typeface="Arial" panose="020B0604020202020204" pitchFamily="34" charset="0"/>
                <a:cs typeface="Arial" panose="020B0604020202020204" pitchFamily="34" charset="0"/>
              </a:rPr>
              <a:t> pro rok 2022 alokace </a:t>
            </a:r>
            <a:r>
              <a:rPr lang="cs-CZ" sz="1200" b="1" dirty="0">
                <a:latin typeface="Arial" panose="020B0604020202020204" pitchFamily="34" charset="0"/>
                <a:cs typeface="Arial" panose="020B0604020202020204" pitchFamily="34" charset="0"/>
              </a:rPr>
              <a:t>1 500 000 Kč</a:t>
            </a:r>
            <a:endParaRPr lang="cs-CZ" sz="1200" dirty="0">
              <a:latin typeface="Arial" panose="020B0604020202020204" pitchFamily="34" charset="0"/>
              <a:cs typeface="Arial" panose="020B0604020202020204" pitchFamily="34" charset="0"/>
            </a:endParaRPr>
          </a:p>
          <a:p>
            <a:r>
              <a:rPr lang="cs-CZ" sz="1200" b="1" u="sng" dirty="0" smtClean="0">
                <a:latin typeface="Arial" panose="020B0604020202020204" pitchFamily="34" charset="0"/>
                <a:cs typeface="Arial" panose="020B0604020202020204" pitchFamily="34" charset="0"/>
              </a:rPr>
              <a:t>výše </a:t>
            </a:r>
            <a:r>
              <a:rPr lang="cs-CZ" sz="1200" b="1" u="sng" dirty="0">
                <a:latin typeface="Arial" panose="020B0604020202020204" pitchFamily="34" charset="0"/>
                <a:cs typeface="Arial" panose="020B0604020202020204" pitchFamily="34" charset="0"/>
              </a:rPr>
              <a:t>dotace</a:t>
            </a:r>
            <a:r>
              <a:rPr lang="cs-CZ" sz="1200" u="sng" dirty="0">
                <a:latin typeface="Arial" panose="020B0604020202020204" pitchFamily="34" charset="0"/>
                <a:cs typeface="Arial" panose="020B0604020202020204" pitchFamily="34" charset="0"/>
              </a:rPr>
              <a:t>:</a:t>
            </a:r>
            <a:r>
              <a:rPr lang="cs-CZ" sz="1200" dirty="0">
                <a:latin typeface="Arial" panose="020B0604020202020204" pitchFamily="34" charset="0"/>
                <a:cs typeface="Arial" panose="020B0604020202020204" pitchFamily="34" charset="0"/>
              </a:rPr>
              <a:t> 20.000 – 150.000 Kč</a:t>
            </a:r>
          </a:p>
          <a:p>
            <a:r>
              <a:rPr lang="cs-CZ" sz="1200" b="1" u="sng" dirty="0" smtClean="0">
                <a:latin typeface="Arial" panose="020B0604020202020204" pitchFamily="34" charset="0"/>
                <a:cs typeface="Arial" panose="020B0604020202020204" pitchFamily="34" charset="0"/>
              </a:rPr>
              <a:t>přijímání </a:t>
            </a:r>
            <a:r>
              <a:rPr lang="cs-CZ" sz="1200" b="1" u="sng" dirty="0">
                <a:latin typeface="Arial" panose="020B0604020202020204" pitchFamily="34" charset="0"/>
                <a:cs typeface="Arial" panose="020B0604020202020204" pitchFamily="34" charset="0"/>
              </a:rPr>
              <a:t>žádostí</a:t>
            </a:r>
            <a:r>
              <a:rPr lang="cs-CZ" sz="1200" u="sng" dirty="0">
                <a:latin typeface="Arial" panose="020B0604020202020204" pitchFamily="34" charset="0"/>
                <a:cs typeface="Arial" panose="020B0604020202020204" pitchFamily="34" charset="0"/>
              </a:rPr>
              <a:t>:</a:t>
            </a:r>
            <a:r>
              <a:rPr lang="cs-CZ" sz="1200" dirty="0">
                <a:latin typeface="Arial" panose="020B0604020202020204" pitchFamily="34" charset="0"/>
                <a:cs typeface="Arial" panose="020B0604020202020204" pitchFamily="34" charset="0"/>
              </a:rPr>
              <a:t> od poloviny ledna 2023 cca 10 týdnů</a:t>
            </a:r>
          </a:p>
          <a:p>
            <a:r>
              <a:rPr lang="cs-CZ" sz="1200" b="1" u="sng" dirty="0" smtClean="0">
                <a:latin typeface="Arial" panose="020B0604020202020204" pitchFamily="34" charset="0"/>
                <a:cs typeface="Arial" panose="020B0604020202020204" pitchFamily="34" charset="0"/>
              </a:rPr>
              <a:t>spoluúčast</a:t>
            </a:r>
            <a:r>
              <a:rPr lang="cs-CZ" sz="1200" u="sng" dirty="0">
                <a:latin typeface="Arial" panose="020B0604020202020204" pitchFamily="34" charset="0"/>
                <a:cs typeface="Arial" panose="020B0604020202020204" pitchFamily="34" charset="0"/>
              </a:rPr>
              <a:t>:</a:t>
            </a:r>
            <a:r>
              <a:rPr lang="cs-CZ" sz="1200" dirty="0">
                <a:latin typeface="Arial" panose="020B0604020202020204" pitchFamily="34" charset="0"/>
                <a:cs typeface="Arial" panose="020B0604020202020204" pitchFamily="34" charset="0"/>
              </a:rPr>
              <a:t>  ANO – 10% </a:t>
            </a:r>
          </a:p>
          <a:p>
            <a:r>
              <a:rPr lang="cs-CZ" sz="1200" b="1" u="sng" dirty="0" smtClean="0">
                <a:latin typeface="Arial" panose="020B0604020202020204" pitchFamily="34" charset="0"/>
                <a:cs typeface="Arial" panose="020B0604020202020204" pitchFamily="34" charset="0"/>
              </a:rPr>
              <a:t>žadateli </a:t>
            </a:r>
            <a:r>
              <a:rPr lang="cs-CZ" sz="1200" b="1" u="sng" dirty="0">
                <a:latin typeface="Arial" panose="020B0604020202020204" pitchFamily="34" charset="0"/>
                <a:cs typeface="Arial" panose="020B0604020202020204" pitchFamily="34" charset="0"/>
              </a:rPr>
              <a:t>mohou být</a:t>
            </a:r>
            <a:r>
              <a:rPr lang="cs-CZ" sz="1200" u="sng" dirty="0">
                <a:latin typeface="Arial" panose="020B0604020202020204" pitchFamily="34" charset="0"/>
                <a:cs typeface="Arial" panose="020B0604020202020204" pitchFamily="34" charset="0"/>
              </a:rPr>
              <a:t>:</a:t>
            </a:r>
            <a:r>
              <a:rPr lang="cs-CZ" sz="1200" dirty="0">
                <a:latin typeface="Arial" panose="020B0604020202020204" pitchFamily="34" charset="0"/>
                <a:cs typeface="Arial" panose="020B0604020202020204" pitchFamily="34" charset="0"/>
              </a:rPr>
              <a:t> fyzické osoby, fyzické osoby podnikající, právnické osoby, obce</a:t>
            </a:r>
          </a:p>
          <a:p>
            <a:r>
              <a:rPr lang="cs-CZ" sz="1200" b="1" u="sng" dirty="0" smtClean="0">
                <a:latin typeface="Arial" panose="020B0604020202020204" pitchFamily="34" charset="0"/>
                <a:cs typeface="Arial" panose="020B0604020202020204" pitchFamily="34" charset="0"/>
              </a:rPr>
              <a:t>způsob </a:t>
            </a:r>
            <a:r>
              <a:rPr lang="cs-CZ" sz="1200" b="1" u="sng" dirty="0">
                <a:latin typeface="Arial" panose="020B0604020202020204" pitchFamily="34" charset="0"/>
                <a:cs typeface="Arial" panose="020B0604020202020204" pitchFamily="34" charset="0"/>
              </a:rPr>
              <a:t>podání:</a:t>
            </a:r>
            <a:r>
              <a:rPr lang="cs-CZ" sz="1200" dirty="0">
                <a:latin typeface="Arial" panose="020B0604020202020204" pitchFamily="34" charset="0"/>
                <a:cs typeface="Arial" panose="020B0604020202020204" pitchFamily="34" charset="0"/>
              </a:rPr>
              <a:t> elektronicky v aplikaci </a:t>
            </a:r>
            <a:r>
              <a:rPr lang="cs-CZ" sz="1200" dirty="0" err="1">
                <a:latin typeface="Arial" panose="020B0604020202020204" pitchFamily="34" charset="0"/>
                <a:cs typeface="Arial" panose="020B0604020202020204" pitchFamily="34" charset="0"/>
              </a:rPr>
              <a:t>eDotace</a:t>
            </a:r>
            <a:endParaRPr lang="cs-CZ" sz="1200" dirty="0">
              <a:latin typeface="Arial" panose="020B0604020202020204" pitchFamily="34" charset="0"/>
              <a:cs typeface="Arial" panose="020B0604020202020204" pitchFamily="34" charset="0"/>
            </a:endParaRPr>
          </a:p>
          <a:p>
            <a:r>
              <a:rPr lang="cs-CZ" sz="1200" b="1" u="sng" dirty="0" smtClean="0">
                <a:latin typeface="Arial" panose="020B0604020202020204" pitchFamily="34" charset="0"/>
                <a:cs typeface="Arial" panose="020B0604020202020204" pitchFamily="34" charset="0"/>
              </a:rPr>
              <a:t>vyúčtování</a:t>
            </a:r>
            <a:r>
              <a:rPr lang="cs-CZ" sz="1200" dirty="0">
                <a:latin typeface="Arial" panose="020B0604020202020204" pitchFamily="34" charset="0"/>
                <a:cs typeface="Arial" panose="020B0604020202020204" pitchFamily="34" charset="0"/>
              </a:rPr>
              <a:t>: elektronicky prostřednictvím aplikace </a:t>
            </a:r>
            <a:r>
              <a:rPr lang="cs-CZ" sz="1200" dirty="0" err="1">
                <a:latin typeface="Arial" panose="020B0604020202020204" pitchFamily="34" charset="0"/>
                <a:cs typeface="Arial" panose="020B0604020202020204" pitchFamily="34" charset="0"/>
              </a:rPr>
              <a:t>eDotace</a:t>
            </a:r>
            <a:endParaRPr lang="cs-CZ" sz="1200" dirty="0">
              <a:latin typeface="Arial" panose="020B0604020202020204" pitchFamily="34" charset="0"/>
              <a:cs typeface="Arial" panose="020B0604020202020204" pitchFamily="34" charset="0"/>
            </a:endParaRPr>
          </a:p>
          <a:p>
            <a:r>
              <a:rPr lang="cs-CZ" sz="1200" dirty="0">
                <a:latin typeface="Arial" panose="020B0604020202020204" pitchFamily="34" charset="0"/>
                <a:cs typeface="Arial" panose="020B0604020202020204" pitchFamily="34" charset="0"/>
              </a:rPr>
              <a:t> </a:t>
            </a:r>
          </a:p>
          <a:p>
            <a:r>
              <a:rPr lang="cs-CZ" sz="1200" b="1" u="sng" dirty="0">
                <a:latin typeface="Arial" panose="020B0604020202020204" pitchFamily="34" charset="0"/>
                <a:cs typeface="Arial" panose="020B0604020202020204" pitchFamily="34" charset="0"/>
              </a:rPr>
              <a:t>kontaktní osoby</a:t>
            </a:r>
            <a:r>
              <a:rPr lang="cs-CZ" sz="1200" b="1" dirty="0">
                <a:latin typeface="Arial" panose="020B0604020202020204" pitchFamily="34" charset="0"/>
                <a:cs typeface="Arial" panose="020B0604020202020204" pitchFamily="34" charset="0"/>
              </a:rPr>
              <a:t>:</a:t>
            </a:r>
            <a:endParaRPr lang="cs-CZ" sz="1200" dirty="0">
              <a:latin typeface="Arial" panose="020B0604020202020204" pitchFamily="34" charset="0"/>
              <a:cs typeface="Arial" panose="020B0604020202020204" pitchFamily="34" charset="0"/>
            </a:endParaRPr>
          </a:p>
          <a:p>
            <a:r>
              <a:rPr lang="cs-CZ" sz="1200" dirty="0">
                <a:latin typeface="Arial" panose="020B0604020202020204" pitchFamily="34" charset="0"/>
                <a:cs typeface="Arial" panose="020B0604020202020204" pitchFamily="34" charset="0"/>
              </a:rPr>
              <a:t>PhDr. Pavel Suk, Ph.D</a:t>
            </a:r>
            <a:r>
              <a:rPr lang="cs-CZ" sz="1200" dirty="0" smtClean="0">
                <a:latin typeface="Arial" panose="020B0604020202020204" pitchFamily="34" charset="0"/>
                <a:cs typeface="Arial" panose="020B0604020202020204" pitchFamily="34" charset="0"/>
              </a:rPr>
              <a:t>., tel.: </a:t>
            </a:r>
            <a:r>
              <a:rPr lang="cs-CZ" sz="1200" dirty="0">
                <a:latin typeface="Arial" panose="020B0604020202020204" pitchFamily="34" charset="0"/>
                <a:cs typeface="Arial" panose="020B0604020202020204" pitchFamily="34" charset="0"/>
              </a:rPr>
              <a:t>377 195 470; 734 524 010; e-mail: </a:t>
            </a:r>
            <a:r>
              <a:rPr lang="cs-CZ" sz="1200" u="sng" dirty="0">
                <a:latin typeface="Arial" panose="020B0604020202020204" pitchFamily="34" charset="0"/>
                <a:cs typeface="Arial" panose="020B0604020202020204" pitchFamily="34" charset="0"/>
                <a:hlinkClick r:id="rId2"/>
              </a:rPr>
              <a:t>pavel.suk@plzensky-kraj.cz</a:t>
            </a:r>
            <a:r>
              <a:rPr lang="cs-CZ" sz="1200" dirty="0">
                <a:latin typeface="Arial" panose="020B0604020202020204" pitchFamily="34" charset="0"/>
                <a:cs typeface="Arial" panose="020B0604020202020204" pitchFamily="34" charset="0"/>
              </a:rPr>
              <a:t> </a:t>
            </a:r>
          </a:p>
          <a:p>
            <a:r>
              <a:rPr lang="cs-CZ" sz="1200" dirty="0" smtClean="0">
                <a:latin typeface="Arial" panose="020B0604020202020204" pitchFamily="34" charset="0"/>
                <a:cs typeface="Arial" panose="020B0604020202020204" pitchFamily="34" charset="0"/>
              </a:rPr>
              <a:t>Mgr</a:t>
            </a:r>
            <a:r>
              <a:rPr lang="cs-CZ" sz="1200" dirty="0">
                <a:latin typeface="Arial" panose="020B0604020202020204" pitchFamily="34" charset="0"/>
                <a:cs typeface="Arial" panose="020B0604020202020204" pitchFamily="34" charset="0"/>
              </a:rPr>
              <a:t>. Pavlína </a:t>
            </a:r>
            <a:r>
              <a:rPr lang="cs-CZ" sz="1200" dirty="0" smtClean="0">
                <a:latin typeface="Arial" panose="020B0604020202020204" pitchFamily="34" charset="0"/>
                <a:cs typeface="Arial" panose="020B0604020202020204" pitchFamily="34" charset="0"/>
              </a:rPr>
              <a:t>Steidlová, tel: </a:t>
            </a:r>
            <a:r>
              <a:rPr lang="cs-CZ" sz="1200" dirty="0">
                <a:latin typeface="Arial" panose="020B0604020202020204" pitchFamily="34" charset="0"/>
                <a:cs typeface="Arial" panose="020B0604020202020204" pitchFamily="34" charset="0"/>
              </a:rPr>
              <a:t>377 195 799; 733 698 613; e-mail: </a:t>
            </a:r>
            <a:r>
              <a:rPr lang="cs-CZ" sz="1200" u="sng" dirty="0">
                <a:latin typeface="Arial" panose="020B0604020202020204" pitchFamily="34" charset="0"/>
                <a:cs typeface="Arial" panose="020B0604020202020204" pitchFamily="34" charset="0"/>
                <a:hlinkClick r:id="rId3"/>
              </a:rPr>
              <a:t>pavlina.steidlova@plzensky-kraj.cz</a:t>
            </a:r>
            <a:r>
              <a:rPr lang="cs-CZ" sz="1200" dirty="0">
                <a:latin typeface="Arial" panose="020B0604020202020204" pitchFamily="34" charset="0"/>
                <a:cs typeface="Arial" panose="020B0604020202020204" pitchFamily="34" charset="0"/>
              </a:rPr>
              <a:t> </a:t>
            </a:r>
          </a:p>
          <a:p>
            <a:pPr algn="just"/>
            <a:endParaRPr lang="cs-CZ" sz="1200" dirty="0">
              <a:latin typeface="Arial" panose="020B0604020202020204" pitchFamily="34" charset="0"/>
              <a:cs typeface="Arial" panose="020B0604020202020204" pitchFamily="34" charset="0"/>
            </a:endParaRPr>
          </a:p>
        </p:txBody>
      </p:sp>
      <p:sp>
        <p:nvSpPr>
          <p:cNvPr id="6" name="Zástupný symbol pro text 2"/>
          <p:cNvSpPr txBox="1">
            <a:spLocks/>
          </p:cNvSpPr>
          <p:nvPr/>
        </p:nvSpPr>
        <p:spPr>
          <a:xfrm>
            <a:off x="628649" y="35691"/>
            <a:ext cx="5703888" cy="352966"/>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Clr>
                <a:srgbClr val="009640"/>
              </a:buClr>
              <a:buFont typeface="Arial" panose="020B0604020202020204" pitchFamily="34" charset="0"/>
              <a:buNone/>
              <a:defRPr sz="1800" kern="1200">
                <a:solidFill>
                  <a:schemeClr val="tx1"/>
                </a:solidFill>
                <a:latin typeface="Arial" panose="020B0604020202020204" pitchFamily="34" charset="0"/>
                <a:ea typeface="+mn-ea"/>
                <a:cs typeface="Arial" panose="020B0604020202020204" pitchFamily="34" charset="0"/>
              </a:defRPr>
            </a:lvl1pPr>
            <a:lvl2pPr marL="457200" indent="0" algn="l" defTabSz="914400" rtl="0" eaLnBrk="1" latinLnBrk="0" hangingPunct="1">
              <a:lnSpc>
                <a:spcPct val="90000"/>
              </a:lnSpc>
              <a:spcBef>
                <a:spcPts val="500"/>
              </a:spcBef>
              <a:buClr>
                <a:srgbClr val="009640"/>
              </a:buClr>
              <a:buFont typeface="Arial" panose="020B0604020202020204" pitchFamily="34" charset="0"/>
              <a:buNone/>
              <a:defRPr sz="1800" kern="1200">
                <a:solidFill>
                  <a:schemeClr val="tx1"/>
                </a:solidFill>
                <a:latin typeface="Arial" panose="020B0604020202020204" pitchFamily="34" charset="0"/>
                <a:ea typeface="+mn-ea"/>
                <a:cs typeface="Arial" panose="020B0604020202020204" pitchFamily="34" charset="0"/>
              </a:defRPr>
            </a:lvl2pPr>
            <a:lvl3pPr marL="914400" indent="0" algn="l" defTabSz="914400" rtl="0" eaLnBrk="1" latinLnBrk="0" hangingPunct="1">
              <a:lnSpc>
                <a:spcPct val="90000"/>
              </a:lnSpc>
              <a:spcBef>
                <a:spcPts val="500"/>
              </a:spcBef>
              <a:buClr>
                <a:srgbClr val="009640"/>
              </a:buClr>
              <a:buFont typeface="Arial" panose="020B0604020202020204" pitchFamily="34" charset="0"/>
              <a:buNone/>
              <a:defRPr sz="1800" kern="1200">
                <a:solidFill>
                  <a:schemeClr val="tx1"/>
                </a:solidFill>
                <a:latin typeface="Arial" panose="020B0604020202020204" pitchFamily="34" charset="0"/>
                <a:ea typeface="+mn-ea"/>
                <a:cs typeface="Arial" panose="020B0604020202020204" pitchFamily="34" charset="0"/>
              </a:defRPr>
            </a:lvl3pPr>
            <a:lvl4pPr marL="1371600" indent="0" algn="l" defTabSz="914400" rtl="0" eaLnBrk="1" latinLnBrk="0" hangingPunct="1">
              <a:lnSpc>
                <a:spcPct val="90000"/>
              </a:lnSpc>
              <a:spcBef>
                <a:spcPts val="500"/>
              </a:spcBef>
              <a:buClr>
                <a:srgbClr val="009640"/>
              </a:buClr>
              <a:buFont typeface="Arial" panose="020B0604020202020204" pitchFamily="34" charset="0"/>
              <a:buNone/>
              <a:defRPr sz="1800" kern="1200">
                <a:solidFill>
                  <a:schemeClr val="tx1"/>
                </a:solidFill>
                <a:latin typeface="Arial" panose="020B0604020202020204" pitchFamily="34" charset="0"/>
                <a:ea typeface="+mn-ea"/>
                <a:cs typeface="Arial" panose="020B0604020202020204" pitchFamily="34" charset="0"/>
              </a:defRPr>
            </a:lvl4pPr>
            <a:lvl5pPr marL="1828800" indent="0" algn="l" defTabSz="914400" rtl="0" eaLnBrk="1" latinLnBrk="0" hangingPunct="1">
              <a:lnSpc>
                <a:spcPct val="90000"/>
              </a:lnSpc>
              <a:spcBef>
                <a:spcPts val="500"/>
              </a:spcBef>
              <a:buClr>
                <a:srgbClr val="009640"/>
              </a:buClr>
              <a:buFont typeface="Arial" panose="020B0604020202020204" pitchFamily="34" charset="0"/>
              <a:buNone/>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cs-CZ" sz="1000" smtClean="0"/>
              <a:t>Oddělení kultury</a:t>
            </a:r>
            <a:endParaRPr lang="cs-CZ" sz="1000" dirty="0"/>
          </a:p>
        </p:txBody>
      </p:sp>
      <p:sp>
        <p:nvSpPr>
          <p:cNvPr id="7" name="Zástupný symbol pro číslo snímku 3"/>
          <p:cNvSpPr>
            <a:spLocks noGrp="1"/>
          </p:cNvSpPr>
          <p:nvPr>
            <p:ph type="sldNum" sz="quarter" idx="4"/>
          </p:nvPr>
        </p:nvSpPr>
        <p:spPr>
          <a:xfrm>
            <a:off x="628649" y="6492875"/>
            <a:ext cx="2057400" cy="365125"/>
          </a:xfrm>
        </p:spPr>
        <p:txBody>
          <a:bodyPr/>
          <a:lstStyle/>
          <a:p>
            <a:r>
              <a:rPr lang="cs-CZ" sz="1000" dirty="0" smtClean="0">
                <a:latin typeface="Arial" panose="020B0604020202020204" pitchFamily="34" charset="0"/>
                <a:cs typeface="Arial" panose="020B0604020202020204" pitchFamily="34" charset="0"/>
              </a:rPr>
              <a:t>Strana </a:t>
            </a:r>
            <a:fld id="{20A22714-1925-4CB5-873C-0DA602053BBE}" type="slidenum">
              <a:rPr lang="cs-CZ" sz="1000" smtClean="0">
                <a:latin typeface="Arial" panose="020B0604020202020204" pitchFamily="34" charset="0"/>
                <a:cs typeface="Arial" panose="020B0604020202020204" pitchFamily="34" charset="0"/>
              </a:rPr>
              <a:pPr/>
              <a:t>3</a:t>
            </a:fld>
            <a:r>
              <a:rPr lang="cs-CZ" sz="1000" dirty="0" smtClean="0">
                <a:latin typeface="Arial" panose="020B0604020202020204" pitchFamily="34" charset="0"/>
                <a:cs typeface="Arial" panose="020B0604020202020204" pitchFamily="34" charset="0"/>
              </a:rPr>
              <a:t> </a:t>
            </a:r>
            <a:endParaRPr lang="cs-CZ" sz="1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1562170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628649" y="160076"/>
            <a:ext cx="7886700" cy="828737"/>
          </a:xfrm>
        </p:spPr>
        <p:txBody>
          <a:bodyPr>
            <a:noAutofit/>
          </a:bodyPr>
          <a:lstStyle/>
          <a:p>
            <a:pPr algn="ctr"/>
            <a:r>
              <a:rPr lang="cs-CZ" sz="2000" b="1" dirty="0"/>
              <a:t>Mikrogranty Plzeňského kraje na podporu a oživení kulturních </a:t>
            </a:r>
            <a:br>
              <a:rPr lang="cs-CZ" sz="2000" b="1" dirty="0"/>
            </a:br>
            <a:r>
              <a:rPr lang="cs-CZ" sz="2000" b="1" dirty="0"/>
              <a:t>a uměleckých </a:t>
            </a:r>
            <a:r>
              <a:rPr lang="cs-CZ" sz="2000" b="1" dirty="0" smtClean="0"/>
              <a:t>aktivit</a:t>
            </a:r>
            <a:endParaRPr lang="cs-CZ" sz="2000" b="1" dirty="0"/>
          </a:p>
        </p:txBody>
      </p:sp>
      <p:sp>
        <p:nvSpPr>
          <p:cNvPr id="4" name="Zástupný symbol pro číslo snímku 3"/>
          <p:cNvSpPr>
            <a:spLocks noGrp="1"/>
          </p:cNvSpPr>
          <p:nvPr>
            <p:ph type="sldNum" sz="quarter" idx="4"/>
          </p:nvPr>
        </p:nvSpPr>
        <p:spPr/>
        <p:txBody>
          <a:bodyPr/>
          <a:lstStyle/>
          <a:p>
            <a:r>
              <a:rPr lang="cs-CZ" sz="1000" dirty="0" smtClean="0">
                <a:latin typeface="Arial" panose="020B0604020202020204" pitchFamily="34" charset="0"/>
                <a:cs typeface="Arial" panose="020B0604020202020204" pitchFamily="34" charset="0"/>
              </a:rPr>
              <a:t>Strana </a:t>
            </a:r>
            <a:fld id="{20A22714-1925-4CB5-873C-0DA602053BBE}" type="slidenum">
              <a:rPr lang="cs-CZ" sz="1000" smtClean="0">
                <a:latin typeface="Arial" panose="020B0604020202020204" pitchFamily="34" charset="0"/>
                <a:cs typeface="Arial" panose="020B0604020202020204" pitchFamily="34" charset="0"/>
              </a:rPr>
              <a:pPr/>
              <a:t>4</a:t>
            </a:fld>
            <a:r>
              <a:rPr lang="cs-CZ" sz="1000" dirty="0" smtClean="0">
                <a:latin typeface="Arial" panose="020B0604020202020204" pitchFamily="34" charset="0"/>
                <a:cs typeface="Arial" panose="020B0604020202020204" pitchFamily="34" charset="0"/>
              </a:rPr>
              <a:t> </a:t>
            </a:r>
            <a:endParaRPr lang="cs-CZ" sz="1000" dirty="0">
              <a:latin typeface="Arial" panose="020B0604020202020204" pitchFamily="34" charset="0"/>
              <a:cs typeface="Arial" panose="020B0604020202020204" pitchFamily="34" charset="0"/>
            </a:endParaRPr>
          </a:p>
        </p:txBody>
      </p:sp>
      <p:sp>
        <p:nvSpPr>
          <p:cNvPr id="5" name="TextovéPole 4"/>
          <p:cNvSpPr txBox="1"/>
          <p:nvPr/>
        </p:nvSpPr>
        <p:spPr>
          <a:xfrm>
            <a:off x="628649" y="744297"/>
            <a:ext cx="7968342" cy="4339650"/>
          </a:xfrm>
          <a:prstGeom prst="rect">
            <a:avLst/>
          </a:prstGeom>
          <a:noFill/>
        </p:spPr>
        <p:txBody>
          <a:bodyPr wrap="square" rtlCol="0">
            <a:spAutoFit/>
          </a:bodyPr>
          <a:lstStyle/>
          <a:p>
            <a:r>
              <a:rPr lang="cs-CZ" sz="1200" b="1" u="sng" dirty="0">
                <a:latin typeface="Arial" panose="020B0604020202020204" pitchFamily="34" charset="0"/>
                <a:cs typeface="Arial" panose="020B0604020202020204" pitchFamily="34" charset="0"/>
              </a:rPr>
              <a:t>určen na:</a:t>
            </a:r>
            <a:endParaRPr lang="cs-CZ" sz="1200" dirty="0">
              <a:latin typeface="Arial" panose="020B0604020202020204" pitchFamily="34" charset="0"/>
              <a:cs typeface="Arial" panose="020B0604020202020204" pitchFamily="34" charset="0"/>
            </a:endParaRPr>
          </a:p>
          <a:p>
            <a:r>
              <a:rPr lang="cs-CZ" sz="1200" b="1" dirty="0">
                <a:latin typeface="Arial" panose="020B0604020202020204" pitchFamily="34" charset="0"/>
                <a:cs typeface="Arial" panose="020B0604020202020204" pitchFamily="34" charset="0"/>
              </a:rPr>
              <a:t>podporu kulturních a uměleckých aktivit realizovaných na území Plzeňského kraje menšího rozsahu lokálního charakteru, </a:t>
            </a:r>
            <a:r>
              <a:rPr lang="cs-CZ" sz="1200" dirty="0">
                <a:latin typeface="Arial" panose="020B0604020202020204" pitchFamily="34" charset="0"/>
                <a:cs typeface="Arial" panose="020B0604020202020204" pitchFamily="34" charset="0"/>
              </a:rPr>
              <a:t>které budou prezentovány pro širokou veřejnost se zaměřením na hudbu, folklór, divadelní tvorbu, taneční umění, výtvarné umění (autorské výstavy), popřípadě kombinace uvedeného</a:t>
            </a:r>
          </a:p>
          <a:p>
            <a:r>
              <a:rPr lang="cs-CZ" sz="1200" dirty="0">
                <a:latin typeface="Arial" panose="020B0604020202020204" pitchFamily="34" charset="0"/>
                <a:cs typeface="Arial" panose="020B0604020202020204" pitchFamily="34" charset="0"/>
              </a:rPr>
              <a:t> </a:t>
            </a:r>
          </a:p>
          <a:p>
            <a:r>
              <a:rPr lang="cs-CZ" sz="1200" b="1" u="sng" dirty="0" smtClean="0">
                <a:latin typeface="Arial" panose="020B0604020202020204" pitchFamily="34" charset="0"/>
                <a:cs typeface="Arial" panose="020B0604020202020204" pitchFamily="34" charset="0"/>
              </a:rPr>
              <a:t>Nebudou </a:t>
            </a:r>
            <a:r>
              <a:rPr lang="cs-CZ" sz="1200" b="1" u="sng" dirty="0">
                <a:latin typeface="Arial" panose="020B0604020202020204" pitchFamily="34" charset="0"/>
                <a:cs typeface="Arial" panose="020B0604020202020204" pitchFamily="34" charset="0"/>
              </a:rPr>
              <a:t>podporovány: </a:t>
            </a:r>
            <a:r>
              <a:rPr lang="cs-CZ" sz="1200" dirty="0">
                <a:latin typeface="Arial" panose="020B0604020202020204" pitchFamily="34" charset="0"/>
                <a:cs typeface="Arial" panose="020B0604020202020204" pitchFamily="34" charset="0"/>
              </a:rPr>
              <a:t> </a:t>
            </a:r>
          </a:p>
          <a:p>
            <a:pPr marL="285750" indent="-285750">
              <a:buFont typeface="Arial" panose="020B0604020202020204" pitchFamily="34" charset="0"/>
              <a:buChar char="•"/>
            </a:pPr>
            <a:r>
              <a:rPr lang="cs-CZ" sz="1200" dirty="0" smtClean="0">
                <a:latin typeface="Arial" panose="020B0604020202020204" pitchFamily="34" charset="0"/>
                <a:cs typeface="Arial" panose="020B0604020202020204" pitchFamily="34" charset="0"/>
              </a:rPr>
              <a:t>doprovodné </a:t>
            </a:r>
            <a:r>
              <a:rPr lang="cs-CZ" sz="1200" dirty="0">
                <a:latin typeface="Arial" panose="020B0604020202020204" pitchFamily="34" charset="0"/>
                <a:cs typeface="Arial" panose="020B0604020202020204" pitchFamily="34" charset="0"/>
              </a:rPr>
              <a:t>produkce k akcím a projektům, které nemají umělecký či kulturní charakter</a:t>
            </a:r>
          </a:p>
          <a:p>
            <a:pPr marL="285750" indent="-285750">
              <a:buFont typeface="Arial" panose="020B0604020202020204" pitchFamily="34" charset="0"/>
              <a:buChar char="•"/>
            </a:pPr>
            <a:r>
              <a:rPr lang="cs-CZ" sz="1200" dirty="0" smtClean="0">
                <a:latin typeface="Arial" panose="020B0604020202020204" pitchFamily="34" charset="0"/>
                <a:cs typeface="Arial" panose="020B0604020202020204" pitchFamily="34" charset="0"/>
              </a:rPr>
              <a:t>plesy</a:t>
            </a:r>
            <a:r>
              <a:rPr lang="cs-CZ" sz="1200" dirty="0">
                <a:latin typeface="Arial" panose="020B0604020202020204" pitchFamily="34" charset="0"/>
                <a:cs typeface="Arial" panose="020B0604020202020204" pitchFamily="34" charset="0"/>
              </a:rPr>
              <a:t>, taneční zábavy, dětské zábavné akce apod.</a:t>
            </a:r>
          </a:p>
          <a:p>
            <a:pPr marL="285750" indent="-285750">
              <a:buFont typeface="Arial" panose="020B0604020202020204" pitchFamily="34" charset="0"/>
              <a:buChar char="•"/>
            </a:pPr>
            <a:r>
              <a:rPr lang="cs-CZ" sz="1200" dirty="0" smtClean="0">
                <a:latin typeface="Arial" panose="020B0604020202020204" pitchFamily="34" charset="0"/>
                <a:cs typeface="Arial" panose="020B0604020202020204" pitchFamily="34" charset="0"/>
              </a:rPr>
              <a:t>kurzy</a:t>
            </a:r>
            <a:r>
              <a:rPr lang="cs-CZ" sz="1200" dirty="0">
                <a:latin typeface="Arial" panose="020B0604020202020204" pitchFamily="34" charset="0"/>
                <a:cs typeface="Arial" panose="020B0604020202020204" pitchFamily="34" charset="0"/>
              </a:rPr>
              <a:t>, workshopy a tábory pro děti či dospělé (nejsou podporovány ani výstupy během kurzů apod. pro širokou veřejnost)</a:t>
            </a:r>
          </a:p>
          <a:p>
            <a:pPr marL="285750" indent="-285750">
              <a:buFont typeface="Arial" panose="020B0604020202020204" pitchFamily="34" charset="0"/>
              <a:buChar char="•"/>
            </a:pPr>
            <a:r>
              <a:rPr lang="cs-CZ" sz="1200" dirty="0" smtClean="0">
                <a:latin typeface="Arial" panose="020B0604020202020204" pitchFamily="34" charset="0"/>
                <a:cs typeface="Arial" panose="020B0604020202020204" pitchFamily="34" charset="0"/>
              </a:rPr>
              <a:t>akce </a:t>
            </a:r>
            <a:r>
              <a:rPr lang="cs-CZ" sz="1200" dirty="0">
                <a:latin typeface="Arial" panose="020B0604020202020204" pitchFamily="34" charset="0"/>
                <a:cs typeface="Arial" panose="020B0604020202020204" pitchFamily="34" charset="0"/>
              </a:rPr>
              <a:t>sportovního charakteru (soutěže tanečního sportu apod</a:t>
            </a:r>
            <a:r>
              <a:rPr lang="cs-CZ" sz="1200" dirty="0" smtClean="0">
                <a:latin typeface="Arial" panose="020B0604020202020204" pitchFamily="34" charset="0"/>
                <a:cs typeface="Arial" panose="020B0604020202020204" pitchFamily="34" charset="0"/>
              </a:rPr>
              <a:t>.)</a:t>
            </a:r>
          </a:p>
          <a:p>
            <a:pPr marL="285750" indent="-285750">
              <a:buFont typeface="Arial" panose="020B0604020202020204" pitchFamily="34" charset="0"/>
              <a:buChar char="•"/>
            </a:pPr>
            <a:endParaRPr lang="cs-CZ" sz="1200" dirty="0">
              <a:latin typeface="Arial" panose="020B0604020202020204" pitchFamily="34" charset="0"/>
              <a:cs typeface="Arial" panose="020B0604020202020204" pitchFamily="34" charset="0"/>
            </a:endParaRPr>
          </a:p>
          <a:p>
            <a:r>
              <a:rPr lang="cs-CZ" sz="1200" b="1" u="sng" dirty="0">
                <a:latin typeface="Arial" panose="020B0604020202020204" pitchFamily="34" charset="0"/>
                <a:cs typeface="Arial" panose="020B0604020202020204" pitchFamily="34" charset="0"/>
              </a:rPr>
              <a:t>alokovaná částka</a:t>
            </a:r>
            <a:r>
              <a:rPr lang="cs-CZ" sz="1200" u="sng" dirty="0">
                <a:latin typeface="Arial" panose="020B0604020202020204" pitchFamily="34" charset="0"/>
                <a:cs typeface="Arial" panose="020B0604020202020204" pitchFamily="34" charset="0"/>
              </a:rPr>
              <a:t>:</a:t>
            </a:r>
            <a:r>
              <a:rPr lang="cs-CZ" sz="1200" dirty="0">
                <a:latin typeface="Arial" panose="020B0604020202020204" pitchFamily="34" charset="0"/>
                <a:cs typeface="Arial" panose="020B0604020202020204" pitchFamily="34" charset="0"/>
              </a:rPr>
              <a:t> pro rok 2022 alokace </a:t>
            </a:r>
            <a:r>
              <a:rPr lang="cs-CZ" sz="1200" b="1" dirty="0">
                <a:latin typeface="Arial" panose="020B0604020202020204" pitchFamily="34" charset="0"/>
                <a:cs typeface="Arial" panose="020B0604020202020204" pitchFamily="34" charset="0"/>
              </a:rPr>
              <a:t>500 000 Kč</a:t>
            </a:r>
            <a:endParaRPr lang="cs-CZ" sz="1200" dirty="0">
              <a:latin typeface="Arial" panose="020B0604020202020204" pitchFamily="34" charset="0"/>
              <a:cs typeface="Arial" panose="020B0604020202020204" pitchFamily="34" charset="0"/>
            </a:endParaRPr>
          </a:p>
          <a:p>
            <a:r>
              <a:rPr lang="cs-CZ" sz="1200" b="1" u="sng" dirty="0" smtClean="0">
                <a:latin typeface="Arial" panose="020B0604020202020204" pitchFamily="34" charset="0"/>
                <a:cs typeface="Arial" panose="020B0604020202020204" pitchFamily="34" charset="0"/>
              </a:rPr>
              <a:t>výše </a:t>
            </a:r>
            <a:r>
              <a:rPr lang="cs-CZ" sz="1200" b="1" u="sng" dirty="0">
                <a:latin typeface="Arial" panose="020B0604020202020204" pitchFamily="34" charset="0"/>
                <a:cs typeface="Arial" panose="020B0604020202020204" pitchFamily="34" charset="0"/>
              </a:rPr>
              <a:t>dotace</a:t>
            </a:r>
            <a:r>
              <a:rPr lang="cs-CZ" sz="1200" u="sng" dirty="0">
                <a:latin typeface="Arial" panose="020B0604020202020204" pitchFamily="34" charset="0"/>
                <a:cs typeface="Arial" panose="020B0604020202020204" pitchFamily="34" charset="0"/>
              </a:rPr>
              <a:t>:</a:t>
            </a:r>
            <a:r>
              <a:rPr lang="cs-CZ" sz="1200" dirty="0">
                <a:latin typeface="Arial" panose="020B0604020202020204" pitchFamily="34" charset="0"/>
                <a:cs typeface="Arial" panose="020B0604020202020204" pitchFamily="34" charset="0"/>
              </a:rPr>
              <a:t> 10.000 – 30.000 Kč</a:t>
            </a:r>
          </a:p>
          <a:p>
            <a:r>
              <a:rPr lang="cs-CZ" sz="1200" b="1" u="sng" dirty="0" smtClean="0">
                <a:latin typeface="Arial" panose="020B0604020202020204" pitchFamily="34" charset="0"/>
                <a:cs typeface="Arial" panose="020B0604020202020204" pitchFamily="34" charset="0"/>
              </a:rPr>
              <a:t>přijímání </a:t>
            </a:r>
            <a:r>
              <a:rPr lang="cs-CZ" sz="1200" b="1" u="sng" dirty="0">
                <a:latin typeface="Arial" panose="020B0604020202020204" pitchFamily="34" charset="0"/>
                <a:cs typeface="Arial" panose="020B0604020202020204" pitchFamily="34" charset="0"/>
              </a:rPr>
              <a:t>žádostí</a:t>
            </a:r>
            <a:r>
              <a:rPr lang="cs-CZ" sz="1200" u="sng" dirty="0">
                <a:latin typeface="Arial" panose="020B0604020202020204" pitchFamily="34" charset="0"/>
                <a:cs typeface="Arial" panose="020B0604020202020204" pitchFamily="34" charset="0"/>
              </a:rPr>
              <a:t>:</a:t>
            </a:r>
            <a:r>
              <a:rPr lang="cs-CZ" sz="1200" dirty="0">
                <a:latin typeface="Arial" panose="020B0604020202020204" pitchFamily="34" charset="0"/>
                <a:cs typeface="Arial" panose="020B0604020202020204" pitchFamily="34" charset="0"/>
              </a:rPr>
              <a:t> od poloviny ledna 2023 cca 10 týdnů</a:t>
            </a:r>
          </a:p>
          <a:p>
            <a:r>
              <a:rPr lang="cs-CZ" sz="1200" b="1" u="sng" dirty="0" smtClean="0">
                <a:latin typeface="Arial" panose="020B0604020202020204" pitchFamily="34" charset="0"/>
                <a:cs typeface="Arial" panose="020B0604020202020204" pitchFamily="34" charset="0"/>
              </a:rPr>
              <a:t>spoluúčast</a:t>
            </a:r>
            <a:r>
              <a:rPr lang="cs-CZ" sz="1200" u="sng" dirty="0">
                <a:latin typeface="Arial" panose="020B0604020202020204" pitchFamily="34" charset="0"/>
                <a:cs typeface="Arial" panose="020B0604020202020204" pitchFamily="34" charset="0"/>
              </a:rPr>
              <a:t>:</a:t>
            </a:r>
            <a:r>
              <a:rPr lang="cs-CZ" sz="1200" dirty="0">
                <a:latin typeface="Arial" panose="020B0604020202020204" pitchFamily="34" charset="0"/>
                <a:cs typeface="Arial" panose="020B0604020202020204" pitchFamily="34" charset="0"/>
              </a:rPr>
              <a:t>  ANO – 20% </a:t>
            </a:r>
          </a:p>
          <a:p>
            <a:r>
              <a:rPr lang="cs-CZ" sz="1200" b="1" u="sng" dirty="0" smtClean="0">
                <a:latin typeface="Arial" panose="020B0604020202020204" pitchFamily="34" charset="0"/>
                <a:cs typeface="Arial" panose="020B0604020202020204" pitchFamily="34" charset="0"/>
              </a:rPr>
              <a:t>žadateli </a:t>
            </a:r>
            <a:r>
              <a:rPr lang="cs-CZ" sz="1200" b="1" u="sng" dirty="0">
                <a:latin typeface="Arial" panose="020B0604020202020204" pitchFamily="34" charset="0"/>
                <a:cs typeface="Arial" panose="020B0604020202020204" pitchFamily="34" charset="0"/>
              </a:rPr>
              <a:t>mohou být</a:t>
            </a:r>
            <a:r>
              <a:rPr lang="cs-CZ" sz="1200" u="sng" dirty="0">
                <a:latin typeface="Arial" panose="020B0604020202020204" pitchFamily="34" charset="0"/>
                <a:cs typeface="Arial" panose="020B0604020202020204" pitchFamily="34" charset="0"/>
              </a:rPr>
              <a:t>:</a:t>
            </a:r>
            <a:r>
              <a:rPr lang="cs-CZ" sz="1200" dirty="0">
                <a:latin typeface="Arial" panose="020B0604020202020204" pitchFamily="34" charset="0"/>
                <a:cs typeface="Arial" panose="020B0604020202020204" pitchFamily="34" charset="0"/>
              </a:rPr>
              <a:t> fyzické osoby, fyzické osoby podnikající, právnické osoby, obce</a:t>
            </a:r>
          </a:p>
          <a:p>
            <a:r>
              <a:rPr lang="cs-CZ" sz="1200" b="1" u="sng" dirty="0" smtClean="0">
                <a:latin typeface="Arial" panose="020B0604020202020204" pitchFamily="34" charset="0"/>
                <a:cs typeface="Arial" panose="020B0604020202020204" pitchFamily="34" charset="0"/>
              </a:rPr>
              <a:t>způsob </a:t>
            </a:r>
            <a:r>
              <a:rPr lang="cs-CZ" sz="1200" b="1" u="sng" dirty="0">
                <a:latin typeface="Arial" panose="020B0604020202020204" pitchFamily="34" charset="0"/>
                <a:cs typeface="Arial" panose="020B0604020202020204" pitchFamily="34" charset="0"/>
              </a:rPr>
              <a:t>podání:</a:t>
            </a:r>
            <a:r>
              <a:rPr lang="cs-CZ" sz="1200" dirty="0">
                <a:latin typeface="Arial" panose="020B0604020202020204" pitchFamily="34" charset="0"/>
                <a:cs typeface="Arial" panose="020B0604020202020204" pitchFamily="34" charset="0"/>
              </a:rPr>
              <a:t> elektronicky v aplikaci </a:t>
            </a:r>
            <a:r>
              <a:rPr lang="cs-CZ" sz="1200" dirty="0" err="1">
                <a:latin typeface="Arial" panose="020B0604020202020204" pitchFamily="34" charset="0"/>
                <a:cs typeface="Arial" panose="020B0604020202020204" pitchFamily="34" charset="0"/>
              </a:rPr>
              <a:t>eDotace</a:t>
            </a:r>
            <a:endParaRPr lang="cs-CZ" sz="1200" dirty="0">
              <a:latin typeface="Arial" panose="020B0604020202020204" pitchFamily="34" charset="0"/>
              <a:cs typeface="Arial" panose="020B0604020202020204" pitchFamily="34" charset="0"/>
            </a:endParaRPr>
          </a:p>
          <a:p>
            <a:r>
              <a:rPr lang="cs-CZ" sz="1200" b="1" u="sng" dirty="0" smtClean="0">
                <a:latin typeface="Arial" panose="020B0604020202020204" pitchFamily="34" charset="0"/>
                <a:cs typeface="Arial" panose="020B0604020202020204" pitchFamily="34" charset="0"/>
              </a:rPr>
              <a:t>vyúčtování</a:t>
            </a:r>
            <a:r>
              <a:rPr lang="cs-CZ" sz="1200" dirty="0">
                <a:latin typeface="Arial" panose="020B0604020202020204" pitchFamily="34" charset="0"/>
                <a:cs typeface="Arial" panose="020B0604020202020204" pitchFamily="34" charset="0"/>
              </a:rPr>
              <a:t>: elektronicky prostřednictvím aplikace </a:t>
            </a:r>
            <a:r>
              <a:rPr lang="cs-CZ" sz="1200" dirty="0" err="1">
                <a:latin typeface="Arial" panose="020B0604020202020204" pitchFamily="34" charset="0"/>
                <a:cs typeface="Arial" panose="020B0604020202020204" pitchFamily="34" charset="0"/>
              </a:rPr>
              <a:t>eDotace</a:t>
            </a:r>
            <a:endParaRPr lang="cs-CZ" sz="1200" dirty="0">
              <a:latin typeface="Arial" panose="020B0604020202020204" pitchFamily="34" charset="0"/>
              <a:cs typeface="Arial" panose="020B0604020202020204" pitchFamily="34" charset="0"/>
            </a:endParaRPr>
          </a:p>
          <a:p>
            <a:r>
              <a:rPr lang="cs-CZ" sz="1200" dirty="0">
                <a:latin typeface="Arial" panose="020B0604020202020204" pitchFamily="34" charset="0"/>
                <a:cs typeface="Arial" panose="020B0604020202020204" pitchFamily="34" charset="0"/>
              </a:rPr>
              <a:t> </a:t>
            </a:r>
          </a:p>
          <a:p>
            <a:r>
              <a:rPr lang="cs-CZ" sz="1200" b="1" u="sng" dirty="0">
                <a:latin typeface="Arial" panose="020B0604020202020204" pitchFamily="34" charset="0"/>
                <a:cs typeface="Arial" panose="020B0604020202020204" pitchFamily="34" charset="0"/>
              </a:rPr>
              <a:t>kontaktní osoby</a:t>
            </a:r>
            <a:r>
              <a:rPr lang="cs-CZ" sz="1200" b="1" dirty="0">
                <a:latin typeface="Arial" panose="020B0604020202020204" pitchFamily="34" charset="0"/>
                <a:cs typeface="Arial" panose="020B0604020202020204" pitchFamily="34" charset="0"/>
              </a:rPr>
              <a:t>:</a:t>
            </a:r>
            <a:endParaRPr lang="cs-CZ" sz="1200" dirty="0">
              <a:latin typeface="Arial" panose="020B0604020202020204" pitchFamily="34" charset="0"/>
              <a:cs typeface="Arial" panose="020B0604020202020204" pitchFamily="34" charset="0"/>
            </a:endParaRPr>
          </a:p>
          <a:p>
            <a:r>
              <a:rPr lang="cs-CZ" sz="1200" dirty="0">
                <a:latin typeface="Arial" panose="020B0604020202020204" pitchFamily="34" charset="0"/>
                <a:cs typeface="Arial" panose="020B0604020202020204" pitchFamily="34" charset="0"/>
              </a:rPr>
              <a:t>Mgr. Jana Stachová, tel: +420 377 195 395, </a:t>
            </a:r>
            <a:r>
              <a:rPr lang="cs-CZ" sz="1200" u="sng" dirty="0">
                <a:latin typeface="Arial" panose="020B0604020202020204" pitchFamily="34" charset="0"/>
                <a:cs typeface="Arial" panose="020B0604020202020204" pitchFamily="34" charset="0"/>
                <a:hlinkClick r:id="rId2"/>
              </a:rPr>
              <a:t>jana.stachova@plzensky-kraj.cz</a:t>
            </a:r>
            <a:r>
              <a:rPr lang="cs-CZ" sz="1200" u="sng" dirty="0">
                <a:latin typeface="Arial" panose="020B0604020202020204" pitchFamily="34" charset="0"/>
                <a:cs typeface="Arial" panose="020B0604020202020204" pitchFamily="34" charset="0"/>
              </a:rPr>
              <a:t>  </a:t>
            </a:r>
            <a:r>
              <a:rPr lang="cs-CZ" sz="1200" dirty="0">
                <a:latin typeface="Arial" panose="020B0604020202020204" pitchFamily="34" charset="0"/>
                <a:cs typeface="Arial" panose="020B0604020202020204" pitchFamily="34" charset="0"/>
              </a:rPr>
              <a:t> </a:t>
            </a:r>
          </a:p>
          <a:p>
            <a:pPr marL="285750" indent="-285750">
              <a:buFont typeface="Arial" panose="020B0604020202020204" pitchFamily="34" charset="0"/>
              <a:buChar char="•"/>
            </a:pPr>
            <a:endParaRPr lang="cs-CZ" sz="1200" dirty="0">
              <a:latin typeface="Arial" panose="020B0604020202020204" pitchFamily="34" charset="0"/>
              <a:cs typeface="Arial" panose="020B0604020202020204" pitchFamily="34" charset="0"/>
            </a:endParaRPr>
          </a:p>
        </p:txBody>
      </p:sp>
      <p:sp>
        <p:nvSpPr>
          <p:cNvPr id="6" name="Zástupný symbol pro text 2"/>
          <p:cNvSpPr txBox="1">
            <a:spLocks/>
          </p:cNvSpPr>
          <p:nvPr/>
        </p:nvSpPr>
        <p:spPr>
          <a:xfrm>
            <a:off x="628649" y="35691"/>
            <a:ext cx="5703888" cy="352966"/>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Clr>
                <a:srgbClr val="009640"/>
              </a:buClr>
              <a:buFont typeface="Arial" panose="020B0604020202020204" pitchFamily="34" charset="0"/>
              <a:buNone/>
              <a:defRPr sz="1800" kern="1200">
                <a:solidFill>
                  <a:schemeClr val="tx1"/>
                </a:solidFill>
                <a:latin typeface="Arial" panose="020B0604020202020204" pitchFamily="34" charset="0"/>
                <a:ea typeface="+mn-ea"/>
                <a:cs typeface="Arial" panose="020B0604020202020204" pitchFamily="34" charset="0"/>
              </a:defRPr>
            </a:lvl1pPr>
            <a:lvl2pPr marL="457200" indent="0" algn="l" defTabSz="914400" rtl="0" eaLnBrk="1" latinLnBrk="0" hangingPunct="1">
              <a:lnSpc>
                <a:spcPct val="90000"/>
              </a:lnSpc>
              <a:spcBef>
                <a:spcPts val="500"/>
              </a:spcBef>
              <a:buClr>
                <a:srgbClr val="009640"/>
              </a:buClr>
              <a:buFont typeface="Arial" panose="020B0604020202020204" pitchFamily="34" charset="0"/>
              <a:buNone/>
              <a:defRPr sz="1800" kern="1200">
                <a:solidFill>
                  <a:schemeClr val="tx1"/>
                </a:solidFill>
                <a:latin typeface="Arial" panose="020B0604020202020204" pitchFamily="34" charset="0"/>
                <a:ea typeface="+mn-ea"/>
                <a:cs typeface="Arial" panose="020B0604020202020204" pitchFamily="34" charset="0"/>
              </a:defRPr>
            </a:lvl2pPr>
            <a:lvl3pPr marL="914400" indent="0" algn="l" defTabSz="914400" rtl="0" eaLnBrk="1" latinLnBrk="0" hangingPunct="1">
              <a:lnSpc>
                <a:spcPct val="90000"/>
              </a:lnSpc>
              <a:spcBef>
                <a:spcPts val="500"/>
              </a:spcBef>
              <a:buClr>
                <a:srgbClr val="009640"/>
              </a:buClr>
              <a:buFont typeface="Arial" panose="020B0604020202020204" pitchFamily="34" charset="0"/>
              <a:buNone/>
              <a:defRPr sz="1800" kern="1200">
                <a:solidFill>
                  <a:schemeClr val="tx1"/>
                </a:solidFill>
                <a:latin typeface="Arial" panose="020B0604020202020204" pitchFamily="34" charset="0"/>
                <a:ea typeface="+mn-ea"/>
                <a:cs typeface="Arial" panose="020B0604020202020204" pitchFamily="34" charset="0"/>
              </a:defRPr>
            </a:lvl3pPr>
            <a:lvl4pPr marL="1371600" indent="0" algn="l" defTabSz="914400" rtl="0" eaLnBrk="1" latinLnBrk="0" hangingPunct="1">
              <a:lnSpc>
                <a:spcPct val="90000"/>
              </a:lnSpc>
              <a:spcBef>
                <a:spcPts val="500"/>
              </a:spcBef>
              <a:buClr>
                <a:srgbClr val="009640"/>
              </a:buClr>
              <a:buFont typeface="Arial" panose="020B0604020202020204" pitchFamily="34" charset="0"/>
              <a:buNone/>
              <a:defRPr sz="1800" kern="1200">
                <a:solidFill>
                  <a:schemeClr val="tx1"/>
                </a:solidFill>
                <a:latin typeface="Arial" panose="020B0604020202020204" pitchFamily="34" charset="0"/>
                <a:ea typeface="+mn-ea"/>
                <a:cs typeface="Arial" panose="020B0604020202020204" pitchFamily="34" charset="0"/>
              </a:defRPr>
            </a:lvl4pPr>
            <a:lvl5pPr marL="1828800" indent="0" algn="l" defTabSz="914400" rtl="0" eaLnBrk="1" latinLnBrk="0" hangingPunct="1">
              <a:lnSpc>
                <a:spcPct val="90000"/>
              </a:lnSpc>
              <a:spcBef>
                <a:spcPts val="500"/>
              </a:spcBef>
              <a:buClr>
                <a:srgbClr val="009640"/>
              </a:buClr>
              <a:buFont typeface="Arial" panose="020B0604020202020204" pitchFamily="34" charset="0"/>
              <a:buNone/>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cs-CZ" sz="1000" dirty="0" smtClean="0"/>
              <a:t>Oddělení kultury</a:t>
            </a:r>
            <a:endParaRPr lang="cs-CZ" sz="1000" dirty="0"/>
          </a:p>
        </p:txBody>
      </p:sp>
    </p:spTree>
    <p:extLst>
      <p:ext uri="{BB962C8B-B14F-4D97-AF65-F5344CB8AC3E}">
        <p14:creationId xmlns:p14="http://schemas.microsoft.com/office/powerpoint/2010/main" val="73177709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628649" y="160076"/>
            <a:ext cx="7886700" cy="828737"/>
          </a:xfrm>
        </p:spPr>
        <p:txBody>
          <a:bodyPr>
            <a:noAutofit/>
          </a:bodyPr>
          <a:lstStyle/>
          <a:p>
            <a:pPr algn="ctr"/>
            <a:r>
              <a:rPr lang="cs-CZ" sz="2000" b="1" dirty="0"/>
              <a:t>Nákup knižního fondu knihoven v Plzeňském kraji</a:t>
            </a:r>
          </a:p>
        </p:txBody>
      </p:sp>
      <p:sp>
        <p:nvSpPr>
          <p:cNvPr id="4" name="Zástupný symbol pro číslo snímku 3"/>
          <p:cNvSpPr>
            <a:spLocks noGrp="1"/>
          </p:cNvSpPr>
          <p:nvPr>
            <p:ph type="sldNum" sz="quarter" idx="4"/>
          </p:nvPr>
        </p:nvSpPr>
        <p:spPr/>
        <p:txBody>
          <a:bodyPr/>
          <a:lstStyle/>
          <a:p>
            <a:r>
              <a:rPr lang="cs-CZ" sz="1000" dirty="0" smtClean="0">
                <a:latin typeface="Arial" panose="020B0604020202020204" pitchFamily="34" charset="0"/>
                <a:cs typeface="Arial" panose="020B0604020202020204" pitchFamily="34" charset="0"/>
              </a:rPr>
              <a:t>Strana </a:t>
            </a:r>
            <a:fld id="{20A22714-1925-4CB5-873C-0DA602053BBE}" type="slidenum">
              <a:rPr lang="cs-CZ" sz="1000" smtClean="0">
                <a:latin typeface="Arial" panose="020B0604020202020204" pitchFamily="34" charset="0"/>
                <a:cs typeface="Arial" panose="020B0604020202020204" pitchFamily="34" charset="0"/>
              </a:rPr>
              <a:pPr/>
              <a:t>5</a:t>
            </a:fld>
            <a:r>
              <a:rPr lang="cs-CZ" sz="1000" dirty="0" smtClean="0">
                <a:latin typeface="Arial" panose="020B0604020202020204" pitchFamily="34" charset="0"/>
                <a:cs typeface="Arial" panose="020B0604020202020204" pitchFamily="34" charset="0"/>
              </a:rPr>
              <a:t> </a:t>
            </a:r>
            <a:endParaRPr lang="cs-CZ" sz="1000" dirty="0">
              <a:latin typeface="Arial" panose="020B0604020202020204" pitchFamily="34" charset="0"/>
              <a:cs typeface="Arial" panose="020B0604020202020204" pitchFamily="34" charset="0"/>
            </a:endParaRPr>
          </a:p>
        </p:txBody>
      </p:sp>
      <p:sp>
        <p:nvSpPr>
          <p:cNvPr id="5" name="TextovéPole 4"/>
          <p:cNvSpPr txBox="1"/>
          <p:nvPr/>
        </p:nvSpPr>
        <p:spPr>
          <a:xfrm>
            <a:off x="628649" y="744297"/>
            <a:ext cx="7968342" cy="3600986"/>
          </a:xfrm>
          <a:prstGeom prst="rect">
            <a:avLst/>
          </a:prstGeom>
          <a:noFill/>
        </p:spPr>
        <p:txBody>
          <a:bodyPr wrap="square" rtlCol="0">
            <a:spAutoFit/>
          </a:bodyPr>
          <a:lstStyle/>
          <a:p>
            <a:r>
              <a:rPr lang="cs-CZ" sz="1200" b="1" u="sng" dirty="0" smtClean="0">
                <a:latin typeface="Arial" panose="020B0604020202020204" pitchFamily="34" charset="0"/>
                <a:cs typeface="Arial" panose="020B0604020202020204" pitchFamily="34" charset="0"/>
              </a:rPr>
              <a:t>účel:</a:t>
            </a:r>
            <a:endParaRPr lang="cs-CZ" sz="1200" dirty="0">
              <a:latin typeface="Arial" panose="020B0604020202020204" pitchFamily="34" charset="0"/>
              <a:cs typeface="Arial" panose="020B0604020202020204" pitchFamily="34" charset="0"/>
            </a:endParaRPr>
          </a:p>
          <a:p>
            <a:r>
              <a:rPr lang="cs-CZ" sz="1200" dirty="0">
                <a:latin typeface="Arial" panose="020B0604020202020204" pitchFamily="34" charset="0"/>
                <a:cs typeface="Arial" panose="020B0604020202020204" pitchFamily="34" charset="0"/>
              </a:rPr>
              <a:t>Poskytnutí finanční podpory na nákup knižního fondu pro knihovny, jejichž provozovatelé svým jménem v souladu se zákonem č. č. 257/2001 Sb., o knihovnách a podmínkách provozování veřejných knihovnických a informačních služeb (dále jen knihovní zákon), ve znění pozdějších zákonů,  poskytují veřejné knihovnické a informační služby a jsou evidováni Ministerstvem kultury ČR v souladu s § 5 knihovního zákona</a:t>
            </a:r>
            <a:r>
              <a:rPr lang="cs-CZ" sz="1200" dirty="0" smtClean="0">
                <a:latin typeface="Arial" panose="020B0604020202020204" pitchFamily="34" charset="0"/>
                <a:cs typeface="Arial" panose="020B0604020202020204" pitchFamily="34" charset="0"/>
              </a:rPr>
              <a:t>.</a:t>
            </a:r>
          </a:p>
          <a:p>
            <a:r>
              <a:rPr lang="cs-CZ" sz="1200" dirty="0">
                <a:latin typeface="Arial" panose="020B0604020202020204" pitchFamily="34" charset="0"/>
                <a:cs typeface="Arial" panose="020B0604020202020204" pitchFamily="34" charset="0"/>
              </a:rPr>
              <a:t> </a:t>
            </a:r>
          </a:p>
          <a:p>
            <a:r>
              <a:rPr lang="cs-CZ" sz="1200" b="1" u="sng" dirty="0">
                <a:latin typeface="Arial" panose="020B0604020202020204" pitchFamily="34" charset="0"/>
                <a:cs typeface="Arial" panose="020B0604020202020204" pitchFamily="34" charset="0"/>
              </a:rPr>
              <a:t>alokovaná částka</a:t>
            </a:r>
            <a:r>
              <a:rPr lang="cs-CZ" sz="1200" u="sng" dirty="0">
                <a:latin typeface="Arial" panose="020B0604020202020204" pitchFamily="34" charset="0"/>
                <a:cs typeface="Arial" panose="020B0604020202020204" pitchFamily="34" charset="0"/>
              </a:rPr>
              <a:t>:</a:t>
            </a:r>
            <a:r>
              <a:rPr lang="cs-CZ" sz="1200" dirty="0">
                <a:latin typeface="Arial" panose="020B0604020202020204" pitchFamily="34" charset="0"/>
                <a:cs typeface="Arial" panose="020B0604020202020204" pitchFamily="34" charset="0"/>
              </a:rPr>
              <a:t> pro rok 2022 alokace </a:t>
            </a:r>
            <a:r>
              <a:rPr lang="cs-CZ" sz="1200" b="1" dirty="0" smtClean="0">
                <a:latin typeface="Arial" panose="020B0604020202020204" pitchFamily="34" charset="0"/>
                <a:cs typeface="Arial" panose="020B0604020202020204" pitchFamily="34" charset="0"/>
              </a:rPr>
              <a:t>1 000 </a:t>
            </a:r>
            <a:r>
              <a:rPr lang="cs-CZ" sz="1200" b="1" dirty="0">
                <a:latin typeface="Arial" panose="020B0604020202020204" pitchFamily="34" charset="0"/>
                <a:cs typeface="Arial" panose="020B0604020202020204" pitchFamily="34" charset="0"/>
              </a:rPr>
              <a:t>000 Kč</a:t>
            </a:r>
            <a:endParaRPr lang="cs-CZ" sz="1200" dirty="0">
              <a:latin typeface="Arial" panose="020B0604020202020204" pitchFamily="34" charset="0"/>
              <a:cs typeface="Arial" panose="020B0604020202020204" pitchFamily="34" charset="0"/>
            </a:endParaRPr>
          </a:p>
          <a:p>
            <a:r>
              <a:rPr lang="cs-CZ" sz="1200" b="1" u="sng" dirty="0" smtClean="0">
                <a:latin typeface="Arial" panose="020B0604020202020204" pitchFamily="34" charset="0"/>
                <a:cs typeface="Arial" panose="020B0604020202020204" pitchFamily="34" charset="0"/>
              </a:rPr>
              <a:t>výše </a:t>
            </a:r>
            <a:r>
              <a:rPr lang="cs-CZ" sz="1200" b="1" u="sng" dirty="0">
                <a:latin typeface="Arial" panose="020B0604020202020204" pitchFamily="34" charset="0"/>
                <a:cs typeface="Arial" panose="020B0604020202020204" pitchFamily="34" charset="0"/>
              </a:rPr>
              <a:t>dotace</a:t>
            </a:r>
            <a:r>
              <a:rPr lang="cs-CZ" sz="1200" u="sng" dirty="0">
                <a:latin typeface="Arial" panose="020B0604020202020204" pitchFamily="34" charset="0"/>
                <a:cs typeface="Arial" panose="020B0604020202020204" pitchFamily="34" charset="0"/>
              </a:rPr>
              <a:t>:</a:t>
            </a:r>
            <a:r>
              <a:rPr lang="cs-CZ" sz="1200" dirty="0">
                <a:latin typeface="Arial" panose="020B0604020202020204" pitchFamily="34" charset="0"/>
                <a:cs typeface="Arial" panose="020B0604020202020204" pitchFamily="34" charset="0"/>
              </a:rPr>
              <a:t> </a:t>
            </a:r>
            <a:r>
              <a:rPr lang="cs-CZ" sz="1200" dirty="0" smtClean="0">
                <a:latin typeface="Arial" panose="020B0604020202020204" pitchFamily="34" charset="0"/>
                <a:cs typeface="Arial" panose="020B0604020202020204" pitchFamily="34" charset="0"/>
              </a:rPr>
              <a:t>20.000 </a:t>
            </a:r>
            <a:r>
              <a:rPr lang="cs-CZ" sz="1200" dirty="0">
                <a:latin typeface="Arial" panose="020B0604020202020204" pitchFamily="34" charset="0"/>
                <a:cs typeface="Arial" panose="020B0604020202020204" pitchFamily="34" charset="0"/>
              </a:rPr>
              <a:t>– </a:t>
            </a:r>
            <a:r>
              <a:rPr lang="cs-CZ" sz="1200" dirty="0" smtClean="0">
                <a:latin typeface="Arial" panose="020B0604020202020204" pitchFamily="34" charset="0"/>
                <a:cs typeface="Arial" panose="020B0604020202020204" pitchFamily="34" charset="0"/>
              </a:rPr>
              <a:t>50.000 </a:t>
            </a:r>
            <a:r>
              <a:rPr lang="cs-CZ" sz="1200" dirty="0">
                <a:latin typeface="Arial" panose="020B0604020202020204" pitchFamily="34" charset="0"/>
                <a:cs typeface="Arial" panose="020B0604020202020204" pitchFamily="34" charset="0"/>
              </a:rPr>
              <a:t>Kč</a:t>
            </a:r>
          </a:p>
          <a:p>
            <a:r>
              <a:rPr lang="cs-CZ" sz="1200" b="1" u="sng" dirty="0" smtClean="0">
                <a:latin typeface="Arial" panose="020B0604020202020204" pitchFamily="34" charset="0"/>
                <a:cs typeface="Arial" panose="020B0604020202020204" pitchFamily="34" charset="0"/>
              </a:rPr>
              <a:t>přijímání </a:t>
            </a:r>
            <a:r>
              <a:rPr lang="cs-CZ" sz="1200" b="1" u="sng" dirty="0">
                <a:latin typeface="Arial" panose="020B0604020202020204" pitchFamily="34" charset="0"/>
                <a:cs typeface="Arial" panose="020B0604020202020204" pitchFamily="34" charset="0"/>
              </a:rPr>
              <a:t>žádostí</a:t>
            </a:r>
            <a:r>
              <a:rPr lang="cs-CZ" sz="1200" u="sng" dirty="0">
                <a:latin typeface="Arial" panose="020B0604020202020204" pitchFamily="34" charset="0"/>
                <a:cs typeface="Arial" panose="020B0604020202020204" pitchFamily="34" charset="0"/>
              </a:rPr>
              <a:t>:</a:t>
            </a:r>
            <a:r>
              <a:rPr lang="cs-CZ" sz="1200" dirty="0">
                <a:latin typeface="Arial" panose="020B0604020202020204" pitchFamily="34" charset="0"/>
                <a:cs typeface="Arial" panose="020B0604020202020204" pitchFamily="34" charset="0"/>
              </a:rPr>
              <a:t> od poloviny ledna 2023 cca </a:t>
            </a:r>
            <a:r>
              <a:rPr lang="cs-CZ" sz="1200" dirty="0" smtClean="0">
                <a:latin typeface="Arial" panose="020B0604020202020204" pitchFamily="34" charset="0"/>
                <a:cs typeface="Arial" panose="020B0604020202020204" pitchFamily="34" charset="0"/>
              </a:rPr>
              <a:t>5 měsíců (po vyčerpání alokace bude uzavřen)</a:t>
            </a:r>
            <a:endParaRPr lang="cs-CZ" sz="1200" dirty="0">
              <a:latin typeface="Arial" panose="020B0604020202020204" pitchFamily="34" charset="0"/>
              <a:cs typeface="Arial" panose="020B0604020202020204" pitchFamily="34" charset="0"/>
            </a:endParaRPr>
          </a:p>
          <a:p>
            <a:r>
              <a:rPr lang="cs-CZ" sz="1200" b="1" u="sng" dirty="0" smtClean="0">
                <a:latin typeface="Arial" panose="020B0604020202020204" pitchFamily="34" charset="0"/>
                <a:cs typeface="Arial" panose="020B0604020202020204" pitchFamily="34" charset="0"/>
              </a:rPr>
              <a:t>spoluúčast</a:t>
            </a:r>
            <a:r>
              <a:rPr lang="cs-CZ" sz="1200" u="sng" dirty="0">
                <a:latin typeface="Arial" panose="020B0604020202020204" pitchFamily="34" charset="0"/>
                <a:cs typeface="Arial" panose="020B0604020202020204" pitchFamily="34" charset="0"/>
              </a:rPr>
              <a:t>:</a:t>
            </a:r>
            <a:r>
              <a:rPr lang="cs-CZ" sz="1200" dirty="0">
                <a:latin typeface="Arial" panose="020B0604020202020204" pitchFamily="34" charset="0"/>
                <a:cs typeface="Arial" panose="020B0604020202020204" pitchFamily="34" charset="0"/>
              </a:rPr>
              <a:t>  ANO – </a:t>
            </a:r>
            <a:r>
              <a:rPr lang="cs-CZ" sz="1200" dirty="0" smtClean="0">
                <a:latin typeface="Arial" panose="020B0604020202020204" pitchFamily="34" charset="0"/>
                <a:cs typeface="Arial" panose="020B0604020202020204" pitchFamily="34" charset="0"/>
              </a:rPr>
              <a:t>50</a:t>
            </a:r>
            <a:r>
              <a:rPr lang="cs-CZ" sz="1200" dirty="0">
                <a:latin typeface="Arial" panose="020B0604020202020204" pitchFamily="34" charset="0"/>
                <a:cs typeface="Arial" panose="020B0604020202020204" pitchFamily="34" charset="0"/>
              </a:rPr>
              <a:t>% </a:t>
            </a:r>
          </a:p>
          <a:p>
            <a:r>
              <a:rPr lang="cs-CZ" sz="1200" b="1" u="sng" dirty="0" smtClean="0">
                <a:latin typeface="Arial" panose="020B0604020202020204" pitchFamily="34" charset="0"/>
                <a:cs typeface="Arial" panose="020B0604020202020204" pitchFamily="34" charset="0"/>
              </a:rPr>
              <a:t>žadateli </a:t>
            </a:r>
            <a:r>
              <a:rPr lang="cs-CZ" sz="1200" b="1" u="sng" dirty="0">
                <a:latin typeface="Arial" panose="020B0604020202020204" pitchFamily="34" charset="0"/>
                <a:cs typeface="Arial" panose="020B0604020202020204" pitchFamily="34" charset="0"/>
              </a:rPr>
              <a:t>mohou být</a:t>
            </a:r>
            <a:r>
              <a:rPr lang="cs-CZ" sz="1200" u="sng" dirty="0">
                <a:latin typeface="Arial" panose="020B0604020202020204" pitchFamily="34" charset="0"/>
                <a:cs typeface="Arial" panose="020B0604020202020204" pitchFamily="34" charset="0"/>
              </a:rPr>
              <a:t>:</a:t>
            </a:r>
            <a:r>
              <a:rPr lang="cs-CZ" sz="1200" dirty="0">
                <a:latin typeface="Arial" panose="020B0604020202020204" pitchFamily="34" charset="0"/>
                <a:cs typeface="Arial" panose="020B0604020202020204" pitchFamily="34" charset="0"/>
              </a:rPr>
              <a:t>  provozovatelé knihoven obsluhující nejvýše 500 čtenářů, 1000 čtenářů nebo více než 1000 čtenářů</a:t>
            </a:r>
          </a:p>
          <a:p>
            <a:r>
              <a:rPr lang="cs-CZ" sz="1200" b="1" u="sng" dirty="0" smtClean="0">
                <a:latin typeface="Arial" panose="020B0604020202020204" pitchFamily="34" charset="0"/>
                <a:cs typeface="Arial" panose="020B0604020202020204" pitchFamily="34" charset="0"/>
              </a:rPr>
              <a:t>způsob </a:t>
            </a:r>
            <a:r>
              <a:rPr lang="cs-CZ" sz="1200" b="1" u="sng" dirty="0">
                <a:latin typeface="Arial" panose="020B0604020202020204" pitchFamily="34" charset="0"/>
                <a:cs typeface="Arial" panose="020B0604020202020204" pitchFamily="34" charset="0"/>
              </a:rPr>
              <a:t>podání:</a:t>
            </a:r>
            <a:r>
              <a:rPr lang="cs-CZ" sz="1200" dirty="0">
                <a:latin typeface="Arial" panose="020B0604020202020204" pitchFamily="34" charset="0"/>
                <a:cs typeface="Arial" panose="020B0604020202020204" pitchFamily="34" charset="0"/>
              </a:rPr>
              <a:t> elektronicky v aplikaci </a:t>
            </a:r>
            <a:r>
              <a:rPr lang="cs-CZ" sz="1200" dirty="0" err="1">
                <a:latin typeface="Arial" panose="020B0604020202020204" pitchFamily="34" charset="0"/>
                <a:cs typeface="Arial" panose="020B0604020202020204" pitchFamily="34" charset="0"/>
              </a:rPr>
              <a:t>eDotace</a:t>
            </a:r>
            <a:endParaRPr lang="cs-CZ" sz="1200" dirty="0">
              <a:latin typeface="Arial" panose="020B0604020202020204" pitchFamily="34" charset="0"/>
              <a:cs typeface="Arial" panose="020B0604020202020204" pitchFamily="34" charset="0"/>
            </a:endParaRPr>
          </a:p>
          <a:p>
            <a:r>
              <a:rPr lang="cs-CZ" sz="1200" b="1" u="sng" dirty="0" smtClean="0">
                <a:latin typeface="Arial" panose="020B0604020202020204" pitchFamily="34" charset="0"/>
                <a:cs typeface="Arial" panose="020B0604020202020204" pitchFamily="34" charset="0"/>
              </a:rPr>
              <a:t>vyúčtování</a:t>
            </a:r>
            <a:r>
              <a:rPr lang="cs-CZ" sz="1200" dirty="0">
                <a:latin typeface="Arial" panose="020B0604020202020204" pitchFamily="34" charset="0"/>
                <a:cs typeface="Arial" panose="020B0604020202020204" pitchFamily="34" charset="0"/>
              </a:rPr>
              <a:t>: elektronicky prostřednictvím aplikace </a:t>
            </a:r>
            <a:r>
              <a:rPr lang="cs-CZ" sz="1200" dirty="0" err="1">
                <a:latin typeface="Arial" panose="020B0604020202020204" pitchFamily="34" charset="0"/>
                <a:cs typeface="Arial" panose="020B0604020202020204" pitchFamily="34" charset="0"/>
              </a:rPr>
              <a:t>eDotace</a:t>
            </a:r>
            <a:endParaRPr lang="cs-CZ" sz="1200" dirty="0">
              <a:latin typeface="Arial" panose="020B0604020202020204" pitchFamily="34" charset="0"/>
              <a:cs typeface="Arial" panose="020B0604020202020204" pitchFamily="34" charset="0"/>
            </a:endParaRPr>
          </a:p>
          <a:p>
            <a:r>
              <a:rPr lang="cs-CZ" sz="1200" dirty="0">
                <a:latin typeface="Arial" panose="020B0604020202020204" pitchFamily="34" charset="0"/>
                <a:cs typeface="Arial" panose="020B0604020202020204" pitchFamily="34" charset="0"/>
              </a:rPr>
              <a:t> </a:t>
            </a:r>
          </a:p>
          <a:p>
            <a:r>
              <a:rPr lang="cs-CZ" sz="1200" b="1" u="sng" dirty="0">
                <a:latin typeface="Arial" panose="020B0604020202020204" pitchFamily="34" charset="0"/>
                <a:cs typeface="Arial" panose="020B0604020202020204" pitchFamily="34" charset="0"/>
              </a:rPr>
              <a:t>kontaktní osoby</a:t>
            </a:r>
            <a:r>
              <a:rPr lang="cs-CZ" sz="1200" b="1" dirty="0">
                <a:latin typeface="Arial" panose="020B0604020202020204" pitchFamily="34" charset="0"/>
                <a:cs typeface="Arial" panose="020B0604020202020204" pitchFamily="34" charset="0"/>
              </a:rPr>
              <a:t>:</a:t>
            </a:r>
            <a:endParaRPr lang="cs-CZ" sz="1200" dirty="0">
              <a:latin typeface="Arial" panose="020B0604020202020204" pitchFamily="34" charset="0"/>
              <a:cs typeface="Arial" panose="020B0604020202020204" pitchFamily="34" charset="0"/>
            </a:endParaRPr>
          </a:p>
          <a:p>
            <a:r>
              <a:rPr lang="cs-CZ" sz="1200" dirty="0">
                <a:latin typeface="Arial" panose="020B0604020202020204" pitchFamily="34" charset="0"/>
                <a:cs typeface="Arial" panose="020B0604020202020204" pitchFamily="34" charset="0"/>
              </a:rPr>
              <a:t>PhDr. Pavel Suk, Ph.D. </a:t>
            </a:r>
          </a:p>
          <a:p>
            <a:r>
              <a:rPr lang="cs-CZ" sz="1200" dirty="0">
                <a:latin typeface="Arial" panose="020B0604020202020204" pitchFamily="34" charset="0"/>
                <a:cs typeface="Arial" panose="020B0604020202020204" pitchFamily="34" charset="0"/>
              </a:rPr>
              <a:t>telefon.: 377 195 470; 734 524 010; e-mail: </a:t>
            </a:r>
            <a:r>
              <a:rPr lang="cs-CZ" sz="1200" u="sng" dirty="0">
                <a:latin typeface="Arial" panose="020B0604020202020204" pitchFamily="34" charset="0"/>
                <a:cs typeface="Arial" panose="020B0604020202020204" pitchFamily="34" charset="0"/>
                <a:hlinkClick r:id="rId2"/>
              </a:rPr>
              <a:t>pavel.suk@plzensky-kraj.cz</a:t>
            </a:r>
            <a:r>
              <a:rPr lang="cs-CZ" sz="1200" dirty="0" smtClean="0">
                <a:latin typeface="Arial" panose="020B0604020202020204" pitchFamily="34" charset="0"/>
                <a:cs typeface="Arial" panose="020B0604020202020204" pitchFamily="34" charset="0"/>
              </a:rPr>
              <a:t> </a:t>
            </a:r>
            <a:endParaRPr lang="cs-CZ" sz="12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cs-CZ" sz="1200" dirty="0">
              <a:latin typeface="Arial" panose="020B0604020202020204" pitchFamily="34" charset="0"/>
              <a:cs typeface="Arial" panose="020B0604020202020204" pitchFamily="34" charset="0"/>
            </a:endParaRPr>
          </a:p>
        </p:txBody>
      </p:sp>
      <p:sp>
        <p:nvSpPr>
          <p:cNvPr id="6" name="Zástupný symbol pro text 2"/>
          <p:cNvSpPr txBox="1">
            <a:spLocks/>
          </p:cNvSpPr>
          <p:nvPr/>
        </p:nvSpPr>
        <p:spPr>
          <a:xfrm>
            <a:off x="628649" y="35691"/>
            <a:ext cx="5703888" cy="352966"/>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Clr>
                <a:srgbClr val="009640"/>
              </a:buClr>
              <a:buFont typeface="Arial" panose="020B0604020202020204" pitchFamily="34" charset="0"/>
              <a:buNone/>
              <a:defRPr sz="1800" kern="1200">
                <a:solidFill>
                  <a:schemeClr val="tx1"/>
                </a:solidFill>
                <a:latin typeface="Arial" panose="020B0604020202020204" pitchFamily="34" charset="0"/>
                <a:ea typeface="+mn-ea"/>
                <a:cs typeface="Arial" panose="020B0604020202020204" pitchFamily="34" charset="0"/>
              </a:defRPr>
            </a:lvl1pPr>
            <a:lvl2pPr marL="457200" indent="0" algn="l" defTabSz="914400" rtl="0" eaLnBrk="1" latinLnBrk="0" hangingPunct="1">
              <a:lnSpc>
                <a:spcPct val="90000"/>
              </a:lnSpc>
              <a:spcBef>
                <a:spcPts val="500"/>
              </a:spcBef>
              <a:buClr>
                <a:srgbClr val="009640"/>
              </a:buClr>
              <a:buFont typeface="Arial" panose="020B0604020202020204" pitchFamily="34" charset="0"/>
              <a:buNone/>
              <a:defRPr sz="1800" kern="1200">
                <a:solidFill>
                  <a:schemeClr val="tx1"/>
                </a:solidFill>
                <a:latin typeface="Arial" panose="020B0604020202020204" pitchFamily="34" charset="0"/>
                <a:ea typeface="+mn-ea"/>
                <a:cs typeface="Arial" panose="020B0604020202020204" pitchFamily="34" charset="0"/>
              </a:defRPr>
            </a:lvl2pPr>
            <a:lvl3pPr marL="914400" indent="0" algn="l" defTabSz="914400" rtl="0" eaLnBrk="1" latinLnBrk="0" hangingPunct="1">
              <a:lnSpc>
                <a:spcPct val="90000"/>
              </a:lnSpc>
              <a:spcBef>
                <a:spcPts val="500"/>
              </a:spcBef>
              <a:buClr>
                <a:srgbClr val="009640"/>
              </a:buClr>
              <a:buFont typeface="Arial" panose="020B0604020202020204" pitchFamily="34" charset="0"/>
              <a:buNone/>
              <a:defRPr sz="1800" kern="1200">
                <a:solidFill>
                  <a:schemeClr val="tx1"/>
                </a:solidFill>
                <a:latin typeface="Arial" panose="020B0604020202020204" pitchFamily="34" charset="0"/>
                <a:ea typeface="+mn-ea"/>
                <a:cs typeface="Arial" panose="020B0604020202020204" pitchFamily="34" charset="0"/>
              </a:defRPr>
            </a:lvl3pPr>
            <a:lvl4pPr marL="1371600" indent="0" algn="l" defTabSz="914400" rtl="0" eaLnBrk="1" latinLnBrk="0" hangingPunct="1">
              <a:lnSpc>
                <a:spcPct val="90000"/>
              </a:lnSpc>
              <a:spcBef>
                <a:spcPts val="500"/>
              </a:spcBef>
              <a:buClr>
                <a:srgbClr val="009640"/>
              </a:buClr>
              <a:buFont typeface="Arial" panose="020B0604020202020204" pitchFamily="34" charset="0"/>
              <a:buNone/>
              <a:defRPr sz="1800" kern="1200">
                <a:solidFill>
                  <a:schemeClr val="tx1"/>
                </a:solidFill>
                <a:latin typeface="Arial" panose="020B0604020202020204" pitchFamily="34" charset="0"/>
                <a:ea typeface="+mn-ea"/>
                <a:cs typeface="Arial" panose="020B0604020202020204" pitchFamily="34" charset="0"/>
              </a:defRPr>
            </a:lvl4pPr>
            <a:lvl5pPr marL="1828800" indent="0" algn="l" defTabSz="914400" rtl="0" eaLnBrk="1" latinLnBrk="0" hangingPunct="1">
              <a:lnSpc>
                <a:spcPct val="90000"/>
              </a:lnSpc>
              <a:spcBef>
                <a:spcPts val="500"/>
              </a:spcBef>
              <a:buClr>
                <a:srgbClr val="009640"/>
              </a:buClr>
              <a:buFont typeface="Arial" panose="020B0604020202020204" pitchFamily="34" charset="0"/>
              <a:buNone/>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cs-CZ" sz="1000" dirty="0" smtClean="0"/>
              <a:t>Oddělení kultury</a:t>
            </a:r>
            <a:endParaRPr lang="cs-CZ" sz="1000" dirty="0"/>
          </a:p>
        </p:txBody>
      </p:sp>
    </p:spTree>
    <p:extLst>
      <p:ext uri="{BB962C8B-B14F-4D97-AF65-F5344CB8AC3E}">
        <p14:creationId xmlns:p14="http://schemas.microsoft.com/office/powerpoint/2010/main" val="419372795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58768" y="216839"/>
            <a:ext cx="8201024" cy="556156"/>
          </a:xfrm>
        </p:spPr>
        <p:txBody>
          <a:bodyPr>
            <a:noAutofit/>
          </a:bodyPr>
          <a:lstStyle/>
          <a:p>
            <a:r>
              <a:rPr lang="cs-CZ" sz="2000" b="1" dirty="0"/>
              <a:t>Podpora péče o pomníky, válečné hroby a pietní místa na území Plzeňského </a:t>
            </a:r>
            <a:r>
              <a:rPr lang="cs-CZ" sz="2000" b="1" dirty="0" smtClean="0"/>
              <a:t>kraje</a:t>
            </a:r>
            <a:endParaRPr lang="cs-CZ" sz="2000" b="1" dirty="0"/>
          </a:p>
        </p:txBody>
      </p:sp>
      <p:sp>
        <p:nvSpPr>
          <p:cNvPr id="3" name="Zástupný symbol pro text 2"/>
          <p:cNvSpPr>
            <a:spLocks noGrp="1"/>
          </p:cNvSpPr>
          <p:nvPr>
            <p:ph type="body" sz="quarter" idx="13"/>
          </p:nvPr>
        </p:nvSpPr>
        <p:spPr>
          <a:xfrm>
            <a:off x="628650" y="0"/>
            <a:ext cx="5703888" cy="352966"/>
          </a:xfrm>
        </p:spPr>
        <p:txBody>
          <a:bodyPr/>
          <a:lstStyle/>
          <a:p>
            <a:r>
              <a:rPr lang="cs-CZ" sz="1000" dirty="0" smtClean="0"/>
              <a:t>Oddělení památkové péče</a:t>
            </a:r>
            <a:endParaRPr lang="cs-CZ" sz="1000" dirty="0"/>
          </a:p>
        </p:txBody>
      </p:sp>
      <p:sp>
        <p:nvSpPr>
          <p:cNvPr id="4" name="Zástupný symbol pro číslo snímku 3"/>
          <p:cNvSpPr>
            <a:spLocks noGrp="1"/>
          </p:cNvSpPr>
          <p:nvPr>
            <p:ph type="sldNum" sz="quarter" idx="4"/>
          </p:nvPr>
        </p:nvSpPr>
        <p:spPr/>
        <p:txBody>
          <a:bodyPr/>
          <a:lstStyle/>
          <a:p>
            <a:r>
              <a:rPr lang="cs-CZ" sz="1000" dirty="0" smtClean="0">
                <a:latin typeface="Arial" panose="020B0604020202020204" pitchFamily="34" charset="0"/>
                <a:cs typeface="Arial" panose="020B0604020202020204" pitchFamily="34" charset="0"/>
              </a:rPr>
              <a:t>Strana </a:t>
            </a:r>
            <a:fld id="{20A22714-1925-4CB5-873C-0DA602053BBE}" type="slidenum">
              <a:rPr lang="cs-CZ" sz="1000" smtClean="0">
                <a:latin typeface="Arial" panose="020B0604020202020204" pitchFamily="34" charset="0"/>
                <a:cs typeface="Arial" panose="020B0604020202020204" pitchFamily="34" charset="0"/>
              </a:rPr>
              <a:pPr/>
              <a:t>6</a:t>
            </a:fld>
            <a:r>
              <a:rPr lang="cs-CZ" sz="1000" dirty="0" smtClean="0">
                <a:latin typeface="Arial" panose="020B0604020202020204" pitchFamily="34" charset="0"/>
                <a:cs typeface="Arial" panose="020B0604020202020204" pitchFamily="34" charset="0"/>
              </a:rPr>
              <a:t> </a:t>
            </a:r>
            <a:endParaRPr lang="cs-CZ" sz="1000" dirty="0">
              <a:latin typeface="Arial" panose="020B0604020202020204" pitchFamily="34" charset="0"/>
              <a:cs typeface="Arial" panose="020B0604020202020204" pitchFamily="34" charset="0"/>
            </a:endParaRPr>
          </a:p>
        </p:txBody>
      </p:sp>
      <p:sp>
        <p:nvSpPr>
          <p:cNvPr id="5" name="Obdélník 4"/>
          <p:cNvSpPr/>
          <p:nvPr/>
        </p:nvSpPr>
        <p:spPr>
          <a:xfrm>
            <a:off x="628650" y="569805"/>
            <a:ext cx="8382000" cy="4708981"/>
          </a:xfrm>
          <a:prstGeom prst="rect">
            <a:avLst/>
          </a:prstGeom>
        </p:spPr>
        <p:txBody>
          <a:bodyPr wrap="square">
            <a:spAutoFit/>
          </a:bodyPr>
          <a:lstStyle/>
          <a:p>
            <a:pPr algn="just"/>
            <a:endParaRPr lang="cs-CZ" sz="1200" b="1" u="sng" dirty="0" smtClean="0">
              <a:latin typeface="Arial" panose="020B0604020202020204" pitchFamily="34" charset="0"/>
              <a:ea typeface="Calibri" panose="020F0502020204030204" pitchFamily="34" charset="0"/>
              <a:cs typeface="Arial" panose="020B0604020202020204" pitchFamily="34" charset="0"/>
            </a:endParaRPr>
          </a:p>
          <a:p>
            <a:pPr algn="just"/>
            <a:r>
              <a:rPr lang="cs-CZ" sz="1200" b="1" u="sng" dirty="0" smtClean="0">
                <a:latin typeface="Arial" panose="020B0604020202020204" pitchFamily="34" charset="0"/>
                <a:ea typeface="Calibri" panose="020F0502020204030204" pitchFamily="34" charset="0"/>
                <a:cs typeface="Arial" panose="020B0604020202020204" pitchFamily="34" charset="0"/>
              </a:rPr>
              <a:t>určen </a:t>
            </a:r>
            <a:r>
              <a:rPr lang="cs-CZ" sz="1200" b="1" u="sng" dirty="0">
                <a:latin typeface="Arial" panose="020B0604020202020204" pitchFamily="34" charset="0"/>
                <a:ea typeface="Calibri" panose="020F0502020204030204" pitchFamily="34" charset="0"/>
                <a:cs typeface="Arial" panose="020B0604020202020204" pitchFamily="34" charset="0"/>
              </a:rPr>
              <a:t>na:</a:t>
            </a:r>
            <a:endParaRPr lang="cs-CZ" sz="1200" dirty="0">
              <a:latin typeface="Arial" panose="020B0604020202020204" pitchFamily="34" charset="0"/>
              <a:ea typeface="Calibri" panose="020F0502020204030204" pitchFamily="34" charset="0"/>
              <a:cs typeface="Arial" panose="020B0604020202020204" pitchFamily="34" charset="0"/>
            </a:endParaRPr>
          </a:p>
          <a:p>
            <a:pPr algn="just"/>
            <a:r>
              <a:rPr lang="cs-CZ" sz="1200" dirty="0">
                <a:latin typeface="Arial" panose="020B0604020202020204" pitchFamily="34" charset="0"/>
                <a:cs typeface="Arial" panose="020B0604020202020204" pitchFamily="34" charset="0"/>
              </a:rPr>
              <a:t>poskytování dotací na podporu péče o pomníky, válečné hroby a pietní místa, zejména na udržovací a obnovovací stavebně-technické práce, restaurování a statické zajištění stávajících pomníků, válečných hrobů a pietních míst, v případě pamětních desek může být dotace určena v odůvodněných případech i na jejich zhotovení. Cílem programu je podpořit péči o pomníky, válečné hroby a pietní místa jako připomínek historických událostí, československého odboje, boje proti totalitním režimům, obětí I. světové války, nacistického teroru v letech 1938 – 1945 a komunistického režimu, což je důležité pro zachování povědomí o historii na území Plzeňského kraje spjaté především s obdobím první poloviny 20. století a existencí Československa. Dotace je určena pouze na obnovu objektů vzniklých po vyhlášení samostatného Československa, tj. </a:t>
            </a:r>
            <a:r>
              <a:rPr lang="cs-CZ" sz="1200" dirty="0" smtClean="0">
                <a:latin typeface="Arial" panose="020B0604020202020204" pitchFamily="34" charset="0"/>
                <a:cs typeface="Arial" panose="020B0604020202020204" pitchFamily="34" charset="0"/>
              </a:rPr>
              <a:t>28.10.1918</a:t>
            </a:r>
          </a:p>
          <a:p>
            <a:endParaRPr lang="cs-CZ" sz="1200" dirty="0">
              <a:latin typeface="Arial" panose="020B0604020202020204" pitchFamily="34" charset="0"/>
              <a:cs typeface="Arial" panose="020B0604020202020204" pitchFamily="34" charset="0"/>
            </a:endParaRPr>
          </a:p>
          <a:p>
            <a:r>
              <a:rPr lang="cs-CZ" sz="1200" b="1" u="sng" dirty="0">
                <a:latin typeface="Arial" panose="020B0604020202020204" pitchFamily="34" charset="0"/>
                <a:ea typeface="Calibri" panose="020F0502020204030204" pitchFamily="34" charset="0"/>
                <a:cs typeface="Arial" panose="020B0604020202020204" pitchFamily="34" charset="0"/>
              </a:rPr>
              <a:t>alokovaná částka</a:t>
            </a:r>
            <a:r>
              <a:rPr lang="cs-CZ" sz="1200" b="1" dirty="0">
                <a:latin typeface="Arial" panose="020B0604020202020204" pitchFamily="34" charset="0"/>
                <a:ea typeface="Calibri" panose="020F0502020204030204" pitchFamily="34" charset="0"/>
                <a:cs typeface="Arial" panose="020B0604020202020204" pitchFamily="34" charset="0"/>
              </a:rPr>
              <a:t>:  </a:t>
            </a:r>
            <a:r>
              <a:rPr lang="cs-CZ" sz="1200" dirty="0" smtClean="0">
                <a:latin typeface="Arial" panose="020B0604020202020204" pitchFamily="34" charset="0"/>
                <a:ea typeface="Calibri" panose="020F0502020204030204" pitchFamily="34" charset="0"/>
                <a:cs typeface="Arial" panose="020B0604020202020204" pitchFamily="34" charset="0"/>
              </a:rPr>
              <a:t>pro rok 2022 alokace </a:t>
            </a:r>
            <a:r>
              <a:rPr lang="cs-CZ" sz="1200" b="1" dirty="0" smtClean="0">
                <a:latin typeface="Arial" panose="020B0604020202020204" pitchFamily="34" charset="0"/>
                <a:ea typeface="Calibri" panose="020F0502020204030204" pitchFamily="34" charset="0"/>
                <a:cs typeface="Arial" panose="020B0604020202020204" pitchFamily="34" charset="0"/>
              </a:rPr>
              <a:t>400.000 Kč</a:t>
            </a:r>
            <a:endParaRPr lang="cs-CZ" sz="1200" dirty="0" smtClean="0">
              <a:latin typeface="Arial" panose="020B0604020202020204" pitchFamily="34" charset="0"/>
              <a:ea typeface="Calibri" panose="020F0502020204030204" pitchFamily="34" charset="0"/>
              <a:cs typeface="Arial" panose="020B0604020202020204" pitchFamily="34" charset="0"/>
            </a:endParaRPr>
          </a:p>
          <a:p>
            <a:r>
              <a:rPr lang="cs-CZ" sz="1200" b="1" u="sng" dirty="0" smtClean="0">
                <a:latin typeface="Arial" panose="020B0604020202020204" pitchFamily="34" charset="0"/>
                <a:ea typeface="Calibri" panose="020F0502020204030204" pitchFamily="34" charset="0"/>
                <a:cs typeface="Arial" panose="020B0604020202020204" pitchFamily="34" charset="0"/>
              </a:rPr>
              <a:t>výše </a:t>
            </a:r>
            <a:r>
              <a:rPr lang="cs-CZ" sz="1200" b="1" u="sng" dirty="0">
                <a:latin typeface="Arial" panose="020B0604020202020204" pitchFamily="34" charset="0"/>
                <a:ea typeface="Calibri" panose="020F0502020204030204" pitchFamily="34" charset="0"/>
                <a:cs typeface="Arial" panose="020B0604020202020204" pitchFamily="34" charset="0"/>
              </a:rPr>
              <a:t>dotace:</a:t>
            </a:r>
            <a:r>
              <a:rPr lang="cs-CZ" sz="1200" dirty="0">
                <a:latin typeface="Arial" panose="020B0604020202020204" pitchFamily="34" charset="0"/>
                <a:ea typeface="Calibri" panose="020F0502020204030204" pitchFamily="34" charset="0"/>
                <a:cs typeface="Arial" panose="020B0604020202020204" pitchFamily="34" charset="0"/>
              </a:rPr>
              <a:t> minimální ve výši 5.000 Kč, </a:t>
            </a:r>
            <a:r>
              <a:rPr lang="cs-CZ" sz="1200" dirty="0" smtClean="0">
                <a:latin typeface="Arial" panose="020B0604020202020204" pitchFamily="34" charset="0"/>
                <a:ea typeface="Calibri" panose="020F0502020204030204" pitchFamily="34" charset="0"/>
                <a:cs typeface="Arial" panose="020B0604020202020204" pitchFamily="34" charset="0"/>
              </a:rPr>
              <a:t>maximální </a:t>
            </a:r>
            <a:r>
              <a:rPr lang="cs-CZ" sz="1200" dirty="0">
                <a:latin typeface="Arial" panose="020B0604020202020204" pitchFamily="34" charset="0"/>
                <a:ea typeface="Calibri" panose="020F0502020204030204" pitchFamily="34" charset="0"/>
                <a:cs typeface="Arial" panose="020B0604020202020204" pitchFamily="34" charset="0"/>
              </a:rPr>
              <a:t>ve výši 100.000 Kč</a:t>
            </a:r>
          </a:p>
          <a:p>
            <a:r>
              <a:rPr lang="cs-CZ" sz="1200" b="1" u="sng" dirty="0" smtClean="0">
                <a:latin typeface="Arial" panose="020B0604020202020204" pitchFamily="34" charset="0"/>
                <a:ea typeface="Calibri" panose="020F0502020204030204" pitchFamily="34" charset="0"/>
                <a:cs typeface="Arial" panose="020B0604020202020204" pitchFamily="34" charset="0"/>
              </a:rPr>
              <a:t>přijímání </a:t>
            </a:r>
            <a:r>
              <a:rPr lang="cs-CZ" sz="1200" b="1" u="sng" dirty="0">
                <a:latin typeface="Arial" panose="020B0604020202020204" pitchFamily="34" charset="0"/>
                <a:ea typeface="Calibri" panose="020F0502020204030204" pitchFamily="34" charset="0"/>
                <a:cs typeface="Arial" panose="020B0604020202020204" pitchFamily="34" charset="0"/>
              </a:rPr>
              <a:t>žádostí:</a:t>
            </a:r>
            <a:r>
              <a:rPr lang="cs-CZ" sz="1200" dirty="0">
                <a:latin typeface="Arial" panose="020B0604020202020204" pitchFamily="34" charset="0"/>
                <a:ea typeface="Calibri" panose="020F0502020204030204" pitchFamily="34" charset="0"/>
                <a:cs typeface="Arial" panose="020B0604020202020204" pitchFamily="34" charset="0"/>
              </a:rPr>
              <a:t> </a:t>
            </a:r>
            <a:r>
              <a:rPr lang="cs-CZ" sz="1200" dirty="0">
                <a:latin typeface="Arial" panose="020B0604020202020204" pitchFamily="34" charset="0"/>
                <a:cs typeface="Arial" panose="020B0604020202020204" pitchFamily="34" charset="0"/>
              </a:rPr>
              <a:t>od poloviny ledna 2023 cca 10 týdnů</a:t>
            </a:r>
            <a:endParaRPr lang="cs-CZ" sz="1200" dirty="0">
              <a:latin typeface="Arial" panose="020B0604020202020204" pitchFamily="34" charset="0"/>
              <a:ea typeface="Calibri" panose="020F0502020204030204" pitchFamily="34" charset="0"/>
              <a:cs typeface="Arial" panose="020B0604020202020204" pitchFamily="34" charset="0"/>
            </a:endParaRPr>
          </a:p>
          <a:p>
            <a:pPr algn="just"/>
            <a:r>
              <a:rPr lang="cs-CZ" sz="1200" b="1" u="sng" dirty="0" smtClean="0">
                <a:latin typeface="Arial" panose="020B0604020202020204" pitchFamily="34" charset="0"/>
                <a:ea typeface="Calibri" panose="020F0502020204030204" pitchFamily="34" charset="0"/>
                <a:cs typeface="Arial" panose="020B0604020202020204" pitchFamily="34" charset="0"/>
              </a:rPr>
              <a:t>spoluúčast</a:t>
            </a:r>
            <a:r>
              <a:rPr lang="cs-CZ" sz="1200" b="1" u="sng" dirty="0">
                <a:latin typeface="Arial" panose="020B0604020202020204" pitchFamily="34" charset="0"/>
                <a:ea typeface="Calibri" panose="020F0502020204030204" pitchFamily="34" charset="0"/>
                <a:cs typeface="Arial" panose="020B0604020202020204" pitchFamily="34" charset="0"/>
              </a:rPr>
              <a:t>:</a:t>
            </a:r>
            <a:r>
              <a:rPr lang="cs-CZ" sz="1200" dirty="0">
                <a:latin typeface="Arial" panose="020B0604020202020204" pitchFamily="34" charset="0"/>
                <a:ea typeface="Calibri" panose="020F0502020204030204" pitchFamily="34" charset="0"/>
                <a:cs typeface="Arial" panose="020B0604020202020204" pitchFamily="34" charset="0"/>
              </a:rPr>
              <a:t>  ANO – </a:t>
            </a:r>
            <a:r>
              <a:rPr lang="cs-CZ" sz="1200" dirty="0" smtClean="0">
                <a:latin typeface="Arial" panose="020B0604020202020204" pitchFamily="34" charset="0"/>
                <a:ea typeface="Calibri" panose="020F0502020204030204" pitchFamily="34" charset="0"/>
                <a:cs typeface="Arial" panose="020B0604020202020204" pitchFamily="34" charset="0"/>
              </a:rPr>
              <a:t>30</a:t>
            </a:r>
            <a:r>
              <a:rPr lang="cs-CZ" sz="1200" dirty="0">
                <a:latin typeface="Arial" panose="020B0604020202020204" pitchFamily="34" charset="0"/>
                <a:ea typeface="Calibri" panose="020F0502020204030204" pitchFamily="34" charset="0"/>
                <a:cs typeface="Arial" panose="020B0604020202020204" pitchFamily="34" charset="0"/>
              </a:rPr>
              <a:t>% </a:t>
            </a:r>
          </a:p>
          <a:p>
            <a:pPr algn="just"/>
            <a:r>
              <a:rPr lang="cs-CZ" sz="1200" b="1" u="sng" dirty="0" smtClean="0">
                <a:latin typeface="Arial" panose="020B0604020202020204" pitchFamily="34" charset="0"/>
                <a:ea typeface="Calibri" panose="020F0502020204030204" pitchFamily="34" charset="0"/>
                <a:cs typeface="Arial" panose="020B0604020202020204" pitchFamily="34" charset="0"/>
              </a:rPr>
              <a:t>žadatelem </a:t>
            </a:r>
            <a:r>
              <a:rPr lang="cs-CZ" sz="1200" b="1" u="sng" dirty="0">
                <a:latin typeface="Arial" panose="020B0604020202020204" pitchFamily="34" charset="0"/>
                <a:ea typeface="Calibri" panose="020F0502020204030204" pitchFamily="34" charset="0"/>
                <a:cs typeface="Arial" panose="020B0604020202020204" pitchFamily="34" charset="0"/>
              </a:rPr>
              <a:t>může být:</a:t>
            </a:r>
            <a:r>
              <a:rPr lang="cs-CZ" sz="1200" dirty="0">
                <a:latin typeface="Arial" panose="020B0604020202020204" pitchFamily="34" charset="0"/>
                <a:ea typeface="Calibri" panose="020F0502020204030204" pitchFamily="34" charset="0"/>
                <a:cs typeface="Arial" panose="020B0604020202020204" pitchFamily="34" charset="0"/>
              </a:rPr>
              <a:t> vlastník objektu (fyzická osoba, fyzická osoba podnikající, právnická osoba, obec, dobrovolný svazek obcí) či nemovitosti, na níž se má instalovat pamětní deska. Není-li vlastník objektu samotného znám, má se za to, že vlastníkem objektu je vlastník nemovitosti, na které je objekt umístěn a jejíž je součástí. Dotace je určena pouze pro objekty, které se nacházejí na území Plzeňského kraje a nejsou ve vlastnictví ČR nebo Plzeňského kraje </a:t>
            </a:r>
          </a:p>
          <a:p>
            <a:pPr algn="just"/>
            <a:r>
              <a:rPr lang="cs-CZ" sz="1200" b="1" u="sng" dirty="0" smtClean="0">
                <a:latin typeface="Arial" panose="020B0604020202020204" pitchFamily="34" charset="0"/>
                <a:ea typeface="Calibri" panose="020F0502020204030204" pitchFamily="34" charset="0"/>
                <a:cs typeface="Arial" panose="020B0604020202020204" pitchFamily="34" charset="0"/>
              </a:rPr>
              <a:t>způsob </a:t>
            </a:r>
            <a:r>
              <a:rPr lang="cs-CZ" sz="1200" b="1" u="sng" dirty="0">
                <a:latin typeface="Arial" panose="020B0604020202020204" pitchFamily="34" charset="0"/>
                <a:ea typeface="Calibri" panose="020F0502020204030204" pitchFamily="34" charset="0"/>
                <a:cs typeface="Arial" panose="020B0604020202020204" pitchFamily="34" charset="0"/>
              </a:rPr>
              <a:t>podání</a:t>
            </a:r>
            <a:r>
              <a:rPr lang="cs-CZ" sz="1200" b="1" dirty="0">
                <a:latin typeface="Arial" panose="020B0604020202020204" pitchFamily="34" charset="0"/>
                <a:ea typeface="Calibri" panose="020F0502020204030204" pitchFamily="34" charset="0"/>
                <a:cs typeface="Arial" panose="020B0604020202020204" pitchFamily="34" charset="0"/>
              </a:rPr>
              <a:t>: </a:t>
            </a:r>
            <a:r>
              <a:rPr lang="cs-CZ" sz="1200" dirty="0">
                <a:latin typeface="Arial" panose="020B0604020202020204" pitchFamily="34" charset="0"/>
                <a:ea typeface="Calibri" panose="020F0502020204030204" pitchFamily="34" charset="0"/>
                <a:cs typeface="Arial" panose="020B0604020202020204" pitchFamily="34" charset="0"/>
              </a:rPr>
              <a:t>elektronicky v aplikaci </a:t>
            </a:r>
            <a:r>
              <a:rPr lang="cs-CZ" sz="1200" dirty="0" err="1" smtClean="0">
                <a:latin typeface="Arial" panose="020B0604020202020204" pitchFamily="34" charset="0"/>
                <a:ea typeface="Calibri" panose="020F0502020204030204" pitchFamily="34" charset="0"/>
                <a:cs typeface="Arial" panose="020B0604020202020204" pitchFamily="34" charset="0"/>
              </a:rPr>
              <a:t>eDotace</a:t>
            </a:r>
            <a:endParaRPr lang="cs-CZ" sz="1200" b="1" u="sng" dirty="0">
              <a:latin typeface="Arial" panose="020B0604020202020204" pitchFamily="34" charset="0"/>
              <a:ea typeface="Calibri" panose="020F0502020204030204" pitchFamily="34" charset="0"/>
              <a:cs typeface="Arial" panose="020B0604020202020204" pitchFamily="34" charset="0"/>
            </a:endParaRPr>
          </a:p>
          <a:p>
            <a:pPr algn="just"/>
            <a:r>
              <a:rPr lang="cs-CZ" sz="1200" b="1" u="sng" dirty="0">
                <a:latin typeface="Arial" panose="020B0604020202020204" pitchFamily="34" charset="0"/>
                <a:ea typeface="Calibri" panose="020F0502020204030204" pitchFamily="34" charset="0"/>
                <a:cs typeface="Arial" panose="020B0604020202020204" pitchFamily="34" charset="0"/>
              </a:rPr>
              <a:t>vyúčtování</a:t>
            </a:r>
            <a:r>
              <a:rPr lang="cs-CZ" sz="1200" dirty="0">
                <a:latin typeface="Arial" panose="020B0604020202020204" pitchFamily="34" charset="0"/>
                <a:ea typeface="Calibri" panose="020F0502020204030204" pitchFamily="34" charset="0"/>
                <a:cs typeface="Arial" panose="020B0604020202020204" pitchFamily="34" charset="0"/>
              </a:rPr>
              <a:t>: elektronicky v aplikaci </a:t>
            </a:r>
            <a:r>
              <a:rPr lang="cs-CZ" sz="1200" dirty="0" err="1" smtClean="0">
                <a:latin typeface="Arial" panose="020B0604020202020204" pitchFamily="34" charset="0"/>
                <a:ea typeface="Calibri" panose="020F0502020204030204" pitchFamily="34" charset="0"/>
                <a:cs typeface="Arial" panose="020B0604020202020204" pitchFamily="34" charset="0"/>
              </a:rPr>
              <a:t>eDotace</a:t>
            </a:r>
            <a:endParaRPr lang="cs-CZ" sz="1200" dirty="0">
              <a:latin typeface="Arial" panose="020B0604020202020204" pitchFamily="34" charset="0"/>
              <a:ea typeface="Calibri" panose="020F0502020204030204" pitchFamily="34" charset="0"/>
              <a:cs typeface="Arial" panose="020B0604020202020204" pitchFamily="34" charset="0"/>
            </a:endParaRPr>
          </a:p>
          <a:p>
            <a:r>
              <a:rPr lang="cs-CZ" sz="1200" b="1" dirty="0">
                <a:solidFill>
                  <a:srgbClr val="1F497D"/>
                </a:solidFill>
                <a:latin typeface="Arial" panose="020B0604020202020204" pitchFamily="34" charset="0"/>
                <a:ea typeface="Calibri" panose="020F0502020204030204" pitchFamily="34" charset="0"/>
                <a:cs typeface="Arial" panose="020B0604020202020204" pitchFamily="34" charset="0"/>
              </a:rPr>
              <a:t> </a:t>
            </a:r>
          </a:p>
          <a:p>
            <a:r>
              <a:rPr lang="cs-CZ" sz="1200" b="1" u="sng" dirty="0">
                <a:solidFill>
                  <a:srgbClr val="000000"/>
                </a:solidFill>
                <a:latin typeface="Arial" panose="020B0604020202020204" pitchFamily="34" charset="0"/>
                <a:ea typeface="Calibri" panose="020F0502020204030204" pitchFamily="34" charset="0"/>
                <a:cs typeface="Arial" panose="020B0604020202020204" pitchFamily="34" charset="0"/>
              </a:rPr>
              <a:t>Administrátor dotací na oddělení památkové péče</a:t>
            </a:r>
            <a:r>
              <a:rPr lang="cs-CZ" sz="1200" b="1" u="sng" dirty="0">
                <a:latin typeface="Arial" panose="020B0604020202020204" pitchFamily="34" charset="0"/>
                <a:ea typeface="Calibri" panose="020F0502020204030204" pitchFamily="34" charset="0"/>
                <a:cs typeface="Arial" panose="020B0604020202020204" pitchFamily="34" charset="0"/>
              </a:rPr>
              <a:t>:</a:t>
            </a:r>
            <a:endParaRPr lang="cs-CZ" sz="1200" dirty="0">
              <a:latin typeface="Arial" panose="020B0604020202020204" pitchFamily="34" charset="0"/>
              <a:ea typeface="Calibri" panose="020F0502020204030204" pitchFamily="34" charset="0"/>
              <a:cs typeface="Arial" panose="020B0604020202020204" pitchFamily="34" charset="0"/>
            </a:endParaRPr>
          </a:p>
          <a:p>
            <a:pPr algn="just"/>
            <a:r>
              <a:rPr lang="cs-CZ" sz="1200" dirty="0">
                <a:latin typeface="Arial" panose="020B0604020202020204" pitchFamily="34" charset="0"/>
                <a:ea typeface="Calibri" panose="020F0502020204030204" pitchFamily="34" charset="0"/>
                <a:cs typeface="Arial" panose="020B0604020202020204" pitchFamily="34" charset="0"/>
              </a:rPr>
              <a:t>Bc. Petr </a:t>
            </a:r>
            <a:r>
              <a:rPr lang="cs-CZ" sz="1200" dirty="0" smtClean="0">
                <a:latin typeface="Arial" panose="020B0604020202020204" pitchFamily="34" charset="0"/>
                <a:ea typeface="Calibri" panose="020F0502020204030204" pitchFamily="34" charset="0"/>
                <a:cs typeface="Arial" panose="020B0604020202020204" pitchFamily="34" charset="0"/>
              </a:rPr>
              <a:t>Bunda, telefon</a:t>
            </a:r>
            <a:r>
              <a:rPr lang="cs-CZ" sz="1200" dirty="0">
                <a:latin typeface="Arial" panose="020B0604020202020204" pitchFamily="34" charset="0"/>
                <a:ea typeface="Calibri" panose="020F0502020204030204" pitchFamily="34" charset="0"/>
                <a:cs typeface="Arial" panose="020B0604020202020204" pitchFamily="34" charset="0"/>
              </a:rPr>
              <a:t>: +420 377 195 </a:t>
            </a:r>
            <a:r>
              <a:rPr lang="cs-CZ" sz="1200" dirty="0" smtClean="0">
                <a:latin typeface="Arial" panose="020B0604020202020204" pitchFamily="34" charset="0"/>
                <a:ea typeface="Calibri" panose="020F0502020204030204" pitchFamily="34" charset="0"/>
                <a:cs typeface="Arial" panose="020B0604020202020204" pitchFamily="34" charset="0"/>
              </a:rPr>
              <a:t>361, e-mail</a:t>
            </a:r>
            <a:r>
              <a:rPr lang="cs-CZ" sz="1200" dirty="0">
                <a:latin typeface="Arial" panose="020B0604020202020204" pitchFamily="34" charset="0"/>
                <a:ea typeface="Calibri" panose="020F0502020204030204" pitchFamily="34" charset="0"/>
                <a:cs typeface="Arial" panose="020B0604020202020204" pitchFamily="34" charset="0"/>
              </a:rPr>
              <a:t>: </a:t>
            </a:r>
            <a:r>
              <a:rPr lang="cs-CZ" sz="1200" dirty="0" smtClean="0">
                <a:latin typeface="Arial" panose="020B0604020202020204" pitchFamily="34" charset="0"/>
                <a:ea typeface="Calibri" panose="020F0502020204030204" pitchFamily="34" charset="0"/>
                <a:cs typeface="Arial" panose="020B0604020202020204" pitchFamily="34" charset="0"/>
                <a:hlinkClick r:id="rId2"/>
              </a:rPr>
              <a:t>petr.bunda@plzensky-kraj.cz</a:t>
            </a:r>
            <a:r>
              <a:rPr lang="cs-CZ" sz="1200" dirty="0" smtClean="0">
                <a:latin typeface="Arial" panose="020B0604020202020204" pitchFamily="34" charset="0"/>
                <a:ea typeface="Calibri" panose="020F0502020204030204" pitchFamily="34" charset="0"/>
                <a:cs typeface="Arial" panose="020B0604020202020204" pitchFamily="34" charset="0"/>
              </a:rPr>
              <a:t> </a:t>
            </a:r>
            <a:endParaRPr lang="cs-CZ" sz="1200" dirty="0">
              <a:latin typeface="Arial" panose="020B0604020202020204" pitchFamily="34" charset="0"/>
              <a:ea typeface="Calibri" panose="020F0502020204030204" pitchFamily="34" charset="0"/>
              <a:cs typeface="Arial" panose="020B0604020202020204" pitchFamily="34" charset="0"/>
            </a:endParaRPr>
          </a:p>
          <a:p>
            <a:endParaRPr lang="cs-CZ" sz="1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7285118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628650" y="352966"/>
            <a:ext cx="7886700" cy="556156"/>
          </a:xfrm>
        </p:spPr>
        <p:txBody>
          <a:bodyPr>
            <a:noAutofit/>
          </a:bodyPr>
          <a:lstStyle/>
          <a:p>
            <a:r>
              <a:rPr lang="cs-CZ" sz="2000" b="1" dirty="0"/>
              <a:t>Zachování a obnova kulturních památek Plzeňského </a:t>
            </a:r>
            <a:r>
              <a:rPr lang="cs-CZ" sz="2000" b="1" dirty="0" smtClean="0"/>
              <a:t>kraje</a:t>
            </a:r>
            <a:endParaRPr lang="cs-CZ" sz="2000" b="1" dirty="0"/>
          </a:p>
        </p:txBody>
      </p:sp>
      <p:sp>
        <p:nvSpPr>
          <p:cNvPr id="4" name="Zástupný symbol pro číslo snímku 3"/>
          <p:cNvSpPr>
            <a:spLocks noGrp="1"/>
          </p:cNvSpPr>
          <p:nvPr>
            <p:ph type="sldNum" sz="quarter" idx="4"/>
          </p:nvPr>
        </p:nvSpPr>
        <p:spPr/>
        <p:txBody>
          <a:bodyPr/>
          <a:lstStyle/>
          <a:p>
            <a:r>
              <a:rPr lang="cs-CZ" sz="1000" dirty="0" smtClean="0">
                <a:latin typeface="Arial" panose="020B0604020202020204" pitchFamily="34" charset="0"/>
                <a:cs typeface="Arial" panose="020B0604020202020204" pitchFamily="34" charset="0"/>
              </a:rPr>
              <a:t>Strana </a:t>
            </a:r>
            <a:fld id="{20A22714-1925-4CB5-873C-0DA602053BBE}" type="slidenum">
              <a:rPr lang="cs-CZ" sz="1000" smtClean="0">
                <a:latin typeface="Arial" panose="020B0604020202020204" pitchFamily="34" charset="0"/>
                <a:cs typeface="Arial" panose="020B0604020202020204" pitchFamily="34" charset="0"/>
              </a:rPr>
              <a:pPr/>
              <a:t>7</a:t>
            </a:fld>
            <a:r>
              <a:rPr lang="cs-CZ" sz="1000" dirty="0" smtClean="0">
                <a:latin typeface="Arial" panose="020B0604020202020204" pitchFamily="34" charset="0"/>
                <a:cs typeface="Arial" panose="020B0604020202020204" pitchFamily="34" charset="0"/>
              </a:rPr>
              <a:t> </a:t>
            </a:r>
            <a:endParaRPr lang="cs-CZ" sz="1000" dirty="0">
              <a:latin typeface="Arial" panose="020B0604020202020204" pitchFamily="34" charset="0"/>
              <a:cs typeface="Arial" panose="020B0604020202020204" pitchFamily="34" charset="0"/>
            </a:endParaRPr>
          </a:p>
        </p:txBody>
      </p:sp>
      <p:sp>
        <p:nvSpPr>
          <p:cNvPr id="5" name="Obdélník 4"/>
          <p:cNvSpPr/>
          <p:nvPr/>
        </p:nvSpPr>
        <p:spPr>
          <a:xfrm>
            <a:off x="628650" y="825866"/>
            <a:ext cx="8071730" cy="5262979"/>
          </a:xfrm>
          <a:prstGeom prst="rect">
            <a:avLst/>
          </a:prstGeom>
        </p:spPr>
        <p:txBody>
          <a:bodyPr wrap="square">
            <a:spAutoFit/>
          </a:bodyPr>
          <a:lstStyle/>
          <a:p>
            <a:pPr algn="just"/>
            <a:r>
              <a:rPr lang="cs-CZ" sz="1200" b="1" u="sng" dirty="0" smtClean="0">
                <a:latin typeface="Arial" panose="020B0604020202020204" pitchFamily="34" charset="0"/>
                <a:ea typeface="Calibri" panose="020F0502020204030204" pitchFamily="34" charset="0"/>
                <a:cs typeface="Arial" panose="020B0604020202020204" pitchFamily="34" charset="0"/>
              </a:rPr>
              <a:t>určen </a:t>
            </a:r>
            <a:r>
              <a:rPr lang="cs-CZ" sz="1200" b="1" u="sng" dirty="0">
                <a:latin typeface="Arial" panose="020B0604020202020204" pitchFamily="34" charset="0"/>
                <a:ea typeface="Calibri" panose="020F0502020204030204" pitchFamily="34" charset="0"/>
                <a:cs typeface="Arial" panose="020B0604020202020204" pitchFamily="34" charset="0"/>
              </a:rPr>
              <a:t>na:</a:t>
            </a:r>
            <a:endParaRPr lang="cs-CZ" sz="1200" dirty="0">
              <a:latin typeface="Arial" panose="020B0604020202020204" pitchFamily="34" charset="0"/>
              <a:ea typeface="Calibri" panose="020F0502020204030204" pitchFamily="34" charset="0"/>
              <a:cs typeface="Arial" panose="020B0604020202020204" pitchFamily="34" charset="0"/>
            </a:endParaRPr>
          </a:p>
          <a:p>
            <a:pPr algn="just"/>
            <a:r>
              <a:rPr lang="cs-CZ" sz="1200" dirty="0">
                <a:latin typeface="Arial" panose="020B0604020202020204" pitchFamily="34" charset="0"/>
                <a:ea typeface="Calibri" panose="020F0502020204030204" pitchFamily="34" charset="0"/>
                <a:cs typeface="Arial" panose="020B0604020202020204" pitchFamily="34" charset="0"/>
              </a:rPr>
              <a:t>stavební a restaurátorské práce související přímo se zachováním a obnovou památkové hodnoty a podstaty nemovité kulturní památky /KP/ nebo nemovité národní kulturní památky /NKP/. Jedná se zejména o obnovu střešního pláště, krovové konstrukce, fasád, výplní okenních a dveřních otvorů (repase a obnova původního řešení), o restaurování uměleckořemeslných prvků a děl výtvarných umění (detailů a nástěnných maleb) a o statické zajištění objektů. Dále dotace na restaurování ohrožených nemovitých kulturních památek - uměleckořemeslných a výtvarných děl umístěných v exteriéru, a dále dotace na restaurování varhan, které jsou součástí nemovité kulturní památky</a:t>
            </a:r>
            <a:endParaRPr lang="cs-CZ" sz="1200" dirty="0" smtClean="0">
              <a:latin typeface="Arial" panose="020B0604020202020204" pitchFamily="34" charset="0"/>
              <a:cs typeface="Arial" panose="020B0604020202020204" pitchFamily="34" charset="0"/>
            </a:endParaRPr>
          </a:p>
          <a:p>
            <a:r>
              <a:rPr lang="cs-CZ" sz="1200" b="1" u="sng" dirty="0" smtClean="0">
                <a:latin typeface="Arial" panose="020B0604020202020204" pitchFamily="34" charset="0"/>
                <a:cs typeface="Arial" panose="020B0604020202020204" pitchFamily="34" charset="0"/>
              </a:rPr>
              <a:t>alokovaná </a:t>
            </a:r>
            <a:r>
              <a:rPr lang="cs-CZ" sz="1200" b="1" u="sng" dirty="0">
                <a:latin typeface="Arial" panose="020B0604020202020204" pitchFamily="34" charset="0"/>
                <a:cs typeface="Arial" panose="020B0604020202020204" pitchFamily="34" charset="0"/>
              </a:rPr>
              <a:t>částka</a:t>
            </a:r>
            <a:r>
              <a:rPr lang="cs-CZ" sz="1200" b="1" dirty="0">
                <a:latin typeface="Arial" panose="020B0604020202020204" pitchFamily="34" charset="0"/>
                <a:cs typeface="Arial" panose="020B0604020202020204" pitchFamily="34" charset="0"/>
              </a:rPr>
              <a:t>:  </a:t>
            </a:r>
            <a:r>
              <a:rPr lang="cs-CZ" sz="1200" dirty="0" smtClean="0">
                <a:latin typeface="Arial" panose="020B0604020202020204" pitchFamily="34" charset="0"/>
                <a:cs typeface="Arial" panose="020B0604020202020204" pitchFamily="34" charset="0"/>
              </a:rPr>
              <a:t>pro rok 2022 alokace</a:t>
            </a:r>
            <a:r>
              <a:rPr lang="cs-CZ" sz="1200" b="1" dirty="0" smtClean="0">
                <a:latin typeface="Arial" panose="020B0604020202020204" pitchFamily="34" charset="0"/>
                <a:cs typeface="Arial" panose="020B0604020202020204" pitchFamily="34" charset="0"/>
              </a:rPr>
              <a:t> </a:t>
            </a:r>
            <a:r>
              <a:rPr lang="cs-CZ" sz="1200" b="1" dirty="0">
                <a:latin typeface="Arial" panose="020B0604020202020204" pitchFamily="34" charset="0"/>
                <a:cs typeface="Arial" panose="020B0604020202020204" pitchFamily="34" charset="0"/>
              </a:rPr>
              <a:t>22.000.000 </a:t>
            </a:r>
            <a:r>
              <a:rPr lang="cs-CZ" sz="1200" b="1" dirty="0" smtClean="0">
                <a:latin typeface="Arial" panose="020B0604020202020204" pitchFamily="34" charset="0"/>
                <a:cs typeface="Arial" panose="020B0604020202020204" pitchFamily="34" charset="0"/>
              </a:rPr>
              <a:t>Kč</a:t>
            </a:r>
            <a:endParaRPr lang="cs-CZ" sz="1200" dirty="0" smtClean="0">
              <a:latin typeface="Arial" panose="020B0604020202020204" pitchFamily="34" charset="0"/>
              <a:cs typeface="Arial" panose="020B0604020202020204" pitchFamily="34" charset="0"/>
            </a:endParaRPr>
          </a:p>
          <a:p>
            <a:pPr algn="just"/>
            <a:r>
              <a:rPr lang="cs-CZ" sz="1200" b="1" u="sng" dirty="0" smtClean="0">
                <a:latin typeface="Arial" panose="020B0604020202020204" pitchFamily="34" charset="0"/>
                <a:ea typeface="Calibri" panose="020F0502020204030204" pitchFamily="34" charset="0"/>
                <a:cs typeface="Arial" panose="020B0604020202020204" pitchFamily="34" charset="0"/>
              </a:rPr>
              <a:t>přijímání </a:t>
            </a:r>
            <a:r>
              <a:rPr lang="cs-CZ" sz="1200" b="1" u="sng" dirty="0">
                <a:latin typeface="Arial" panose="020B0604020202020204" pitchFamily="34" charset="0"/>
                <a:ea typeface="Calibri" panose="020F0502020204030204" pitchFamily="34" charset="0"/>
                <a:cs typeface="Arial" panose="020B0604020202020204" pitchFamily="34" charset="0"/>
              </a:rPr>
              <a:t>žádostí:</a:t>
            </a:r>
            <a:r>
              <a:rPr lang="cs-CZ" sz="1200" dirty="0">
                <a:latin typeface="Arial" panose="020B0604020202020204" pitchFamily="34" charset="0"/>
                <a:ea typeface="Calibri" panose="020F0502020204030204" pitchFamily="34" charset="0"/>
                <a:cs typeface="Arial" panose="020B0604020202020204" pitchFamily="34" charset="0"/>
              </a:rPr>
              <a:t> </a:t>
            </a:r>
            <a:r>
              <a:rPr lang="cs-CZ" sz="1200" dirty="0">
                <a:latin typeface="Arial" panose="020B0604020202020204" pitchFamily="34" charset="0"/>
                <a:cs typeface="Arial" panose="020B0604020202020204" pitchFamily="34" charset="0"/>
              </a:rPr>
              <a:t>od poloviny ledna 2023 cca 4 týdny</a:t>
            </a:r>
            <a:endParaRPr lang="cs-CZ" sz="1200" dirty="0">
              <a:latin typeface="Arial" panose="020B0604020202020204" pitchFamily="34" charset="0"/>
              <a:ea typeface="Calibri" panose="020F0502020204030204" pitchFamily="34" charset="0"/>
              <a:cs typeface="Arial" panose="020B0604020202020204" pitchFamily="34" charset="0"/>
            </a:endParaRPr>
          </a:p>
          <a:p>
            <a:pPr algn="just"/>
            <a:r>
              <a:rPr lang="cs-CZ" sz="1200" b="1" u="sng" dirty="0" smtClean="0">
                <a:latin typeface="Arial" panose="020B0604020202020204" pitchFamily="34" charset="0"/>
                <a:ea typeface="Calibri" panose="020F0502020204030204" pitchFamily="34" charset="0"/>
                <a:cs typeface="Arial" panose="020B0604020202020204" pitchFamily="34" charset="0"/>
              </a:rPr>
              <a:t>spoluúčast</a:t>
            </a:r>
            <a:r>
              <a:rPr lang="cs-CZ" sz="1200" b="1" u="sng" dirty="0">
                <a:latin typeface="Arial" panose="020B0604020202020204" pitchFamily="34" charset="0"/>
                <a:ea typeface="Calibri" panose="020F0502020204030204" pitchFamily="34" charset="0"/>
                <a:cs typeface="Arial" panose="020B0604020202020204" pitchFamily="34" charset="0"/>
              </a:rPr>
              <a:t>:</a:t>
            </a:r>
            <a:r>
              <a:rPr lang="cs-CZ" sz="1200" dirty="0">
                <a:latin typeface="Arial" panose="020B0604020202020204" pitchFamily="34" charset="0"/>
                <a:ea typeface="Calibri" panose="020F0502020204030204" pitchFamily="34" charset="0"/>
                <a:cs typeface="Arial" panose="020B0604020202020204" pitchFamily="34" charset="0"/>
              </a:rPr>
              <a:t>   ANO – </a:t>
            </a:r>
            <a:r>
              <a:rPr lang="cs-CZ" sz="1200" dirty="0" smtClean="0">
                <a:latin typeface="Arial" panose="020B0604020202020204" pitchFamily="34" charset="0"/>
                <a:ea typeface="Calibri" panose="020F0502020204030204" pitchFamily="34" charset="0"/>
                <a:cs typeface="Arial" panose="020B0604020202020204" pitchFamily="34" charset="0"/>
              </a:rPr>
              <a:t>20%</a:t>
            </a:r>
          </a:p>
          <a:p>
            <a:pPr algn="just"/>
            <a:r>
              <a:rPr lang="cs-CZ" sz="1200" b="1" u="sng" dirty="0" smtClean="0">
                <a:latin typeface="Arial" panose="020B0604020202020204" pitchFamily="34" charset="0"/>
                <a:ea typeface="Calibri" panose="020F0502020204030204" pitchFamily="34" charset="0"/>
                <a:cs typeface="Arial" panose="020B0604020202020204" pitchFamily="34" charset="0"/>
              </a:rPr>
              <a:t>žadatelem </a:t>
            </a:r>
            <a:r>
              <a:rPr lang="cs-CZ" sz="1200" b="1" u="sng" dirty="0">
                <a:latin typeface="Arial" panose="020B0604020202020204" pitchFamily="34" charset="0"/>
                <a:ea typeface="Calibri" panose="020F0502020204030204" pitchFamily="34" charset="0"/>
                <a:cs typeface="Arial" panose="020B0604020202020204" pitchFamily="34" charset="0"/>
              </a:rPr>
              <a:t>může být:</a:t>
            </a:r>
            <a:r>
              <a:rPr lang="cs-CZ" sz="1200" dirty="0">
                <a:latin typeface="Arial" panose="020B0604020202020204" pitchFamily="34" charset="0"/>
                <a:ea typeface="Calibri" panose="020F0502020204030204" pitchFamily="34" charset="0"/>
                <a:cs typeface="Arial" panose="020B0604020202020204" pitchFamily="34" charset="0"/>
              </a:rPr>
              <a:t> vlastník nemovité kulturní památky (fyzická osoba, fyzická osoba podnikající, právnická osoba, obec, dobrovolný svazek obcí). Dotace je určena pouze pro objekty, které se nacházejí na území Plzeňského kraje, jsou prohlášeny za KP nebo NKP a nejsou ve vlastnictví ČR nebo Plzeňského kraje</a:t>
            </a:r>
          </a:p>
          <a:p>
            <a:pPr algn="just"/>
            <a:r>
              <a:rPr lang="cs-CZ" sz="1200" b="1" u="sng" dirty="0" smtClean="0">
                <a:latin typeface="Arial" panose="020B0604020202020204" pitchFamily="34" charset="0"/>
                <a:ea typeface="Calibri" panose="020F0502020204030204" pitchFamily="34" charset="0"/>
                <a:cs typeface="Arial" panose="020B0604020202020204" pitchFamily="34" charset="0"/>
              </a:rPr>
              <a:t>způsob </a:t>
            </a:r>
            <a:r>
              <a:rPr lang="cs-CZ" sz="1200" b="1" u="sng" dirty="0">
                <a:latin typeface="Arial" panose="020B0604020202020204" pitchFamily="34" charset="0"/>
                <a:ea typeface="Calibri" panose="020F0502020204030204" pitchFamily="34" charset="0"/>
                <a:cs typeface="Arial" panose="020B0604020202020204" pitchFamily="34" charset="0"/>
              </a:rPr>
              <a:t>podání</a:t>
            </a:r>
            <a:r>
              <a:rPr lang="cs-CZ" sz="1200" b="1" dirty="0">
                <a:latin typeface="Arial" panose="020B0604020202020204" pitchFamily="34" charset="0"/>
                <a:ea typeface="Calibri" panose="020F0502020204030204" pitchFamily="34" charset="0"/>
                <a:cs typeface="Arial" panose="020B0604020202020204" pitchFamily="34" charset="0"/>
              </a:rPr>
              <a:t>:</a:t>
            </a:r>
            <a:r>
              <a:rPr lang="cs-CZ" sz="1200" dirty="0">
                <a:latin typeface="Arial" panose="020B0604020202020204" pitchFamily="34" charset="0"/>
                <a:ea typeface="Calibri" panose="020F0502020204030204" pitchFamily="34" charset="0"/>
                <a:cs typeface="Arial" panose="020B0604020202020204" pitchFamily="34" charset="0"/>
              </a:rPr>
              <a:t> elektronicky v aplikaci </a:t>
            </a:r>
            <a:r>
              <a:rPr lang="cs-CZ" sz="1200" dirty="0" err="1" smtClean="0">
                <a:latin typeface="Arial" panose="020B0604020202020204" pitchFamily="34" charset="0"/>
                <a:ea typeface="Calibri" panose="020F0502020204030204" pitchFamily="34" charset="0"/>
                <a:cs typeface="Arial" panose="020B0604020202020204" pitchFamily="34" charset="0"/>
              </a:rPr>
              <a:t>eDotace</a:t>
            </a:r>
            <a:endParaRPr lang="cs-CZ" sz="1200" dirty="0">
              <a:latin typeface="Arial" panose="020B0604020202020204" pitchFamily="34" charset="0"/>
              <a:ea typeface="Calibri" panose="020F0502020204030204" pitchFamily="34" charset="0"/>
              <a:cs typeface="Arial" panose="020B0604020202020204" pitchFamily="34" charset="0"/>
            </a:endParaRPr>
          </a:p>
          <a:p>
            <a:pPr algn="just"/>
            <a:r>
              <a:rPr lang="cs-CZ" sz="1200" b="1" u="sng" dirty="0" smtClean="0">
                <a:latin typeface="Arial" panose="020B0604020202020204" pitchFamily="34" charset="0"/>
                <a:ea typeface="Calibri" panose="020F0502020204030204" pitchFamily="34" charset="0"/>
                <a:cs typeface="Arial" panose="020B0604020202020204" pitchFamily="34" charset="0"/>
              </a:rPr>
              <a:t>vyúčtování</a:t>
            </a:r>
            <a:r>
              <a:rPr lang="cs-CZ" sz="1200" dirty="0">
                <a:latin typeface="Arial" panose="020B0604020202020204" pitchFamily="34" charset="0"/>
                <a:ea typeface="Calibri" panose="020F0502020204030204" pitchFamily="34" charset="0"/>
                <a:cs typeface="Arial" panose="020B0604020202020204" pitchFamily="34" charset="0"/>
              </a:rPr>
              <a:t>: elektronicky v aplikaci </a:t>
            </a:r>
            <a:r>
              <a:rPr lang="cs-CZ" sz="1200" dirty="0" err="1" smtClean="0">
                <a:latin typeface="Arial" panose="020B0604020202020204" pitchFamily="34" charset="0"/>
                <a:ea typeface="Calibri" panose="020F0502020204030204" pitchFamily="34" charset="0"/>
                <a:cs typeface="Arial" panose="020B0604020202020204" pitchFamily="34" charset="0"/>
              </a:rPr>
              <a:t>eDotace</a:t>
            </a:r>
            <a:endParaRPr lang="cs-CZ" sz="1200" b="1" dirty="0">
              <a:latin typeface="Arial" panose="020B0604020202020204" pitchFamily="34" charset="0"/>
              <a:ea typeface="Calibri" panose="020F0502020204030204" pitchFamily="34" charset="0"/>
              <a:cs typeface="Arial" panose="020B0604020202020204" pitchFamily="34" charset="0"/>
            </a:endParaRPr>
          </a:p>
          <a:p>
            <a:endParaRPr lang="cs-CZ" sz="1200" b="1" u="sng" dirty="0" smtClean="0">
              <a:latin typeface="Arial" panose="020B0604020202020204" pitchFamily="34" charset="0"/>
              <a:cs typeface="Arial" panose="020B0604020202020204" pitchFamily="34" charset="0"/>
            </a:endParaRPr>
          </a:p>
          <a:p>
            <a:r>
              <a:rPr lang="cs-CZ" sz="1200" b="1" u="sng" dirty="0" smtClean="0">
                <a:latin typeface="Arial" panose="020B0604020202020204" pitchFamily="34" charset="0"/>
                <a:cs typeface="Arial" panose="020B0604020202020204" pitchFamily="34" charset="0"/>
              </a:rPr>
              <a:t>Dotační </a:t>
            </a:r>
            <a:r>
              <a:rPr lang="cs-CZ" sz="1200" b="1" u="sng" dirty="0">
                <a:latin typeface="Arial" panose="020B0604020202020204" pitchFamily="34" charset="0"/>
                <a:cs typeface="Arial" panose="020B0604020202020204" pitchFamily="34" charset="0"/>
              </a:rPr>
              <a:t>tituly v rámci programu:</a:t>
            </a:r>
          </a:p>
          <a:p>
            <a:pPr marL="285750" indent="-285750">
              <a:buFont typeface="Arial" panose="020B0604020202020204" pitchFamily="34" charset="0"/>
              <a:buChar char="•"/>
            </a:pPr>
            <a:r>
              <a:rPr lang="cs-CZ" sz="1200" b="1" dirty="0" smtClean="0">
                <a:latin typeface="Arial" panose="020B0604020202020204" pitchFamily="34" charset="0"/>
                <a:cs typeface="Arial" panose="020B0604020202020204" pitchFamily="34" charset="0"/>
              </a:rPr>
              <a:t>Č</a:t>
            </a:r>
            <a:r>
              <a:rPr lang="cs-CZ" sz="1200" b="1" dirty="0">
                <a:latin typeface="Arial" panose="020B0604020202020204" pitchFamily="34" charset="0"/>
                <a:cs typeface="Arial" panose="020B0604020202020204" pitchFamily="34" charset="0"/>
              </a:rPr>
              <a:t>. 1 Zachování a obnova památkové hodnoty a podstaty nemovité kulturní památky nebo národní kulturní </a:t>
            </a:r>
            <a:r>
              <a:rPr lang="cs-CZ" sz="1200" b="1" dirty="0" smtClean="0">
                <a:latin typeface="Arial" panose="020B0604020202020204" pitchFamily="34" charset="0"/>
                <a:cs typeface="Arial" panose="020B0604020202020204" pitchFamily="34" charset="0"/>
              </a:rPr>
              <a:t>památky </a:t>
            </a:r>
            <a:endParaRPr lang="cs-CZ" sz="1200" b="1" dirty="0">
              <a:latin typeface="Arial" panose="020B0604020202020204" pitchFamily="34" charset="0"/>
              <a:cs typeface="Arial" panose="020B0604020202020204" pitchFamily="34" charset="0"/>
            </a:endParaRPr>
          </a:p>
          <a:p>
            <a:r>
              <a:rPr lang="cs-CZ" sz="1200" u="sng" dirty="0" smtClean="0">
                <a:latin typeface="Arial" panose="020B0604020202020204" pitchFamily="34" charset="0"/>
                <a:cs typeface="Arial" panose="020B0604020202020204" pitchFamily="34" charset="0"/>
              </a:rPr>
              <a:t> </a:t>
            </a:r>
            <a:r>
              <a:rPr lang="cs-CZ" sz="1200" u="sng" dirty="0">
                <a:latin typeface="Arial" panose="020B0604020202020204" pitchFamily="34" charset="0"/>
                <a:cs typeface="Arial" panose="020B0604020202020204" pitchFamily="34" charset="0"/>
              </a:rPr>
              <a:t>výše dotace:</a:t>
            </a:r>
            <a:r>
              <a:rPr lang="cs-CZ" sz="1200" dirty="0">
                <a:latin typeface="Arial" panose="020B0604020202020204" pitchFamily="34" charset="0"/>
                <a:cs typeface="Arial" panose="020B0604020202020204" pitchFamily="34" charset="0"/>
              </a:rPr>
              <a:t> minimální ve výši 100.000 Kč, maximální ve výši </a:t>
            </a:r>
            <a:r>
              <a:rPr lang="cs-CZ" sz="1200" dirty="0" smtClean="0">
                <a:latin typeface="Arial" panose="020B0604020202020204" pitchFamily="34" charset="0"/>
                <a:cs typeface="Arial" panose="020B0604020202020204" pitchFamily="34" charset="0"/>
              </a:rPr>
              <a:t>500.000 </a:t>
            </a:r>
            <a:r>
              <a:rPr lang="cs-CZ" sz="1200" dirty="0">
                <a:latin typeface="Arial" panose="020B0604020202020204" pitchFamily="34" charset="0"/>
                <a:cs typeface="Arial" panose="020B0604020202020204" pitchFamily="34" charset="0"/>
              </a:rPr>
              <a:t>Kč /KP/ a 1.000.000 Kč /NKP/</a:t>
            </a:r>
          </a:p>
          <a:p>
            <a:pPr marL="285750" indent="-285750">
              <a:buFont typeface="Arial" panose="020B0604020202020204" pitchFamily="34" charset="0"/>
              <a:buChar char="•"/>
            </a:pPr>
            <a:r>
              <a:rPr lang="cs-CZ" sz="1200" b="1" dirty="0" smtClean="0">
                <a:latin typeface="Arial" panose="020B0604020202020204" pitchFamily="34" charset="0"/>
                <a:cs typeface="Arial" panose="020B0604020202020204" pitchFamily="34" charset="0"/>
              </a:rPr>
              <a:t>Č</a:t>
            </a:r>
            <a:r>
              <a:rPr lang="cs-CZ" sz="1200" b="1" dirty="0">
                <a:latin typeface="Arial" panose="020B0604020202020204" pitchFamily="34" charset="0"/>
                <a:cs typeface="Arial" panose="020B0604020202020204" pitchFamily="34" charset="0"/>
              </a:rPr>
              <a:t>. 2 Dotace na restaurování ohrožených nemovitých kulturních památek - děl v </a:t>
            </a:r>
            <a:r>
              <a:rPr lang="cs-CZ" sz="1200" b="1" dirty="0" smtClean="0">
                <a:latin typeface="Arial" panose="020B0604020202020204" pitchFamily="34" charset="0"/>
                <a:cs typeface="Arial" panose="020B0604020202020204" pitchFamily="34" charset="0"/>
              </a:rPr>
              <a:t>exteriéru</a:t>
            </a:r>
            <a:r>
              <a:rPr lang="cs-CZ" sz="1200" dirty="0" smtClean="0">
                <a:latin typeface="Arial" panose="020B0604020202020204" pitchFamily="34" charset="0"/>
                <a:cs typeface="Arial" panose="020B0604020202020204" pitchFamily="34" charset="0"/>
              </a:rPr>
              <a:t> </a:t>
            </a:r>
            <a:endParaRPr lang="cs-CZ" sz="1200" dirty="0">
              <a:latin typeface="Arial" panose="020B0604020202020204" pitchFamily="34" charset="0"/>
              <a:cs typeface="Arial" panose="020B0604020202020204" pitchFamily="34" charset="0"/>
            </a:endParaRPr>
          </a:p>
          <a:p>
            <a:r>
              <a:rPr lang="cs-CZ" sz="1200" u="sng" dirty="0">
                <a:latin typeface="Arial" panose="020B0604020202020204" pitchFamily="34" charset="0"/>
                <a:cs typeface="Arial" panose="020B0604020202020204" pitchFamily="34" charset="0"/>
              </a:rPr>
              <a:t>výše dotace:</a:t>
            </a:r>
            <a:r>
              <a:rPr lang="cs-CZ" sz="1200" dirty="0">
                <a:latin typeface="Arial" panose="020B0604020202020204" pitchFamily="34" charset="0"/>
                <a:cs typeface="Arial" panose="020B0604020202020204" pitchFamily="34" charset="0"/>
              </a:rPr>
              <a:t> minimální ve výši 100.000 Kč, maximální ve výši 350.000 Kč /KP/ a 500.000 Kč /NKP/</a:t>
            </a:r>
          </a:p>
          <a:p>
            <a:pPr marL="285750" indent="-285750">
              <a:buFont typeface="Arial" panose="020B0604020202020204" pitchFamily="34" charset="0"/>
              <a:buChar char="•"/>
            </a:pPr>
            <a:r>
              <a:rPr lang="cs-CZ" sz="1200" b="1" dirty="0" smtClean="0">
                <a:latin typeface="Arial" panose="020B0604020202020204" pitchFamily="34" charset="0"/>
                <a:cs typeface="Arial" panose="020B0604020202020204" pitchFamily="34" charset="0"/>
              </a:rPr>
              <a:t>Č</a:t>
            </a:r>
            <a:r>
              <a:rPr lang="cs-CZ" sz="1200" b="1" dirty="0">
                <a:latin typeface="Arial" panose="020B0604020202020204" pitchFamily="34" charset="0"/>
                <a:cs typeface="Arial" panose="020B0604020202020204" pitchFamily="34" charset="0"/>
              </a:rPr>
              <a:t>. 3 Dotace na restaurování varhan, které jsou součástí nemovité kulturní </a:t>
            </a:r>
            <a:r>
              <a:rPr lang="cs-CZ" sz="1200" b="1" dirty="0" smtClean="0">
                <a:latin typeface="Arial" panose="020B0604020202020204" pitchFamily="34" charset="0"/>
                <a:cs typeface="Arial" panose="020B0604020202020204" pitchFamily="34" charset="0"/>
              </a:rPr>
              <a:t>památky </a:t>
            </a:r>
            <a:endParaRPr lang="cs-CZ" sz="1200" b="1" dirty="0">
              <a:latin typeface="Arial" panose="020B0604020202020204" pitchFamily="34" charset="0"/>
              <a:cs typeface="Arial" panose="020B0604020202020204" pitchFamily="34" charset="0"/>
            </a:endParaRPr>
          </a:p>
          <a:p>
            <a:r>
              <a:rPr lang="cs-CZ" sz="1200" u="sng" dirty="0">
                <a:latin typeface="Arial" panose="020B0604020202020204" pitchFamily="34" charset="0"/>
                <a:cs typeface="Arial" panose="020B0604020202020204" pitchFamily="34" charset="0"/>
              </a:rPr>
              <a:t>výše dotace:</a:t>
            </a:r>
            <a:r>
              <a:rPr lang="cs-CZ" sz="1200" dirty="0">
                <a:latin typeface="Arial" panose="020B0604020202020204" pitchFamily="34" charset="0"/>
                <a:cs typeface="Arial" panose="020B0604020202020204" pitchFamily="34" charset="0"/>
              </a:rPr>
              <a:t> minimální ve výši 100.000 Kč, maximální ve výši 500.000 Kč /KP/ a 500.000 Kč /NKP/</a:t>
            </a:r>
          </a:p>
          <a:p>
            <a:endParaRPr lang="cs-CZ" sz="1200" dirty="0">
              <a:latin typeface="Arial" panose="020B0604020202020204" pitchFamily="34" charset="0"/>
              <a:cs typeface="Arial" panose="020B0604020202020204" pitchFamily="34" charset="0"/>
            </a:endParaRPr>
          </a:p>
          <a:p>
            <a:endParaRPr lang="cs-CZ" sz="1200" dirty="0">
              <a:latin typeface="Arial" panose="020B0604020202020204" pitchFamily="34" charset="0"/>
              <a:cs typeface="Arial" panose="020B0604020202020204" pitchFamily="34" charset="0"/>
            </a:endParaRPr>
          </a:p>
          <a:p>
            <a:endParaRPr lang="cs-CZ" sz="1200" dirty="0">
              <a:latin typeface="Arial" panose="020B0604020202020204" pitchFamily="34" charset="0"/>
              <a:cs typeface="Arial" panose="020B0604020202020204" pitchFamily="34" charset="0"/>
            </a:endParaRPr>
          </a:p>
        </p:txBody>
      </p:sp>
      <p:sp>
        <p:nvSpPr>
          <p:cNvPr id="7" name="Zástupný symbol pro text 2"/>
          <p:cNvSpPr txBox="1">
            <a:spLocks/>
          </p:cNvSpPr>
          <p:nvPr/>
        </p:nvSpPr>
        <p:spPr>
          <a:xfrm>
            <a:off x="628650" y="0"/>
            <a:ext cx="5703888" cy="352966"/>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Clr>
                <a:srgbClr val="009640"/>
              </a:buClr>
              <a:buFont typeface="Arial" panose="020B0604020202020204" pitchFamily="34" charset="0"/>
              <a:buNone/>
              <a:defRPr sz="1800" kern="1200">
                <a:solidFill>
                  <a:schemeClr val="tx1"/>
                </a:solidFill>
                <a:latin typeface="Arial" panose="020B0604020202020204" pitchFamily="34" charset="0"/>
                <a:ea typeface="+mn-ea"/>
                <a:cs typeface="Arial" panose="020B0604020202020204" pitchFamily="34" charset="0"/>
              </a:defRPr>
            </a:lvl1pPr>
            <a:lvl2pPr marL="457200" indent="0" algn="l" defTabSz="914400" rtl="0" eaLnBrk="1" latinLnBrk="0" hangingPunct="1">
              <a:lnSpc>
                <a:spcPct val="90000"/>
              </a:lnSpc>
              <a:spcBef>
                <a:spcPts val="500"/>
              </a:spcBef>
              <a:buClr>
                <a:srgbClr val="009640"/>
              </a:buClr>
              <a:buFont typeface="Arial" panose="020B0604020202020204" pitchFamily="34" charset="0"/>
              <a:buNone/>
              <a:defRPr sz="1800" kern="1200">
                <a:solidFill>
                  <a:schemeClr val="tx1"/>
                </a:solidFill>
                <a:latin typeface="Arial" panose="020B0604020202020204" pitchFamily="34" charset="0"/>
                <a:ea typeface="+mn-ea"/>
                <a:cs typeface="Arial" panose="020B0604020202020204" pitchFamily="34" charset="0"/>
              </a:defRPr>
            </a:lvl2pPr>
            <a:lvl3pPr marL="914400" indent="0" algn="l" defTabSz="914400" rtl="0" eaLnBrk="1" latinLnBrk="0" hangingPunct="1">
              <a:lnSpc>
                <a:spcPct val="90000"/>
              </a:lnSpc>
              <a:spcBef>
                <a:spcPts val="500"/>
              </a:spcBef>
              <a:buClr>
                <a:srgbClr val="009640"/>
              </a:buClr>
              <a:buFont typeface="Arial" panose="020B0604020202020204" pitchFamily="34" charset="0"/>
              <a:buNone/>
              <a:defRPr sz="1800" kern="1200">
                <a:solidFill>
                  <a:schemeClr val="tx1"/>
                </a:solidFill>
                <a:latin typeface="Arial" panose="020B0604020202020204" pitchFamily="34" charset="0"/>
                <a:ea typeface="+mn-ea"/>
                <a:cs typeface="Arial" panose="020B0604020202020204" pitchFamily="34" charset="0"/>
              </a:defRPr>
            </a:lvl3pPr>
            <a:lvl4pPr marL="1371600" indent="0" algn="l" defTabSz="914400" rtl="0" eaLnBrk="1" latinLnBrk="0" hangingPunct="1">
              <a:lnSpc>
                <a:spcPct val="90000"/>
              </a:lnSpc>
              <a:spcBef>
                <a:spcPts val="500"/>
              </a:spcBef>
              <a:buClr>
                <a:srgbClr val="009640"/>
              </a:buClr>
              <a:buFont typeface="Arial" panose="020B0604020202020204" pitchFamily="34" charset="0"/>
              <a:buNone/>
              <a:defRPr sz="1800" kern="1200">
                <a:solidFill>
                  <a:schemeClr val="tx1"/>
                </a:solidFill>
                <a:latin typeface="Arial" panose="020B0604020202020204" pitchFamily="34" charset="0"/>
                <a:ea typeface="+mn-ea"/>
                <a:cs typeface="Arial" panose="020B0604020202020204" pitchFamily="34" charset="0"/>
              </a:defRPr>
            </a:lvl4pPr>
            <a:lvl5pPr marL="1828800" indent="0" algn="l" defTabSz="914400" rtl="0" eaLnBrk="1" latinLnBrk="0" hangingPunct="1">
              <a:lnSpc>
                <a:spcPct val="90000"/>
              </a:lnSpc>
              <a:spcBef>
                <a:spcPts val="500"/>
              </a:spcBef>
              <a:buClr>
                <a:srgbClr val="009640"/>
              </a:buClr>
              <a:buFont typeface="Arial" panose="020B0604020202020204" pitchFamily="34" charset="0"/>
              <a:buNone/>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cs-CZ" sz="1000" smtClean="0"/>
              <a:t>Oddělení památkové péče</a:t>
            </a:r>
            <a:endParaRPr lang="cs-CZ" sz="1000" dirty="0"/>
          </a:p>
        </p:txBody>
      </p:sp>
    </p:spTree>
    <p:extLst>
      <p:ext uri="{BB962C8B-B14F-4D97-AF65-F5344CB8AC3E}">
        <p14:creationId xmlns:p14="http://schemas.microsoft.com/office/powerpoint/2010/main" val="362496795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628650" y="239932"/>
            <a:ext cx="8044570" cy="556156"/>
          </a:xfrm>
        </p:spPr>
        <p:txBody>
          <a:bodyPr>
            <a:noAutofit/>
          </a:bodyPr>
          <a:lstStyle/>
          <a:p>
            <a:r>
              <a:rPr lang="cs-CZ" sz="1600" b="1" dirty="0"/>
              <a:t>Obnova historického stav. fondu v památkových </a:t>
            </a:r>
            <a:r>
              <a:rPr lang="cs-CZ" sz="1600" b="1" dirty="0" smtClean="0"/>
              <a:t>rezervacích a </a:t>
            </a:r>
            <a:r>
              <a:rPr lang="cs-CZ" sz="1600" b="1" dirty="0"/>
              <a:t>zónách a staveb drobné </a:t>
            </a:r>
            <a:r>
              <a:rPr lang="cs-CZ" sz="1600" b="1" dirty="0" smtClean="0"/>
              <a:t>architektury</a:t>
            </a:r>
            <a:r>
              <a:rPr lang="cs-CZ" sz="1600" b="1" dirty="0"/>
              <a:t>; kopie sochařských děl v exteriéru na území </a:t>
            </a:r>
            <a:r>
              <a:rPr lang="cs-CZ" sz="1600" b="1" dirty="0" smtClean="0"/>
              <a:t>PK</a:t>
            </a:r>
            <a:endParaRPr lang="cs-CZ" sz="1600" b="1" dirty="0"/>
          </a:p>
        </p:txBody>
      </p:sp>
      <p:sp>
        <p:nvSpPr>
          <p:cNvPr id="4" name="Zástupný symbol pro číslo snímku 3"/>
          <p:cNvSpPr>
            <a:spLocks noGrp="1"/>
          </p:cNvSpPr>
          <p:nvPr>
            <p:ph type="sldNum" sz="quarter" idx="4"/>
          </p:nvPr>
        </p:nvSpPr>
        <p:spPr/>
        <p:txBody>
          <a:bodyPr/>
          <a:lstStyle/>
          <a:p>
            <a:r>
              <a:rPr lang="cs-CZ" dirty="0" smtClean="0"/>
              <a:t>Strana </a:t>
            </a:r>
            <a:fld id="{20A22714-1925-4CB5-873C-0DA602053BBE}" type="slidenum">
              <a:rPr lang="cs-CZ" smtClean="0"/>
              <a:pPr/>
              <a:t>8</a:t>
            </a:fld>
            <a:r>
              <a:rPr lang="cs-CZ" dirty="0" smtClean="0"/>
              <a:t> </a:t>
            </a:r>
            <a:endParaRPr lang="cs-CZ" dirty="0"/>
          </a:p>
        </p:txBody>
      </p:sp>
      <p:sp>
        <p:nvSpPr>
          <p:cNvPr id="5" name="Obdélník 4"/>
          <p:cNvSpPr/>
          <p:nvPr/>
        </p:nvSpPr>
        <p:spPr>
          <a:xfrm>
            <a:off x="628650" y="796088"/>
            <a:ext cx="7935928" cy="5447645"/>
          </a:xfrm>
          <a:prstGeom prst="rect">
            <a:avLst/>
          </a:prstGeom>
        </p:spPr>
        <p:txBody>
          <a:bodyPr wrap="square">
            <a:spAutoFit/>
          </a:bodyPr>
          <a:lstStyle/>
          <a:p>
            <a:pPr algn="just"/>
            <a:r>
              <a:rPr lang="cs-CZ" sz="1200" b="1" u="sng" dirty="0">
                <a:latin typeface="Arial" panose="020B0604020202020204" pitchFamily="34" charset="0"/>
                <a:ea typeface="Calibri" panose="020F0502020204030204" pitchFamily="34" charset="0"/>
                <a:cs typeface="Arial" panose="020B0604020202020204" pitchFamily="34" charset="0"/>
              </a:rPr>
              <a:t>určen na:</a:t>
            </a:r>
            <a:endParaRPr lang="cs-CZ" sz="1200" dirty="0">
              <a:latin typeface="Arial" panose="020B0604020202020204" pitchFamily="34" charset="0"/>
              <a:ea typeface="Calibri" panose="020F0502020204030204" pitchFamily="34" charset="0"/>
              <a:cs typeface="Arial" panose="020B0604020202020204" pitchFamily="34" charset="0"/>
            </a:endParaRPr>
          </a:p>
          <a:p>
            <a:pPr algn="just"/>
            <a:r>
              <a:rPr lang="cs-CZ" sz="1200" dirty="0">
                <a:latin typeface="Arial" panose="020B0604020202020204" pitchFamily="34" charset="0"/>
                <a:cs typeface="Arial" panose="020B0604020202020204" pitchFamily="34" charset="0"/>
              </a:rPr>
              <a:t>stavební a uměleckořemeslné práce související přímo se zachováním a obnovou původního řešení nemovitostí nebo drobných staveb dotvářejících prostředí, které nejsou prohlášeny za kulturní památky, ale nacházejí se na území památkové rezervace nebo zóny, stavební a uměleckořemeslné práce související přímo se záchranou a obnovou staveb drobné architektury dotvářejících kulturní krajinu, které nejsou prohlášeny za kulturní památky a nenacházejí se na území památkové rezervace nebo zóny, a dále na zhotovení a instalaci kopií sochařských děl či jejich souborů nacházejících se v exteriéru, které pro jejich špatný stav není možné dále zachovat na místě, a proto je nezbytná jejich náhrada, a na s tím související konzervaci a uložení původních sochařských děl, která byla nahrazena kopií (např. lapidárium, muzeum, depozitář), a dále na podporu tvorby plánů ochrany památkových rezervací a zón</a:t>
            </a:r>
            <a:r>
              <a:rPr lang="cs-CZ" sz="1200" dirty="0">
                <a:latin typeface="Arial" panose="020B0604020202020204" pitchFamily="34" charset="0"/>
                <a:ea typeface="Calibri" panose="020F0502020204030204" pitchFamily="34" charset="0"/>
                <a:cs typeface="Arial" panose="020B0604020202020204" pitchFamily="34" charset="0"/>
              </a:rPr>
              <a:t> </a:t>
            </a:r>
          </a:p>
          <a:p>
            <a:pPr algn="just"/>
            <a:r>
              <a:rPr lang="cs-CZ" sz="1200" b="1" u="sng" dirty="0" smtClean="0">
                <a:latin typeface="Arial" panose="020B0604020202020204" pitchFamily="34" charset="0"/>
                <a:ea typeface="Calibri" panose="020F0502020204030204" pitchFamily="34" charset="0"/>
                <a:cs typeface="Arial" panose="020B0604020202020204" pitchFamily="34" charset="0"/>
              </a:rPr>
              <a:t>alokovaná </a:t>
            </a:r>
            <a:r>
              <a:rPr lang="cs-CZ" sz="1200" b="1" u="sng" dirty="0">
                <a:latin typeface="Arial" panose="020B0604020202020204" pitchFamily="34" charset="0"/>
                <a:ea typeface="Calibri" panose="020F0502020204030204" pitchFamily="34" charset="0"/>
                <a:cs typeface="Arial" panose="020B0604020202020204" pitchFamily="34" charset="0"/>
              </a:rPr>
              <a:t>částka</a:t>
            </a:r>
            <a:r>
              <a:rPr lang="cs-CZ" sz="1200" b="1" dirty="0">
                <a:latin typeface="Arial" panose="020B0604020202020204" pitchFamily="34" charset="0"/>
                <a:ea typeface="Calibri" panose="020F0502020204030204" pitchFamily="34" charset="0"/>
                <a:cs typeface="Arial" panose="020B0604020202020204" pitchFamily="34" charset="0"/>
              </a:rPr>
              <a:t>:  </a:t>
            </a:r>
            <a:r>
              <a:rPr lang="cs-CZ" sz="1200" dirty="0" smtClean="0">
                <a:latin typeface="Arial" panose="020B0604020202020204" pitchFamily="34" charset="0"/>
                <a:ea typeface="Calibri" panose="020F0502020204030204" pitchFamily="34" charset="0"/>
                <a:cs typeface="Arial" panose="020B0604020202020204" pitchFamily="34" charset="0"/>
              </a:rPr>
              <a:t>pro rok 2022 alokace </a:t>
            </a:r>
            <a:r>
              <a:rPr lang="cs-CZ" sz="1200" b="1" dirty="0" smtClean="0">
                <a:latin typeface="Arial" panose="020B0604020202020204" pitchFamily="34" charset="0"/>
                <a:ea typeface="Calibri" panose="020F0502020204030204" pitchFamily="34" charset="0"/>
                <a:cs typeface="Arial" panose="020B0604020202020204" pitchFamily="34" charset="0"/>
              </a:rPr>
              <a:t>4.000.000 Kč</a:t>
            </a:r>
            <a:endParaRPr lang="cs-CZ" sz="1200" dirty="0" smtClean="0">
              <a:latin typeface="Arial" panose="020B0604020202020204" pitchFamily="34" charset="0"/>
              <a:ea typeface="Calibri" panose="020F0502020204030204" pitchFamily="34" charset="0"/>
              <a:cs typeface="Arial" panose="020B0604020202020204" pitchFamily="34" charset="0"/>
            </a:endParaRPr>
          </a:p>
          <a:p>
            <a:r>
              <a:rPr lang="cs-CZ" sz="1200" b="1" u="sng" dirty="0" smtClean="0">
                <a:latin typeface="Arial" panose="020B0604020202020204" pitchFamily="34" charset="0"/>
                <a:cs typeface="Arial" panose="020B0604020202020204" pitchFamily="34" charset="0"/>
              </a:rPr>
              <a:t>přijímání </a:t>
            </a:r>
            <a:r>
              <a:rPr lang="cs-CZ" sz="1200" b="1" u="sng" dirty="0">
                <a:latin typeface="Arial" panose="020B0604020202020204" pitchFamily="34" charset="0"/>
                <a:cs typeface="Arial" panose="020B0604020202020204" pitchFamily="34" charset="0"/>
              </a:rPr>
              <a:t>žádostí:</a:t>
            </a:r>
            <a:r>
              <a:rPr lang="cs-CZ" sz="1200" dirty="0">
                <a:latin typeface="Arial" panose="020B0604020202020204" pitchFamily="34" charset="0"/>
                <a:cs typeface="Arial" panose="020B0604020202020204" pitchFamily="34" charset="0"/>
              </a:rPr>
              <a:t> od </a:t>
            </a:r>
            <a:r>
              <a:rPr lang="cs-CZ" sz="1200" dirty="0" smtClean="0">
                <a:latin typeface="Arial" panose="020B0604020202020204" pitchFamily="34" charset="0"/>
                <a:cs typeface="Arial" panose="020B0604020202020204" pitchFamily="34" charset="0"/>
              </a:rPr>
              <a:t>poloviny ledna 2023 cca 4 týdny</a:t>
            </a:r>
            <a:endParaRPr lang="cs-CZ" sz="1200" dirty="0">
              <a:latin typeface="Arial" panose="020B0604020202020204" pitchFamily="34" charset="0"/>
              <a:cs typeface="Arial" panose="020B0604020202020204" pitchFamily="34" charset="0"/>
            </a:endParaRPr>
          </a:p>
          <a:p>
            <a:r>
              <a:rPr lang="cs-CZ" sz="1200" b="1" u="sng" dirty="0" smtClean="0">
                <a:latin typeface="Arial" panose="020B0604020202020204" pitchFamily="34" charset="0"/>
                <a:cs typeface="Arial" panose="020B0604020202020204" pitchFamily="34" charset="0"/>
              </a:rPr>
              <a:t>spoluúčast</a:t>
            </a:r>
            <a:r>
              <a:rPr lang="cs-CZ" sz="1200" b="1" u="sng" dirty="0">
                <a:latin typeface="Arial" panose="020B0604020202020204" pitchFamily="34" charset="0"/>
                <a:cs typeface="Arial" panose="020B0604020202020204" pitchFamily="34" charset="0"/>
              </a:rPr>
              <a:t>:</a:t>
            </a:r>
            <a:r>
              <a:rPr lang="cs-CZ" sz="1200" dirty="0">
                <a:latin typeface="Arial" panose="020B0604020202020204" pitchFamily="34" charset="0"/>
                <a:cs typeface="Arial" panose="020B0604020202020204" pitchFamily="34" charset="0"/>
              </a:rPr>
              <a:t>  ANO – </a:t>
            </a:r>
            <a:r>
              <a:rPr lang="cs-CZ" sz="1200" dirty="0" smtClean="0">
                <a:latin typeface="Arial" panose="020B0604020202020204" pitchFamily="34" charset="0"/>
                <a:cs typeface="Arial" panose="020B0604020202020204" pitchFamily="34" charset="0"/>
              </a:rPr>
              <a:t>20</a:t>
            </a:r>
            <a:r>
              <a:rPr lang="cs-CZ" sz="1200" dirty="0">
                <a:latin typeface="Arial" panose="020B0604020202020204" pitchFamily="34" charset="0"/>
                <a:cs typeface="Arial" panose="020B0604020202020204" pitchFamily="34" charset="0"/>
              </a:rPr>
              <a:t>% </a:t>
            </a:r>
          </a:p>
          <a:p>
            <a:r>
              <a:rPr lang="cs-CZ" sz="1200" b="1" u="sng" dirty="0" smtClean="0">
                <a:latin typeface="Arial" panose="020B0604020202020204" pitchFamily="34" charset="0"/>
                <a:cs typeface="Arial" panose="020B0604020202020204" pitchFamily="34" charset="0"/>
              </a:rPr>
              <a:t>žadatelem může být:</a:t>
            </a:r>
            <a:r>
              <a:rPr lang="cs-CZ" sz="1200" dirty="0" smtClean="0">
                <a:latin typeface="Arial" panose="020B0604020202020204" pitchFamily="34" charset="0"/>
                <a:cs typeface="Arial" panose="020B0604020202020204" pitchFamily="34" charset="0"/>
              </a:rPr>
              <a:t> vlastník stavby (fyzická osoba, fyzická osoba podnikající, právnická osoba, obec, dobrovolný svazek obcí). Dotace je určena pouze pro objekty, které se nacházejí na území Plzeňského kraje a nejsou ve vlastnictví ČR nebo Plzeňského kraje</a:t>
            </a:r>
          </a:p>
          <a:p>
            <a:pPr algn="just"/>
            <a:r>
              <a:rPr lang="cs-CZ" sz="1200" b="1" u="sng" dirty="0">
                <a:latin typeface="Arial" panose="020B0604020202020204" pitchFamily="34" charset="0"/>
                <a:ea typeface="Calibri" panose="020F0502020204030204" pitchFamily="34" charset="0"/>
                <a:cs typeface="Arial" panose="020B0604020202020204" pitchFamily="34" charset="0"/>
              </a:rPr>
              <a:t>způsob podání</a:t>
            </a:r>
            <a:r>
              <a:rPr lang="cs-CZ" sz="1200" b="1" dirty="0">
                <a:latin typeface="Arial" panose="020B0604020202020204" pitchFamily="34" charset="0"/>
                <a:ea typeface="Calibri" panose="020F0502020204030204" pitchFamily="34" charset="0"/>
                <a:cs typeface="Arial" panose="020B0604020202020204" pitchFamily="34" charset="0"/>
              </a:rPr>
              <a:t>:</a:t>
            </a:r>
            <a:r>
              <a:rPr lang="cs-CZ" sz="1200" dirty="0">
                <a:latin typeface="Arial" panose="020B0604020202020204" pitchFamily="34" charset="0"/>
                <a:ea typeface="Calibri" panose="020F0502020204030204" pitchFamily="34" charset="0"/>
                <a:cs typeface="Arial" panose="020B0604020202020204" pitchFamily="34" charset="0"/>
              </a:rPr>
              <a:t> elektronicky v aplikaci </a:t>
            </a:r>
            <a:r>
              <a:rPr lang="cs-CZ" sz="1200" dirty="0" err="1">
                <a:latin typeface="Arial" panose="020B0604020202020204" pitchFamily="34" charset="0"/>
                <a:ea typeface="Calibri" panose="020F0502020204030204" pitchFamily="34" charset="0"/>
                <a:cs typeface="Arial" panose="020B0604020202020204" pitchFamily="34" charset="0"/>
              </a:rPr>
              <a:t>eDotace</a:t>
            </a:r>
            <a:endParaRPr lang="cs-CZ" sz="1200" dirty="0">
              <a:latin typeface="Arial" panose="020B0604020202020204" pitchFamily="34" charset="0"/>
              <a:ea typeface="Calibri" panose="020F0502020204030204" pitchFamily="34" charset="0"/>
              <a:cs typeface="Arial" panose="020B0604020202020204" pitchFamily="34" charset="0"/>
            </a:endParaRPr>
          </a:p>
          <a:p>
            <a:pPr algn="just"/>
            <a:r>
              <a:rPr lang="cs-CZ" sz="1200" b="1" u="sng" dirty="0">
                <a:latin typeface="Arial" panose="020B0604020202020204" pitchFamily="34" charset="0"/>
                <a:ea typeface="Calibri" panose="020F0502020204030204" pitchFamily="34" charset="0"/>
                <a:cs typeface="Arial" panose="020B0604020202020204" pitchFamily="34" charset="0"/>
              </a:rPr>
              <a:t>vyúčtování</a:t>
            </a:r>
            <a:r>
              <a:rPr lang="cs-CZ" sz="1200" dirty="0">
                <a:latin typeface="Arial" panose="020B0604020202020204" pitchFamily="34" charset="0"/>
                <a:ea typeface="Calibri" panose="020F0502020204030204" pitchFamily="34" charset="0"/>
                <a:cs typeface="Arial" panose="020B0604020202020204" pitchFamily="34" charset="0"/>
              </a:rPr>
              <a:t>: elektronicky v aplikaci </a:t>
            </a:r>
            <a:r>
              <a:rPr lang="cs-CZ" sz="1200" dirty="0" err="1">
                <a:latin typeface="Arial" panose="020B0604020202020204" pitchFamily="34" charset="0"/>
                <a:ea typeface="Calibri" panose="020F0502020204030204" pitchFamily="34" charset="0"/>
                <a:cs typeface="Arial" panose="020B0604020202020204" pitchFamily="34" charset="0"/>
              </a:rPr>
              <a:t>eDotace</a:t>
            </a:r>
            <a:endParaRPr lang="cs-CZ" sz="1200" b="1" dirty="0">
              <a:latin typeface="Arial" panose="020B0604020202020204" pitchFamily="34" charset="0"/>
              <a:ea typeface="Calibri" panose="020F0502020204030204" pitchFamily="34" charset="0"/>
              <a:cs typeface="Arial" panose="020B0604020202020204" pitchFamily="34" charset="0"/>
            </a:endParaRPr>
          </a:p>
          <a:p>
            <a:endParaRPr lang="cs-CZ" sz="1200" b="1" u="sng" dirty="0" smtClean="0">
              <a:latin typeface="Arial" panose="020B0604020202020204" pitchFamily="34" charset="0"/>
              <a:cs typeface="Arial" panose="020B0604020202020204" pitchFamily="34" charset="0"/>
            </a:endParaRPr>
          </a:p>
          <a:p>
            <a:r>
              <a:rPr lang="cs-CZ" sz="1200" b="1" u="sng" dirty="0" smtClean="0">
                <a:latin typeface="Arial" panose="020B0604020202020204" pitchFamily="34" charset="0"/>
                <a:cs typeface="Arial" panose="020B0604020202020204" pitchFamily="34" charset="0"/>
              </a:rPr>
              <a:t>Dotační </a:t>
            </a:r>
            <a:r>
              <a:rPr lang="cs-CZ" sz="1200" b="1" u="sng" dirty="0">
                <a:latin typeface="Arial" panose="020B0604020202020204" pitchFamily="34" charset="0"/>
                <a:cs typeface="Arial" panose="020B0604020202020204" pitchFamily="34" charset="0"/>
              </a:rPr>
              <a:t>tituly v rámci programu:</a:t>
            </a:r>
          </a:p>
          <a:p>
            <a:pPr marL="285750" lvl="0" indent="-285750">
              <a:buFont typeface="Arial" panose="020B0604020202020204" pitchFamily="34" charset="0"/>
              <a:buChar char="•"/>
            </a:pPr>
            <a:r>
              <a:rPr lang="cs-CZ" sz="1200" b="1" dirty="0" smtClean="0">
                <a:latin typeface="Arial" panose="020B0604020202020204" pitchFamily="34" charset="0"/>
                <a:cs typeface="Arial" panose="020B0604020202020204" pitchFamily="34" charset="0"/>
              </a:rPr>
              <a:t>Č</a:t>
            </a:r>
            <a:r>
              <a:rPr lang="cs-CZ" sz="1200" b="1" dirty="0">
                <a:latin typeface="Arial" panose="020B0604020202020204" pitchFamily="34" charset="0"/>
                <a:cs typeface="Arial" panose="020B0604020202020204" pitchFamily="34" charset="0"/>
              </a:rPr>
              <a:t>. 1 Obnova původního řešení nemovitostí a drobných staveb na území památkových rezervací a </a:t>
            </a:r>
            <a:r>
              <a:rPr lang="cs-CZ" sz="1200" b="1" dirty="0" smtClean="0">
                <a:latin typeface="Arial" panose="020B0604020202020204" pitchFamily="34" charset="0"/>
                <a:cs typeface="Arial" panose="020B0604020202020204" pitchFamily="34" charset="0"/>
              </a:rPr>
              <a:t>zón</a:t>
            </a:r>
            <a:endParaRPr lang="cs-CZ" sz="1200" dirty="0">
              <a:latin typeface="Arial" panose="020B0604020202020204" pitchFamily="34" charset="0"/>
              <a:cs typeface="Arial" panose="020B0604020202020204" pitchFamily="34" charset="0"/>
            </a:endParaRPr>
          </a:p>
          <a:p>
            <a:r>
              <a:rPr lang="cs-CZ" sz="1200" u="sng" dirty="0" smtClean="0">
                <a:latin typeface="Arial" panose="020B0604020202020204" pitchFamily="34" charset="0"/>
                <a:cs typeface="Arial" panose="020B0604020202020204" pitchFamily="34" charset="0"/>
              </a:rPr>
              <a:t>výše </a:t>
            </a:r>
            <a:r>
              <a:rPr lang="cs-CZ" sz="1200" u="sng" dirty="0">
                <a:latin typeface="Arial" panose="020B0604020202020204" pitchFamily="34" charset="0"/>
                <a:cs typeface="Arial" panose="020B0604020202020204" pitchFamily="34" charset="0"/>
              </a:rPr>
              <a:t>dotace:</a:t>
            </a:r>
            <a:r>
              <a:rPr lang="cs-CZ" sz="1200" dirty="0">
                <a:latin typeface="Arial" panose="020B0604020202020204" pitchFamily="34" charset="0"/>
                <a:cs typeface="Arial" panose="020B0604020202020204" pitchFamily="34" charset="0"/>
              </a:rPr>
              <a:t> minimální ve výši 50.000 Kč, maximální ve výši </a:t>
            </a:r>
            <a:r>
              <a:rPr lang="cs-CZ" sz="1200" dirty="0" smtClean="0">
                <a:latin typeface="Arial" panose="020B0604020202020204" pitchFamily="34" charset="0"/>
                <a:cs typeface="Arial" panose="020B0604020202020204" pitchFamily="34" charset="0"/>
              </a:rPr>
              <a:t>150.000 Kč</a:t>
            </a:r>
            <a:endParaRPr lang="cs-CZ" sz="1200" dirty="0">
              <a:latin typeface="Arial" panose="020B0604020202020204" pitchFamily="34" charset="0"/>
              <a:cs typeface="Arial" panose="020B0604020202020204" pitchFamily="34" charset="0"/>
            </a:endParaRPr>
          </a:p>
          <a:p>
            <a:pPr marL="285750" lvl="0" indent="-285750">
              <a:buFont typeface="Arial" panose="020B0604020202020204" pitchFamily="34" charset="0"/>
              <a:buChar char="•"/>
            </a:pPr>
            <a:r>
              <a:rPr lang="cs-CZ" sz="1200" b="1" dirty="0">
                <a:latin typeface="Arial" panose="020B0604020202020204" pitchFamily="34" charset="0"/>
                <a:cs typeface="Arial" panose="020B0604020202020204" pitchFamily="34" charset="0"/>
              </a:rPr>
              <a:t>Č. 2 Záchrana a obnova staveb drobné architektury dotvářejících kulturní krajinu </a:t>
            </a:r>
            <a:endParaRPr lang="cs-CZ" sz="1200" dirty="0">
              <a:latin typeface="Arial" panose="020B0604020202020204" pitchFamily="34" charset="0"/>
              <a:cs typeface="Arial" panose="020B0604020202020204" pitchFamily="34" charset="0"/>
            </a:endParaRPr>
          </a:p>
          <a:p>
            <a:r>
              <a:rPr lang="cs-CZ" sz="1200" u="sng" dirty="0">
                <a:latin typeface="Arial" panose="020B0604020202020204" pitchFamily="34" charset="0"/>
                <a:cs typeface="Arial" panose="020B0604020202020204" pitchFamily="34" charset="0"/>
              </a:rPr>
              <a:t>výše dotace:</a:t>
            </a:r>
            <a:r>
              <a:rPr lang="cs-CZ" sz="1200" dirty="0">
                <a:latin typeface="Arial" panose="020B0604020202020204" pitchFamily="34" charset="0"/>
                <a:cs typeface="Arial" panose="020B0604020202020204" pitchFamily="34" charset="0"/>
              </a:rPr>
              <a:t>  minimální ve výši 10.000 Kč, maximální ve výši 50.000 Kč</a:t>
            </a:r>
          </a:p>
          <a:p>
            <a:pPr marL="285750" indent="-285750">
              <a:buFont typeface="Arial" panose="020B0604020202020204" pitchFamily="34" charset="0"/>
              <a:buChar char="•"/>
            </a:pPr>
            <a:r>
              <a:rPr lang="cs-CZ" sz="1200" b="1" dirty="0" smtClean="0">
                <a:latin typeface="Arial" panose="020B0604020202020204" pitchFamily="34" charset="0"/>
                <a:cs typeface="Arial" panose="020B0604020202020204" pitchFamily="34" charset="0"/>
              </a:rPr>
              <a:t>Č</a:t>
            </a:r>
            <a:r>
              <a:rPr lang="cs-CZ" sz="1200" b="1" dirty="0">
                <a:latin typeface="Arial" panose="020B0604020202020204" pitchFamily="34" charset="0"/>
                <a:cs typeface="Arial" panose="020B0604020202020204" pitchFamily="34" charset="0"/>
              </a:rPr>
              <a:t>. 3 Dotace na zhotovení a instalaci kopií sochařských děl či jejich souborů v exteriéru </a:t>
            </a:r>
          </a:p>
          <a:p>
            <a:r>
              <a:rPr lang="cs-CZ" sz="1200" u="sng" dirty="0">
                <a:latin typeface="Arial" panose="020B0604020202020204" pitchFamily="34" charset="0"/>
                <a:cs typeface="Arial" panose="020B0604020202020204" pitchFamily="34" charset="0"/>
              </a:rPr>
              <a:t>výše dotace:</a:t>
            </a:r>
            <a:r>
              <a:rPr lang="cs-CZ" sz="1200" dirty="0">
                <a:latin typeface="Arial" panose="020B0604020202020204" pitchFamily="34" charset="0"/>
                <a:cs typeface="Arial" panose="020B0604020202020204" pitchFamily="34" charset="0"/>
              </a:rPr>
              <a:t>  minimální ve výši 10.000 Kč, maximální ve výši </a:t>
            </a:r>
            <a:r>
              <a:rPr lang="cs-CZ" sz="1200" dirty="0" smtClean="0">
                <a:latin typeface="Arial" panose="020B0604020202020204" pitchFamily="34" charset="0"/>
                <a:cs typeface="Arial" panose="020B0604020202020204" pitchFamily="34" charset="0"/>
              </a:rPr>
              <a:t>150.000 </a:t>
            </a:r>
            <a:r>
              <a:rPr lang="cs-CZ" sz="1200" dirty="0">
                <a:latin typeface="Arial" panose="020B0604020202020204" pitchFamily="34" charset="0"/>
                <a:cs typeface="Arial" panose="020B0604020202020204" pitchFamily="34" charset="0"/>
              </a:rPr>
              <a:t>Kč</a:t>
            </a:r>
          </a:p>
          <a:p>
            <a:pPr marL="285750" indent="-285750">
              <a:buFont typeface="Arial" panose="020B0604020202020204" pitchFamily="34" charset="0"/>
              <a:buChar char="•"/>
            </a:pPr>
            <a:r>
              <a:rPr lang="cs-CZ" sz="1200" b="1" dirty="0">
                <a:latin typeface="Arial" panose="020B0604020202020204" pitchFamily="34" charset="0"/>
                <a:cs typeface="Arial" panose="020B0604020202020204" pitchFamily="34" charset="0"/>
              </a:rPr>
              <a:t>Č. </a:t>
            </a:r>
            <a:r>
              <a:rPr lang="cs-CZ" sz="1200" b="1" dirty="0" smtClean="0">
                <a:latin typeface="Arial" panose="020B0604020202020204" pitchFamily="34" charset="0"/>
                <a:cs typeface="Arial" panose="020B0604020202020204" pitchFamily="34" charset="0"/>
              </a:rPr>
              <a:t>4 Podpora tvorby plánů ochrany památkových rezervací a zón</a:t>
            </a:r>
            <a:endParaRPr lang="cs-CZ" sz="1200" b="1" dirty="0">
              <a:latin typeface="Arial" panose="020B0604020202020204" pitchFamily="34" charset="0"/>
              <a:cs typeface="Arial" panose="020B0604020202020204" pitchFamily="34" charset="0"/>
            </a:endParaRPr>
          </a:p>
          <a:p>
            <a:r>
              <a:rPr lang="cs-CZ" sz="1200" u="sng" dirty="0">
                <a:latin typeface="Arial" panose="020B0604020202020204" pitchFamily="34" charset="0"/>
                <a:cs typeface="Arial" panose="020B0604020202020204" pitchFamily="34" charset="0"/>
              </a:rPr>
              <a:t>výše dotace:</a:t>
            </a:r>
            <a:r>
              <a:rPr lang="cs-CZ" sz="1200" dirty="0">
                <a:latin typeface="Arial" panose="020B0604020202020204" pitchFamily="34" charset="0"/>
                <a:cs typeface="Arial" panose="020B0604020202020204" pitchFamily="34" charset="0"/>
              </a:rPr>
              <a:t>  minimální ve výši </a:t>
            </a:r>
            <a:r>
              <a:rPr lang="cs-CZ" sz="1200" dirty="0" smtClean="0">
                <a:latin typeface="Arial" panose="020B0604020202020204" pitchFamily="34" charset="0"/>
                <a:cs typeface="Arial" panose="020B0604020202020204" pitchFamily="34" charset="0"/>
              </a:rPr>
              <a:t>50.000 </a:t>
            </a:r>
            <a:r>
              <a:rPr lang="cs-CZ" sz="1200" dirty="0">
                <a:latin typeface="Arial" panose="020B0604020202020204" pitchFamily="34" charset="0"/>
                <a:cs typeface="Arial" panose="020B0604020202020204" pitchFamily="34" charset="0"/>
              </a:rPr>
              <a:t>Kč, maximální ve výši 150.000 Kč</a:t>
            </a:r>
          </a:p>
          <a:p>
            <a:endParaRPr lang="cs-CZ" sz="1200" dirty="0" smtClean="0">
              <a:effectLst/>
              <a:latin typeface="Arial" panose="020B0604020202020204" pitchFamily="34" charset="0"/>
              <a:ea typeface="Calibri" panose="020F0502020204030204" pitchFamily="34" charset="0"/>
              <a:cs typeface="Arial" panose="020B0604020202020204" pitchFamily="34" charset="0"/>
            </a:endParaRPr>
          </a:p>
        </p:txBody>
      </p:sp>
      <p:sp>
        <p:nvSpPr>
          <p:cNvPr id="6" name="Zástupný symbol pro text 2"/>
          <p:cNvSpPr txBox="1">
            <a:spLocks/>
          </p:cNvSpPr>
          <p:nvPr/>
        </p:nvSpPr>
        <p:spPr>
          <a:xfrm>
            <a:off x="628650" y="0"/>
            <a:ext cx="5703888" cy="352966"/>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Clr>
                <a:srgbClr val="009640"/>
              </a:buClr>
              <a:buFont typeface="Arial" panose="020B0604020202020204" pitchFamily="34" charset="0"/>
              <a:buNone/>
              <a:defRPr sz="1800" kern="1200">
                <a:solidFill>
                  <a:schemeClr val="tx1"/>
                </a:solidFill>
                <a:latin typeface="Arial" panose="020B0604020202020204" pitchFamily="34" charset="0"/>
                <a:ea typeface="+mn-ea"/>
                <a:cs typeface="Arial" panose="020B0604020202020204" pitchFamily="34" charset="0"/>
              </a:defRPr>
            </a:lvl1pPr>
            <a:lvl2pPr marL="457200" indent="0" algn="l" defTabSz="914400" rtl="0" eaLnBrk="1" latinLnBrk="0" hangingPunct="1">
              <a:lnSpc>
                <a:spcPct val="90000"/>
              </a:lnSpc>
              <a:spcBef>
                <a:spcPts val="500"/>
              </a:spcBef>
              <a:buClr>
                <a:srgbClr val="009640"/>
              </a:buClr>
              <a:buFont typeface="Arial" panose="020B0604020202020204" pitchFamily="34" charset="0"/>
              <a:buNone/>
              <a:defRPr sz="1800" kern="1200">
                <a:solidFill>
                  <a:schemeClr val="tx1"/>
                </a:solidFill>
                <a:latin typeface="Arial" panose="020B0604020202020204" pitchFamily="34" charset="0"/>
                <a:ea typeface="+mn-ea"/>
                <a:cs typeface="Arial" panose="020B0604020202020204" pitchFamily="34" charset="0"/>
              </a:defRPr>
            </a:lvl2pPr>
            <a:lvl3pPr marL="914400" indent="0" algn="l" defTabSz="914400" rtl="0" eaLnBrk="1" latinLnBrk="0" hangingPunct="1">
              <a:lnSpc>
                <a:spcPct val="90000"/>
              </a:lnSpc>
              <a:spcBef>
                <a:spcPts val="500"/>
              </a:spcBef>
              <a:buClr>
                <a:srgbClr val="009640"/>
              </a:buClr>
              <a:buFont typeface="Arial" panose="020B0604020202020204" pitchFamily="34" charset="0"/>
              <a:buNone/>
              <a:defRPr sz="1800" kern="1200">
                <a:solidFill>
                  <a:schemeClr val="tx1"/>
                </a:solidFill>
                <a:latin typeface="Arial" panose="020B0604020202020204" pitchFamily="34" charset="0"/>
                <a:ea typeface="+mn-ea"/>
                <a:cs typeface="Arial" panose="020B0604020202020204" pitchFamily="34" charset="0"/>
              </a:defRPr>
            </a:lvl3pPr>
            <a:lvl4pPr marL="1371600" indent="0" algn="l" defTabSz="914400" rtl="0" eaLnBrk="1" latinLnBrk="0" hangingPunct="1">
              <a:lnSpc>
                <a:spcPct val="90000"/>
              </a:lnSpc>
              <a:spcBef>
                <a:spcPts val="500"/>
              </a:spcBef>
              <a:buClr>
                <a:srgbClr val="009640"/>
              </a:buClr>
              <a:buFont typeface="Arial" panose="020B0604020202020204" pitchFamily="34" charset="0"/>
              <a:buNone/>
              <a:defRPr sz="1800" kern="1200">
                <a:solidFill>
                  <a:schemeClr val="tx1"/>
                </a:solidFill>
                <a:latin typeface="Arial" panose="020B0604020202020204" pitchFamily="34" charset="0"/>
                <a:ea typeface="+mn-ea"/>
                <a:cs typeface="Arial" panose="020B0604020202020204" pitchFamily="34" charset="0"/>
              </a:defRPr>
            </a:lvl4pPr>
            <a:lvl5pPr marL="1828800" indent="0" algn="l" defTabSz="914400" rtl="0" eaLnBrk="1" latinLnBrk="0" hangingPunct="1">
              <a:lnSpc>
                <a:spcPct val="90000"/>
              </a:lnSpc>
              <a:spcBef>
                <a:spcPts val="500"/>
              </a:spcBef>
              <a:buClr>
                <a:srgbClr val="009640"/>
              </a:buClr>
              <a:buFont typeface="Arial" panose="020B0604020202020204" pitchFamily="34" charset="0"/>
              <a:buNone/>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cs-CZ" sz="1000" dirty="0" smtClean="0"/>
              <a:t>Oddělení památkové péče</a:t>
            </a:r>
            <a:endParaRPr lang="cs-CZ" sz="1000" dirty="0"/>
          </a:p>
        </p:txBody>
      </p:sp>
    </p:spTree>
    <p:extLst>
      <p:ext uri="{BB962C8B-B14F-4D97-AF65-F5344CB8AC3E}">
        <p14:creationId xmlns:p14="http://schemas.microsoft.com/office/powerpoint/2010/main" val="22912314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628649" y="835767"/>
            <a:ext cx="7886700" cy="5160219"/>
          </a:xfrm>
        </p:spPr>
        <p:txBody>
          <a:bodyPr>
            <a:noAutofit/>
          </a:bodyPr>
          <a:lstStyle/>
          <a:p>
            <a:r>
              <a:rPr lang="cs-CZ" sz="1200" dirty="0" smtClean="0"/>
              <a:t>Mgr</a:t>
            </a:r>
            <a:r>
              <a:rPr lang="cs-CZ" sz="1200" dirty="0"/>
              <a:t>. Tereza Eismannová </a:t>
            </a:r>
            <a:br>
              <a:rPr lang="cs-CZ" sz="1200" dirty="0"/>
            </a:br>
            <a:r>
              <a:rPr lang="cs-CZ" sz="1200" dirty="0"/>
              <a:t>č. kanceláře 462</a:t>
            </a:r>
            <a:br>
              <a:rPr lang="cs-CZ" sz="1200" dirty="0"/>
            </a:br>
            <a:r>
              <a:rPr lang="cs-CZ" sz="1200" dirty="0"/>
              <a:t>Telefon: +420  377 195 631</a:t>
            </a:r>
            <a:br>
              <a:rPr lang="cs-CZ" sz="1200" dirty="0"/>
            </a:br>
            <a:r>
              <a:rPr lang="cs-CZ" sz="1200" dirty="0"/>
              <a:t>E-mail: </a:t>
            </a:r>
            <a:r>
              <a:rPr lang="cs-CZ" sz="1200" u="sng" dirty="0">
                <a:hlinkClick r:id="rId2"/>
              </a:rPr>
              <a:t>tereza.eismannova@plzensky-kraj.cz</a:t>
            </a:r>
            <a:r>
              <a:rPr lang="cs-CZ" sz="1200" dirty="0"/>
              <a:t/>
            </a:r>
            <a:br>
              <a:rPr lang="cs-CZ" sz="1200" dirty="0"/>
            </a:br>
            <a:r>
              <a:rPr lang="cs-CZ" sz="1200" dirty="0"/>
              <a:t>Administrátor pro ORP: Stříbro, Tachov</a:t>
            </a:r>
            <a:br>
              <a:rPr lang="cs-CZ" sz="1200" dirty="0"/>
            </a:br>
            <a:r>
              <a:rPr lang="cs-CZ" sz="1200" dirty="0" smtClean="0"/>
              <a:t/>
            </a:r>
            <a:br>
              <a:rPr lang="cs-CZ" sz="1200" dirty="0" smtClean="0"/>
            </a:br>
            <a:r>
              <a:rPr lang="cs-CZ" sz="1200" dirty="0" smtClean="0"/>
              <a:t>Mgr</a:t>
            </a:r>
            <a:r>
              <a:rPr lang="cs-CZ" sz="1200" dirty="0"/>
              <a:t>. Vilém Wolf</a:t>
            </a:r>
            <a:br>
              <a:rPr lang="cs-CZ" sz="1200" dirty="0"/>
            </a:br>
            <a:r>
              <a:rPr lang="cs-CZ" sz="1200" dirty="0"/>
              <a:t>č. kanceláře 471</a:t>
            </a:r>
            <a:br>
              <a:rPr lang="cs-CZ" sz="1200" dirty="0"/>
            </a:br>
            <a:r>
              <a:rPr lang="cs-CZ" sz="1200" dirty="0"/>
              <a:t>Telefon: +420 377 195 240</a:t>
            </a:r>
            <a:br>
              <a:rPr lang="cs-CZ" sz="1200" dirty="0"/>
            </a:br>
            <a:r>
              <a:rPr lang="cs-CZ" sz="1200" dirty="0"/>
              <a:t>E-mail: </a:t>
            </a:r>
            <a:r>
              <a:rPr lang="cs-CZ" sz="1200" u="sng" dirty="0">
                <a:hlinkClick r:id="rId3"/>
              </a:rPr>
              <a:t>vilem.wolf@plzensky-kraj.cz</a:t>
            </a:r>
            <a:r>
              <a:rPr lang="cs-CZ" sz="1200" dirty="0"/>
              <a:t/>
            </a:r>
            <a:br>
              <a:rPr lang="cs-CZ" sz="1200" dirty="0"/>
            </a:br>
            <a:r>
              <a:rPr lang="cs-CZ" sz="1200" dirty="0"/>
              <a:t>Administrátor pro ORP: Kralovice, Nýřany, Stod</a:t>
            </a:r>
            <a:br>
              <a:rPr lang="cs-CZ" sz="1200" dirty="0"/>
            </a:br>
            <a:r>
              <a:rPr lang="cs-CZ" sz="1200" dirty="0"/>
              <a:t/>
            </a:r>
            <a:br>
              <a:rPr lang="cs-CZ" sz="1200" dirty="0"/>
            </a:br>
            <a:r>
              <a:rPr lang="cs-CZ" sz="1200" dirty="0"/>
              <a:t>Mgr. Michael Bašta</a:t>
            </a:r>
            <a:br>
              <a:rPr lang="cs-CZ" sz="1200" dirty="0"/>
            </a:br>
            <a:r>
              <a:rPr lang="cs-CZ" sz="1200" dirty="0"/>
              <a:t>č. kanceláře 471</a:t>
            </a:r>
            <a:br>
              <a:rPr lang="cs-CZ" sz="1200" dirty="0"/>
            </a:br>
            <a:r>
              <a:rPr lang="cs-CZ" sz="1200" dirty="0"/>
              <a:t>Telefon: +420 377 195 616</a:t>
            </a:r>
            <a:br>
              <a:rPr lang="cs-CZ" sz="1200" dirty="0"/>
            </a:br>
            <a:r>
              <a:rPr lang="cs-CZ" sz="1200" dirty="0"/>
              <a:t>E-mail: </a:t>
            </a:r>
            <a:r>
              <a:rPr lang="cs-CZ" sz="1200" u="sng" dirty="0">
                <a:hlinkClick r:id="rId4"/>
              </a:rPr>
              <a:t>michael.basta@plzensky-kraj.cz</a:t>
            </a:r>
            <a:r>
              <a:rPr lang="cs-CZ" sz="1200" dirty="0"/>
              <a:t/>
            </a:r>
            <a:br>
              <a:rPr lang="cs-CZ" sz="1200" dirty="0"/>
            </a:br>
            <a:r>
              <a:rPr lang="cs-CZ" sz="1200" dirty="0"/>
              <a:t>Administrátor pro ORP: Domažlice, Horšovský Týn, Horažďovice</a:t>
            </a:r>
            <a:br>
              <a:rPr lang="cs-CZ" sz="1200" dirty="0"/>
            </a:br>
            <a:r>
              <a:rPr lang="cs-CZ" sz="1200" dirty="0" smtClean="0"/>
              <a:t/>
            </a:r>
            <a:br>
              <a:rPr lang="cs-CZ" sz="1200" dirty="0" smtClean="0"/>
            </a:br>
            <a:r>
              <a:rPr lang="cs-CZ" sz="1200" dirty="0" smtClean="0"/>
              <a:t>Mgr</a:t>
            </a:r>
            <a:r>
              <a:rPr lang="cs-CZ" sz="1200" dirty="0"/>
              <a:t>. Tomáš Kofroň </a:t>
            </a:r>
            <a:br>
              <a:rPr lang="cs-CZ" sz="1200" dirty="0"/>
            </a:br>
            <a:r>
              <a:rPr lang="cs-CZ" sz="1200" dirty="0"/>
              <a:t>č. kanceláře 471</a:t>
            </a:r>
            <a:br>
              <a:rPr lang="cs-CZ" sz="1200" dirty="0"/>
            </a:br>
            <a:r>
              <a:rPr lang="cs-CZ" sz="1200" dirty="0"/>
              <a:t>Telefon: +420  377 195 473</a:t>
            </a:r>
            <a:br>
              <a:rPr lang="cs-CZ" sz="1200" dirty="0"/>
            </a:br>
            <a:r>
              <a:rPr lang="cs-CZ" sz="1200" dirty="0"/>
              <a:t>E-mail: </a:t>
            </a:r>
            <a:r>
              <a:rPr lang="cs-CZ" sz="1200" u="sng" dirty="0">
                <a:hlinkClick r:id="rId5"/>
              </a:rPr>
              <a:t>tomas.kofron@plzensky-kraj.cz</a:t>
            </a:r>
            <a:r>
              <a:rPr lang="cs-CZ" sz="1200" dirty="0"/>
              <a:t/>
            </a:r>
            <a:br>
              <a:rPr lang="cs-CZ" sz="1200" dirty="0"/>
            </a:br>
            <a:r>
              <a:rPr lang="cs-CZ" sz="1200" dirty="0"/>
              <a:t>Administrátor pro ORP: Blovice, Rokycany, Klatovy</a:t>
            </a:r>
            <a:br>
              <a:rPr lang="cs-CZ" sz="1200" dirty="0"/>
            </a:br>
            <a:r>
              <a:rPr lang="cs-CZ" sz="1200" dirty="0"/>
              <a:t/>
            </a:r>
            <a:br>
              <a:rPr lang="cs-CZ" sz="1200" dirty="0"/>
            </a:br>
            <a:r>
              <a:rPr lang="cs-CZ" sz="1200" dirty="0"/>
              <a:t>Ing. Michala Poláková</a:t>
            </a:r>
            <a:br>
              <a:rPr lang="cs-CZ" sz="1200" dirty="0"/>
            </a:br>
            <a:r>
              <a:rPr lang="cs-CZ" sz="1200" dirty="0"/>
              <a:t>č. kanceláře 464</a:t>
            </a:r>
            <a:br>
              <a:rPr lang="cs-CZ" sz="1200" dirty="0"/>
            </a:br>
            <a:r>
              <a:rPr lang="cs-CZ" sz="1200" dirty="0"/>
              <a:t>Telefon: +420 377 195 344</a:t>
            </a:r>
            <a:br>
              <a:rPr lang="cs-CZ" sz="1200" dirty="0"/>
            </a:br>
            <a:r>
              <a:rPr lang="cs-CZ" sz="1200" dirty="0"/>
              <a:t>E-mail: </a:t>
            </a:r>
            <a:r>
              <a:rPr lang="cs-CZ" sz="1200" u="sng" dirty="0">
                <a:hlinkClick r:id="rId6"/>
              </a:rPr>
              <a:t>michala.polakova@plzensky-kraj.cz</a:t>
            </a:r>
            <a:r>
              <a:rPr lang="cs-CZ" sz="1200" dirty="0"/>
              <a:t/>
            </a:r>
            <a:br>
              <a:rPr lang="cs-CZ" sz="1200" dirty="0"/>
            </a:br>
            <a:r>
              <a:rPr lang="cs-CZ" sz="1200" dirty="0"/>
              <a:t>Administrátor pro ORP: Plzeň, Nepomuk, Přeštice, Sušice</a:t>
            </a:r>
            <a:br>
              <a:rPr lang="cs-CZ" sz="1200" dirty="0"/>
            </a:br>
            <a:endParaRPr lang="cs-CZ" sz="1200" b="1" dirty="0"/>
          </a:p>
        </p:txBody>
      </p:sp>
      <p:sp>
        <p:nvSpPr>
          <p:cNvPr id="19" name="Zástupný symbol pro text 18"/>
          <p:cNvSpPr>
            <a:spLocks noGrp="1"/>
          </p:cNvSpPr>
          <p:nvPr>
            <p:ph type="body" sz="quarter" idx="13"/>
          </p:nvPr>
        </p:nvSpPr>
        <p:spPr/>
        <p:txBody>
          <a:bodyPr/>
          <a:lstStyle/>
          <a:p>
            <a:r>
              <a:rPr lang="cs-CZ" b="1" dirty="0"/>
              <a:t>Administrátoři dotací na oddělení památkové péče</a:t>
            </a:r>
            <a:endParaRPr lang="cs-CZ" dirty="0"/>
          </a:p>
        </p:txBody>
      </p:sp>
      <p:sp>
        <p:nvSpPr>
          <p:cNvPr id="4" name="Zástupný symbol pro číslo snímku 3"/>
          <p:cNvSpPr>
            <a:spLocks noGrp="1"/>
          </p:cNvSpPr>
          <p:nvPr>
            <p:ph type="sldNum" sz="quarter" idx="4"/>
          </p:nvPr>
        </p:nvSpPr>
        <p:spPr/>
        <p:txBody>
          <a:bodyPr/>
          <a:lstStyle/>
          <a:p>
            <a:r>
              <a:rPr lang="cs-CZ" sz="1000" dirty="0" smtClean="0">
                <a:latin typeface="Arial" panose="020B0604020202020204" pitchFamily="34" charset="0"/>
                <a:cs typeface="Arial" panose="020B0604020202020204" pitchFamily="34" charset="0"/>
              </a:rPr>
              <a:t>Strana </a:t>
            </a:r>
            <a:fld id="{20A22714-1925-4CB5-873C-0DA602053BBE}" type="slidenum">
              <a:rPr lang="cs-CZ" sz="1000" smtClean="0">
                <a:latin typeface="Arial" panose="020B0604020202020204" pitchFamily="34" charset="0"/>
                <a:cs typeface="Arial" panose="020B0604020202020204" pitchFamily="34" charset="0"/>
              </a:rPr>
              <a:pPr/>
              <a:t>9</a:t>
            </a:fld>
            <a:r>
              <a:rPr lang="cs-CZ" sz="1000" dirty="0" smtClean="0">
                <a:latin typeface="Arial" panose="020B0604020202020204" pitchFamily="34" charset="0"/>
                <a:cs typeface="Arial" panose="020B0604020202020204" pitchFamily="34" charset="0"/>
              </a:rPr>
              <a:t> </a:t>
            </a:r>
            <a:endParaRPr lang="cs-CZ" sz="1000" dirty="0">
              <a:latin typeface="Arial" panose="020B0604020202020204" pitchFamily="34" charset="0"/>
              <a:cs typeface="Arial" panose="020B0604020202020204" pitchFamily="34" charset="0"/>
            </a:endParaRPr>
          </a:p>
        </p:txBody>
      </p:sp>
      <p:sp>
        <p:nvSpPr>
          <p:cNvPr id="7" name="Zástupný symbol pro text 2"/>
          <p:cNvSpPr txBox="1">
            <a:spLocks/>
          </p:cNvSpPr>
          <p:nvPr/>
        </p:nvSpPr>
        <p:spPr>
          <a:xfrm>
            <a:off x="628650" y="0"/>
            <a:ext cx="5703888" cy="352966"/>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Clr>
                <a:srgbClr val="009640"/>
              </a:buClr>
              <a:buFont typeface="Arial" panose="020B0604020202020204" pitchFamily="34" charset="0"/>
              <a:buNone/>
              <a:defRPr sz="1800" kern="1200">
                <a:solidFill>
                  <a:schemeClr val="tx1"/>
                </a:solidFill>
                <a:latin typeface="Arial" panose="020B0604020202020204" pitchFamily="34" charset="0"/>
                <a:ea typeface="+mn-ea"/>
                <a:cs typeface="Arial" panose="020B0604020202020204" pitchFamily="34" charset="0"/>
              </a:defRPr>
            </a:lvl1pPr>
            <a:lvl2pPr marL="457200" indent="0" algn="l" defTabSz="914400" rtl="0" eaLnBrk="1" latinLnBrk="0" hangingPunct="1">
              <a:lnSpc>
                <a:spcPct val="90000"/>
              </a:lnSpc>
              <a:spcBef>
                <a:spcPts val="500"/>
              </a:spcBef>
              <a:buClr>
                <a:srgbClr val="009640"/>
              </a:buClr>
              <a:buFont typeface="Arial" panose="020B0604020202020204" pitchFamily="34" charset="0"/>
              <a:buNone/>
              <a:defRPr sz="1800" kern="1200">
                <a:solidFill>
                  <a:schemeClr val="tx1"/>
                </a:solidFill>
                <a:latin typeface="Arial" panose="020B0604020202020204" pitchFamily="34" charset="0"/>
                <a:ea typeface="+mn-ea"/>
                <a:cs typeface="Arial" panose="020B0604020202020204" pitchFamily="34" charset="0"/>
              </a:defRPr>
            </a:lvl2pPr>
            <a:lvl3pPr marL="914400" indent="0" algn="l" defTabSz="914400" rtl="0" eaLnBrk="1" latinLnBrk="0" hangingPunct="1">
              <a:lnSpc>
                <a:spcPct val="90000"/>
              </a:lnSpc>
              <a:spcBef>
                <a:spcPts val="500"/>
              </a:spcBef>
              <a:buClr>
                <a:srgbClr val="009640"/>
              </a:buClr>
              <a:buFont typeface="Arial" panose="020B0604020202020204" pitchFamily="34" charset="0"/>
              <a:buNone/>
              <a:defRPr sz="1800" kern="1200">
                <a:solidFill>
                  <a:schemeClr val="tx1"/>
                </a:solidFill>
                <a:latin typeface="Arial" panose="020B0604020202020204" pitchFamily="34" charset="0"/>
                <a:ea typeface="+mn-ea"/>
                <a:cs typeface="Arial" panose="020B0604020202020204" pitchFamily="34" charset="0"/>
              </a:defRPr>
            </a:lvl3pPr>
            <a:lvl4pPr marL="1371600" indent="0" algn="l" defTabSz="914400" rtl="0" eaLnBrk="1" latinLnBrk="0" hangingPunct="1">
              <a:lnSpc>
                <a:spcPct val="90000"/>
              </a:lnSpc>
              <a:spcBef>
                <a:spcPts val="500"/>
              </a:spcBef>
              <a:buClr>
                <a:srgbClr val="009640"/>
              </a:buClr>
              <a:buFont typeface="Arial" panose="020B0604020202020204" pitchFamily="34" charset="0"/>
              <a:buNone/>
              <a:defRPr sz="1800" kern="1200">
                <a:solidFill>
                  <a:schemeClr val="tx1"/>
                </a:solidFill>
                <a:latin typeface="Arial" panose="020B0604020202020204" pitchFamily="34" charset="0"/>
                <a:ea typeface="+mn-ea"/>
                <a:cs typeface="Arial" panose="020B0604020202020204" pitchFamily="34" charset="0"/>
              </a:defRPr>
            </a:lvl4pPr>
            <a:lvl5pPr marL="1828800" indent="0" algn="l" defTabSz="914400" rtl="0" eaLnBrk="1" latinLnBrk="0" hangingPunct="1">
              <a:lnSpc>
                <a:spcPct val="90000"/>
              </a:lnSpc>
              <a:spcBef>
                <a:spcPts val="500"/>
              </a:spcBef>
              <a:buClr>
                <a:srgbClr val="009640"/>
              </a:buClr>
              <a:buFont typeface="Arial" panose="020B0604020202020204" pitchFamily="34" charset="0"/>
              <a:buNone/>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cs-CZ" sz="1000" dirty="0" smtClean="0"/>
              <a:t>Oddělení památkové péče</a:t>
            </a:r>
            <a:endParaRPr lang="cs-CZ" sz="1000" dirty="0"/>
          </a:p>
        </p:txBody>
      </p:sp>
    </p:spTree>
    <p:extLst>
      <p:ext uri="{BB962C8B-B14F-4D97-AF65-F5344CB8AC3E}">
        <p14:creationId xmlns:p14="http://schemas.microsoft.com/office/powerpoint/2010/main" val="528176283"/>
      </p:ext>
    </p:extLst>
  </p:cSld>
  <p:clrMapOvr>
    <a:masterClrMapping/>
  </p:clrMapOvr>
  <p:timing>
    <p:tnLst>
      <p:par>
        <p:cTn id="1" dur="indefinite" restart="never" nodeType="tmRoot"/>
      </p:par>
    </p:tnLst>
  </p:timing>
</p:sld>
</file>

<file path=ppt/theme/theme1.xml><?xml version="1.0" encoding="utf-8"?>
<a:theme xmlns:a="http://schemas.openxmlformats.org/drawingml/2006/main" name="Motiv Office">
  <a:themeElements>
    <a:clrScheme name="Motiv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Motiv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otiv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zentace1" id="{8B6722D6-0584-4B7E-A4FB-D297BDBBC31E}" vid="{BA8B70A0-803C-4640-9ECA-FA8ACE5BFB6F}"/>
    </a:ext>
  </a:extLst>
</a:theme>
</file>

<file path=ppt/theme/theme2.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bm_plzenskykraj_prezentace_ppt_1_0_sablona</Template>
  <TotalTime>1762</TotalTime>
  <Words>3000</Words>
  <Application>Microsoft Office PowerPoint</Application>
  <PresentationFormat>Předvádění na obrazovce (4:3)</PresentationFormat>
  <Paragraphs>231</Paragraphs>
  <Slides>13</Slides>
  <Notes>0</Notes>
  <HiddenSlides>0</HiddenSlides>
  <MMClips>0</MMClips>
  <ScaleCrop>false</ScaleCrop>
  <HeadingPairs>
    <vt:vector size="6" baseType="variant">
      <vt:variant>
        <vt:lpstr>Použitá písma</vt:lpstr>
      </vt:variant>
      <vt:variant>
        <vt:i4>2</vt:i4>
      </vt:variant>
      <vt:variant>
        <vt:lpstr>Motiv</vt:lpstr>
      </vt:variant>
      <vt:variant>
        <vt:i4>1</vt:i4>
      </vt:variant>
      <vt:variant>
        <vt:lpstr>Nadpisy snímků</vt:lpstr>
      </vt:variant>
      <vt:variant>
        <vt:i4>13</vt:i4>
      </vt:variant>
    </vt:vector>
  </HeadingPairs>
  <TitlesOfParts>
    <vt:vector size="16" baseType="lpstr">
      <vt:lpstr>Arial</vt:lpstr>
      <vt:lpstr>Calibri</vt:lpstr>
      <vt:lpstr>Motiv Office</vt:lpstr>
      <vt:lpstr>Průvodce dotačními programy PK </vt:lpstr>
      <vt:lpstr>Podpora kultury v Plzeňském kraji</vt:lpstr>
      <vt:lpstr>Podpora literární tvorby a publikační činnosti</vt:lpstr>
      <vt:lpstr>Mikrogranty Plzeňského kraje na podporu a oživení kulturních  a uměleckých aktivit</vt:lpstr>
      <vt:lpstr>Nákup knižního fondu knihoven v Plzeňském kraji</vt:lpstr>
      <vt:lpstr>Podpora péče o pomníky, válečné hroby a pietní místa na území Plzeňského kraje</vt:lpstr>
      <vt:lpstr>Zachování a obnova kulturních památek Plzeňského kraje</vt:lpstr>
      <vt:lpstr>Obnova historického stav. fondu v památkových rezervacích a zónách a staveb drobné architektury; kopie sochařských děl v exteriéru na území PK</vt:lpstr>
      <vt:lpstr>Mgr. Tereza Eismannová  č. kanceláře 462 Telefon: +420  377 195 631 E-mail: tereza.eismannova@plzensky-kraj.cz Administrátor pro ORP: Stříbro, Tachov  Mgr. Vilém Wolf č. kanceláře 471 Telefon: +420 377 195 240 E-mail: vilem.wolf@plzensky-kraj.cz Administrátor pro ORP: Kralovice, Nýřany, Stod  Mgr. Michael Bašta č. kanceláře 471 Telefon: +420 377 195 616 E-mail: michael.basta@plzensky-kraj.cz Administrátor pro ORP: Domažlice, Horšovský Týn, Horažďovice  Mgr. Tomáš Kofroň  č. kanceláře 471 Telefon: +420  377 195 473 E-mail: tomas.kofron@plzensky-kraj.cz Administrátor pro ORP: Blovice, Rokycany, Klatovy  Ing. Michala Poláková č. kanceláře 464 Telefon: +420 377 195 344 E-mail: michala.polakova@plzensky-kraj.cz Administrátor pro ORP: Plzeň, Nepomuk, Přeštice, Sušice </vt:lpstr>
      <vt:lpstr>Podpora rozvoje venkovského cestovního ruchu v PK</vt:lpstr>
      <vt:lpstr>Podpora činnosti informačních center na území PK</vt:lpstr>
      <vt:lpstr>Podpora rozvoje cykloturistiky a cyklistické dopravy v PK</vt:lpstr>
      <vt:lpstr>Prezentace aplikace PowerPoint</vt:lpstr>
    </vt:vector>
  </TitlesOfParts>
  <Company>Plzeňský kraj</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Průvodce dotačními programy PK</dc:title>
  <dc:creator>Michalec Petr</dc:creator>
  <cp:lastModifiedBy>Nová Helena</cp:lastModifiedBy>
  <cp:revision>48</cp:revision>
  <dcterms:created xsi:type="dcterms:W3CDTF">2019-01-02T05:58:34Z</dcterms:created>
  <dcterms:modified xsi:type="dcterms:W3CDTF">2022-11-16T06:28:59Z</dcterms:modified>
</cp:coreProperties>
</file>