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75" r:id="rId12"/>
    <p:sldId id="274" r:id="rId13"/>
    <p:sldId id="277" r:id="rId14"/>
    <p:sldId id="278" r:id="rId15"/>
    <p:sldId id="276" r:id="rId16"/>
    <p:sldId id="279" r:id="rId17"/>
    <p:sldId id="280" r:id="rId18"/>
    <p:sldId id="283" r:id="rId19"/>
    <p:sldId id="284" r:id="rId20"/>
    <p:sldId id="285" r:id="rId21"/>
    <p:sldId id="286" r:id="rId22"/>
    <p:sldId id="281" r:id="rId23"/>
    <p:sldId id="282" r:id="rId24"/>
    <p:sldId id="287" r:id="rId25"/>
    <p:sldId id="288" r:id="rId26"/>
    <p:sldId id="290" r:id="rId27"/>
    <p:sldId id="291" r:id="rId28"/>
    <p:sldId id="293" r:id="rId29"/>
    <p:sldId id="295" r:id="rId30"/>
    <p:sldId id="297" r:id="rId31"/>
    <p:sldId id="296" r:id="rId32"/>
    <p:sldId id="323" r:id="rId33"/>
    <p:sldId id="298" r:id="rId34"/>
    <p:sldId id="299" r:id="rId35"/>
    <p:sldId id="300" r:id="rId36"/>
    <p:sldId id="322" r:id="rId37"/>
    <p:sldId id="305" r:id="rId38"/>
    <p:sldId id="307" r:id="rId39"/>
    <p:sldId id="306" r:id="rId40"/>
    <p:sldId id="308" r:id="rId41"/>
    <p:sldId id="309" r:id="rId42"/>
    <p:sldId id="311" r:id="rId43"/>
    <p:sldId id="310" r:id="rId44"/>
    <p:sldId id="324" r:id="rId45"/>
    <p:sldId id="314" r:id="rId46"/>
    <p:sldId id="315" r:id="rId47"/>
    <p:sldId id="316" r:id="rId48"/>
    <p:sldId id="325" r:id="rId49"/>
    <p:sldId id="319" r:id="rId50"/>
    <p:sldId id="320" r:id="rId51"/>
    <p:sldId id="318" r:id="rId52"/>
    <p:sldId id="321" r:id="rId53"/>
    <p:sldId id="326" r:id="rId54"/>
    <p:sldId id="327" r:id="rId55"/>
    <p:sldId id="259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4C72C-BE34-4D94-A8F4-C97FF0F51A52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B3DAA-815E-4FAE-B70F-8D46903EB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48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EA06E-FB89-4E24-A3D6-A171BB5B94CE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FF671-2005-4617-A277-420281473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9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Poznámka: * Plánováno</a:t>
            </a:r>
            <a:r>
              <a:rPr lang="cs-CZ" baseline="0" dirty="0" smtClean="0"/>
              <a:t> schválení dodatku č. 2 k Metodice dotačního programu.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FF671-2005-4617-A277-420281473C1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8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QSCD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kvalifikovaný prostředek pro vytváření elektronických podpisů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FF671-2005-4617-A277-420281473C1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99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70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9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7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alnisluzby.plzensky-kraj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psv.cz/provoz-aplika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zensky-kraj.cz/financovani-socialnich-sluzeb" TargetMode="External"/><Relationship Id="rId2" Type="http://schemas.openxmlformats.org/officeDocument/2006/relationships/hyperlink" Target="http://www.plzensky-kraj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zensky-kraj.cz/odber-novinek" TargetMode="External"/><Relationship Id="rId2" Type="http://schemas.openxmlformats.org/officeDocument/2006/relationships/hyperlink" Target="https://socialnisluzby.plzensky-kraj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sm.justice.cz/ias/issm/napoved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1856" y="114065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Podání žádosti o dotaci</a:t>
            </a:r>
            <a:br>
              <a:rPr lang="cs-CZ" b="1" dirty="0"/>
            </a:br>
            <a:r>
              <a:rPr lang="cs-CZ" b="1" dirty="0"/>
              <a:t>na rok </a:t>
            </a:r>
            <a:r>
              <a:rPr lang="cs-CZ" b="1" dirty="0" smtClean="0"/>
              <a:t>2024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1855" y="3803205"/>
            <a:ext cx="9678231" cy="2082205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/>
              <a:t>z dotačního programu „Podpora sociálních služeb dle </a:t>
            </a:r>
            <a:br>
              <a:rPr lang="cs-CZ" dirty="0"/>
            </a:br>
            <a:r>
              <a:rPr lang="cs-CZ" dirty="0"/>
              <a:t>§ 101a zákona o sociálních službách, Plzeňský kraj“ pro rok </a:t>
            </a:r>
            <a:r>
              <a:rPr lang="cs-CZ" dirty="0" smtClean="0"/>
              <a:t>2024</a:t>
            </a:r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r>
              <a:rPr lang="cs-CZ" dirty="0"/>
              <a:t>Plzeň, 2. 10. </a:t>
            </a:r>
            <a:r>
              <a:rPr lang="cs-CZ" dirty="0" smtClean="0"/>
              <a:t>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1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Žádost o vydání Pověření výkonem SOHZ na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346"/>
            <a:ext cx="10515600" cy="5361709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Povinná příloha žádosti o dotaci - </a:t>
            </a:r>
            <a:r>
              <a:rPr lang="cs-CZ" sz="2000" u="sng" dirty="0"/>
              <a:t>vyplněný formulář bude součástí žádosti o dotaci z dotačního programu dle § 101a </a:t>
            </a:r>
            <a:r>
              <a:rPr lang="cs-CZ" sz="2000" dirty="0"/>
              <a:t>→ nahrát jej spolu s dalšími přílohami o dotaci do aplikace OK služby.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Formulář zveřejněn na </a:t>
            </a:r>
            <a:r>
              <a:rPr lang="cs-CZ" sz="2000" dirty="0">
                <a:solidFill>
                  <a:srgbClr val="0A12A8"/>
                </a:solidFill>
              </a:rPr>
              <a:t>www.plzensky-kraj.cz</a:t>
            </a:r>
            <a:r>
              <a:rPr lang="cs-CZ" sz="2000" dirty="0"/>
              <a:t> v článku o vyhlášení dotačního programu.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Nejčastější chyby při vyplňování formuláře: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chybný výběr listu formuláře </a:t>
            </a:r>
            <a:r>
              <a:rPr lang="cs-CZ" sz="2000" dirty="0" err="1"/>
              <a:t>excel</a:t>
            </a:r>
            <a:r>
              <a:rPr lang="cs-CZ" sz="2000" dirty="0"/>
              <a:t> (dle druhu služby);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nesoulad údajů s Krajskou sítí SS v PK → údaje mohou zahrnovat kapacitu/úvazky jak v Základní síti tak i v Rozvojové síti → </a:t>
            </a:r>
            <a:r>
              <a:rPr lang="cs-CZ" sz="2000" u="sng" dirty="0"/>
              <a:t>údaje nesmí být vyšší než kapacita/úvazky v Krajské síti SS, mohou být nižší </a:t>
            </a:r>
            <a:r>
              <a:rPr lang="cs-CZ" sz="2000" dirty="0"/>
              <a:t>→ služba pak ale může být financována jen v rozsahu uvedené nižší kapacity);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chybné zaokrouhlování výše úvazků → opsat přesně číslo z Krajské sítě SS v PK;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u Pečovatelské služby a služby Osobní asistence – úvazky v přímé péči uvádět pouze pracovníky v soc. službách.</a:t>
            </a:r>
          </a:p>
        </p:txBody>
      </p:sp>
    </p:spTree>
    <p:extLst>
      <p:ext uri="{BB962C8B-B14F-4D97-AF65-F5344CB8AC3E}">
        <p14:creationId xmlns:p14="http://schemas.microsoft.com/office/powerpoint/2010/main" val="14952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Rozdělení nákladů, požadavku na dotaci a dalších údajů dle působnosti v krajích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" y="1421476"/>
            <a:ext cx="11709658" cy="5303519"/>
          </a:xfrm>
        </p:spPr>
      </p:pic>
    </p:spTree>
    <p:extLst>
      <p:ext uri="{BB962C8B-B14F-4D97-AF65-F5344CB8AC3E}">
        <p14:creationId xmlns:p14="http://schemas.microsoft.com/office/powerpoint/2010/main" val="29363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Rozdělení nákladů, požadavku na dotaci a dalších údajů dle působnosti v krajích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857808"/>
          </a:xfrm>
        </p:spPr>
        <p:txBody>
          <a:bodyPr/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Formulář zveřejněn na </a:t>
            </a:r>
            <a:r>
              <a:rPr lang="cs-CZ" sz="2000" dirty="0">
                <a:solidFill>
                  <a:srgbClr val="0A12A8"/>
                </a:solidFill>
              </a:rPr>
              <a:t>www.plzensky-kraj.cz </a:t>
            </a:r>
            <a:r>
              <a:rPr lang="cs-CZ" sz="2000" dirty="0"/>
              <a:t>v článku o vyhlášení dotačního programu.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Nejčastější chyby při vyplňování formuláře: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vyčíslení procentního podílu působnosti a požadavku na dotaci v jednotlivých krajích neodpovídá údajům za jednotlivé kraje uvedeným v žádosti v aplikaci OK služby;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celkové náklady, celkové úvazky nebo celkové veřejné zdroje  ve formuláři neodpovídají údajům uvedeným v žádosti v aplikaci OK služby;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!!! POZOR !!! </a:t>
            </a:r>
            <a:r>
              <a:rPr lang="cs-CZ" sz="2000" dirty="0"/>
              <a:t>výše výnosů z ostatních veřejných zdrojů </a:t>
            </a:r>
            <a:r>
              <a:rPr lang="cs-CZ" sz="2000" dirty="0" smtClean="0"/>
              <a:t>(bez dotace </a:t>
            </a:r>
            <a:r>
              <a:rPr lang="cs-CZ" sz="2000" dirty="0"/>
              <a:t>dle § 101a) v Plzeňském kraji je určující pro posouzení splnění povinnosti 10% spolufinancování nákladů sociální služby z ostatních veřejných zdrojů → v případě nesplnění této podmínky dojde ke krácení požadavku na dotaci</a:t>
            </a:r>
            <a:r>
              <a:rPr lang="cs-CZ" sz="2000" dirty="0" smtClean="0"/>
              <a:t>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16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Rozdělení nákladů, požadavku na dotaci a dalších údajů – Základní a Rozvojová síť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846"/>
            <a:ext cx="9157249" cy="5508005"/>
          </a:xfrm>
        </p:spPr>
      </p:pic>
    </p:spTree>
    <p:extLst>
      <p:ext uri="{BB962C8B-B14F-4D97-AF65-F5344CB8AC3E}">
        <p14:creationId xmlns:p14="http://schemas.microsoft.com/office/powerpoint/2010/main" val="33619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Rozdělení nákladů, požadavku na dotaci a dalších údajů – Základní a Rozvojová síť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0" y="1338349"/>
            <a:ext cx="9010371" cy="5436525"/>
          </a:xfrm>
        </p:spPr>
      </p:pic>
    </p:spTree>
    <p:extLst>
      <p:ext uri="{BB962C8B-B14F-4D97-AF65-F5344CB8AC3E}">
        <p14:creationId xmlns:p14="http://schemas.microsoft.com/office/powerpoint/2010/main" val="19077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Rozdělení nákladů, požadavku na dotaci a dalších údajů – Základní a Rozvojová síť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738861"/>
          </a:xfrm>
        </p:spPr>
        <p:txBody>
          <a:bodyPr/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Formulář zveřejněn na </a:t>
            </a:r>
            <a:r>
              <a:rPr lang="cs-CZ" sz="2000" dirty="0">
                <a:solidFill>
                  <a:srgbClr val="0A12A8"/>
                </a:solidFill>
              </a:rPr>
              <a:t>www.plzensky-kraj.cz </a:t>
            </a:r>
            <a:r>
              <a:rPr lang="cs-CZ" sz="2000" dirty="0"/>
              <a:t>v článku o vyhlášení dotačního programu.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Nejčastější chyby při vyplňování formuláře: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vyčíslení požadavku na dotaci v součtu za jednotlivé kapitoly rozpočtu neodpovídá údajům za jednotlivé kapitoly rozpočtu v žádosti v aplikaci OK služby;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celkové úvazky/lůžka nebo celkové veřejné zdroje  ve formuláři neodpovídají údajům uvedeným v žádosti v aplikaci OK služby;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!!! POZOR !!! </a:t>
            </a:r>
            <a:r>
              <a:rPr lang="cs-CZ" sz="2000" dirty="0"/>
              <a:t>výše výnosů z ostatních veřejných zdrojů </a:t>
            </a:r>
            <a:r>
              <a:rPr lang="cs-CZ" sz="2000" dirty="0" smtClean="0"/>
              <a:t>(bez dotace </a:t>
            </a:r>
            <a:r>
              <a:rPr lang="cs-CZ" sz="2000" dirty="0"/>
              <a:t>dle § 101a) je posuzována odděleně v Základní síti a odděleně v Rozvojové </a:t>
            </a:r>
            <a:r>
              <a:rPr lang="cs-CZ" sz="2000" dirty="0" smtClean="0"/>
              <a:t>síti</a:t>
            </a:r>
            <a:endParaRPr lang="cs-CZ" sz="2000" dirty="0"/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povinnost 10% spolufinancování nákladů sociální služby z ostatních veřejných zdrojů musí být splněna zvlášť v Základní síti a zvlášť v Rozvojové síti → v případě nesplnění této podmínky </a:t>
            </a:r>
            <a:r>
              <a:rPr lang="cs-CZ" sz="2000" dirty="0" smtClean="0"/>
              <a:t>DOJDE KE KRÁCENÍ POŽADAVKU NA </a:t>
            </a:r>
            <a:r>
              <a:rPr lang="cs-CZ" sz="2000" dirty="0"/>
              <a:t>DOTACI (žadatel </a:t>
            </a:r>
            <a:r>
              <a:rPr lang="cs-CZ" sz="2000" b="1" dirty="0"/>
              <a:t>NEBUDE</a:t>
            </a:r>
            <a:r>
              <a:rPr lang="cs-CZ" sz="2000" dirty="0"/>
              <a:t> vyzýván k opravě žádosti</a:t>
            </a:r>
            <a:r>
              <a:rPr lang="cs-CZ" sz="2000" dirty="0" smtClean="0"/>
              <a:t>) !!!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7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Kapacita a úvazky pracovníků sociální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368425"/>
            <a:ext cx="10515600" cy="4351338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cs-CZ" sz="2000" dirty="0"/>
              <a:t>Dotace určena na financování výdajů </a:t>
            </a:r>
            <a:r>
              <a:rPr lang="cs-CZ" sz="2000" dirty="0" smtClean="0"/>
              <a:t>základních </a:t>
            </a:r>
            <a:r>
              <a:rPr lang="cs-CZ" sz="2000" dirty="0"/>
              <a:t>činností sociálních služeb uvedených v:</a:t>
            </a:r>
          </a:p>
          <a:p>
            <a:pPr marL="452628" indent="-342900" algn="just">
              <a:buSzPct val="100000"/>
              <a:buFont typeface="+mj-lt"/>
              <a:buAutoNum type="arabicPeriod"/>
            </a:pPr>
            <a:r>
              <a:rPr lang="cs-CZ" sz="2000" b="1" u="sng" dirty="0"/>
              <a:t>ZÁKLADNÍ SÍTI</a:t>
            </a:r>
            <a:r>
              <a:rPr lang="cs-CZ" sz="2000" b="1" dirty="0"/>
              <a:t> </a:t>
            </a:r>
            <a:r>
              <a:rPr lang="cs-CZ" sz="2000" dirty="0"/>
              <a:t>sociálních služeb v PK, pouze </a:t>
            </a:r>
            <a:r>
              <a:rPr lang="cs-CZ" sz="2000" b="1" u="sng" dirty="0"/>
              <a:t>na kapacitu uvedenou v základní síti.</a:t>
            </a:r>
            <a:endParaRPr lang="cs-CZ" sz="2000" dirty="0"/>
          </a:p>
          <a:p>
            <a:pPr algn="just"/>
            <a:endParaRPr lang="cs-CZ" sz="2000" dirty="0"/>
          </a:p>
          <a:p>
            <a:pPr marL="365760" lvl="1" indent="0" algn="just">
              <a:buNone/>
            </a:pPr>
            <a:r>
              <a:rPr lang="cs-CZ" sz="2000" dirty="0"/>
              <a:t>Údaje vyplněné v žádosti týkající se </a:t>
            </a:r>
            <a:r>
              <a:rPr lang="cs-CZ" sz="2000" u="sng" dirty="0"/>
              <a:t>kapacity</a:t>
            </a:r>
            <a:r>
              <a:rPr lang="cs-CZ" sz="2000" dirty="0"/>
              <a:t>, </a:t>
            </a:r>
            <a:r>
              <a:rPr lang="cs-CZ" sz="2000" u="sng" dirty="0"/>
              <a:t>počtu lůžek</a:t>
            </a:r>
            <a:r>
              <a:rPr lang="cs-CZ" sz="2000" dirty="0"/>
              <a:t> u pobytových služeb a </a:t>
            </a:r>
            <a:r>
              <a:rPr lang="cs-CZ" sz="2000" u="sng" dirty="0"/>
              <a:t>výše úvazků</a:t>
            </a:r>
            <a:r>
              <a:rPr lang="cs-CZ" sz="2000" dirty="0"/>
              <a:t> u služeb ambulantních a terénních </a:t>
            </a:r>
            <a:r>
              <a:rPr lang="cs-CZ" sz="2000" u="sng" dirty="0"/>
              <a:t>mohou být maximálně ve výši</a:t>
            </a:r>
            <a:r>
              <a:rPr lang="cs-CZ" sz="2000" dirty="0"/>
              <a:t> uvedené v ZÁKLADNÍ SÍTI (Krajská síť SS v PK na období od 1. 1. 2024 – byla schválena ZPK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4. 9. 2023 </a:t>
            </a:r>
            <a:r>
              <a:rPr lang="cs-CZ" sz="2000" dirty="0"/>
              <a:t>a zveřejněna na </a:t>
            </a:r>
            <a:r>
              <a:rPr lang="cs-CZ" sz="2000" dirty="0">
                <a:hlinkClick r:id="rId2"/>
              </a:rPr>
              <a:t>https://socialnisluzby.plzensky-kraj.cz</a:t>
            </a:r>
            <a:r>
              <a:rPr lang="cs-CZ" sz="2000" dirty="0"/>
              <a:t>).</a:t>
            </a:r>
          </a:p>
          <a:p>
            <a:pPr marL="365760" lvl="1" indent="0" algn="just">
              <a:buNone/>
            </a:pPr>
            <a:endParaRPr lang="cs-CZ" sz="2000" dirty="0"/>
          </a:p>
          <a:p>
            <a:pPr marL="452628" indent="-342900" algn="just">
              <a:buSzPct val="100000"/>
              <a:buFont typeface="+mj-lt"/>
              <a:buAutoNum type="arabicPeriod" startAt="2"/>
            </a:pPr>
            <a:r>
              <a:rPr lang="cs-CZ" sz="2000" b="1" u="sng" dirty="0"/>
              <a:t>ROZVOJOVÉ SÍTI</a:t>
            </a:r>
            <a:r>
              <a:rPr lang="cs-CZ" sz="2000" b="1" dirty="0"/>
              <a:t> </a:t>
            </a:r>
            <a:r>
              <a:rPr lang="cs-CZ" sz="2000" dirty="0"/>
              <a:t>sociálních služeb v PK, pouze </a:t>
            </a:r>
            <a:r>
              <a:rPr lang="cs-CZ" sz="2000" b="1" u="sng" dirty="0"/>
              <a:t>na kapacitu uvedenou v rozvojové síti.</a:t>
            </a:r>
          </a:p>
          <a:p>
            <a:pPr marL="452628" indent="-342900" algn="just">
              <a:buSzPct val="85000"/>
              <a:buFont typeface="+mj-lt"/>
              <a:buAutoNum type="arabicPeriod" startAt="2"/>
            </a:pPr>
            <a:endParaRPr lang="cs-CZ" sz="1800" dirty="0"/>
          </a:p>
          <a:p>
            <a:pPr marL="365760" lvl="1" indent="0" algn="just">
              <a:buNone/>
            </a:pPr>
            <a:r>
              <a:rPr lang="cs-CZ" sz="2000" dirty="0"/>
              <a:t>Údaje vyplněné v žádosti týkající se </a:t>
            </a:r>
            <a:r>
              <a:rPr lang="cs-CZ" sz="2000" u="sng" dirty="0"/>
              <a:t>kapacity</a:t>
            </a:r>
            <a:r>
              <a:rPr lang="cs-CZ" sz="2000" dirty="0"/>
              <a:t>, </a:t>
            </a:r>
            <a:r>
              <a:rPr lang="cs-CZ" sz="2000" u="sng" dirty="0"/>
              <a:t>počtu lůžek</a:t>
            </a:r>
            <a:r>
              <a:rPr lang="cs-CZ" sz="2000" dirty="0"/>
              <a:t> u pobytových služeb a </a:t>
            </a:r>
            <a:r>
              <a:rPr lang="cs-CZ" sz="2000" u="sng" dirty="0"/>
              <a:t>výše úvazků</a:t>
            </a:r>
            <a:r>
              <a:rPr lang="cs-CZ" sz="2000" dirty="0"/>
              <a:t> u služeb ambulantních a terénních </a:t>
            </a:r>
            <a:r>
              <a:rPr lang="cs-CZ" sz="2000" u="sng" dirty="0"/>
              <a:t>mohou být maximálně ve výši</a:t>
            </a:r>
            <a:r>
              <a:rPr lang="cs-CZ" sz="2000" dirty="0"/>
              <a:t> uvedené v ROZVOJOVÉ SÍTI (Krajská síť SS v PK na období od 1. 1. 2024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77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Kapacita a úvazky pracovníků sociální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368425"/>
            <a:ext cx="10515600" cy="4566862"/>
          </a:xfrm>
        </p:spPr>
        <p:txBody>
          <a:bodyPr>
            <a:normAutofit lnSpcReduction="10000"/>
          </a:bodyPr>
          <a:lstStyle/>
          <a:p>
            <a:pPr marL="452628" indent="-342900" algn="just">
              <a:buSzPct val="100000"/>
              <a:buFont typeface="+mj-lt"/>
              <a:buAutoNum type="arabicPeriod" startAt="3"/>
            </a:pPr>
            <a:r>
              <a:rPr lang="cs-CZ" sz="2000" b="1" u="sng" dirty="0"/>
              <a:t>ZÁKLADNÍ SÍTI</a:t>
            </a:r>
            <a:r>
              <a:rPr lang="cs-CZ" sz="2000" b="1" dirty="0"/>
              <a:t> </a:t>
            </a:r>
            <a:r>
              <a:rPr lang="cs-CZ" sz="2000" dirty="0"/>
              <a:t>a současně </a:t>
            </a:r>
            <a:r>
              <a:rPr lang="cs-CZ" sz="2000" b="1" u="sng" dirty="0"/>
              <a:t>ROZVOJOVÉ SÍTI </a:t>
            </a:r>
            <a:r>
              <a:rPr lang="cs-CZ" sz="2000" dirty="0"/>
              <a:t>sociálních služeb v PK, </a:t>
            </a:r>
            <a:r>
              <a:rPr lang="cs-CZ" sz="2000" b="1" u="sng" dirty="0"/>
              <a:t>na kapacitu uvedenou v základní síti a rozvojové síti.</a:t>
            </a:r>
            <a:endParaRPr lang="cs-CZ" sz="2000" dirty="0"/>
          </a:p>
          <a:p>
            <a:pPr marL="0" indent="0" algn="just">
              <a:buNone/>
            </a:pPr>
            <a:endParaRPr lang="cs-CZ" dirty="0"/>
          </a:p>
          <a:p>
            <a:pPr marL="365760" lvl="1" indent="0" algn="just">
              <a:buNone/>
            </a:pPr>
            <a:r>
              <a:rPr lang="cs-CZ" sz="2000" dirty="0"/>
              <a:t>Údaje vyplněné v žádosti týkající se </a:t>
            </a:r>
            <a:r>
              <a:rPr lang="cs-CZ" sz="2000" u="sng" dirty="0"/>
              <a:t>kapacity</a:t>
            </a:r>
            <a:r>
              <a:rPr lang="cs-CZ" sz="2000" dirty="0"/>
              <a:t>, </a:t>
            </a:r>
            <a:r>
              <a:rPr lang="cs-CZ" sz="2000" u="sng" dirty="0"/>
              <a:t>počtu lůžek</a:t>
            </a:r>
            <a:r>
              <a:rPr lang="cs-CZ" sz="2000" dirty="0"/>
              <a:t> u pobytových služeb a </a:t>
            </a:r>
            <a:r>
              <a:rPr lang="cs-CZ" sz="2000" u="sng" dirty="0"/>
              <a:t>výše úvazků</a:t>
            </a:r>
            <a:r>
              <a:rPr lang="cs-CZ" sz="2000" dirty="0"/>
              <a:t> u služeb ambulantních a terénních </a:t>
            </a:r>
            <a:r>
              <a:rPr lang="cs-CZ" sz="2000" u="sng" dirty="0"/>
              <a:t>mohou být maximálně ve výši</a:t>
            </a:r>
            <a:r>
              <a:rPr lang="cs-CZ" sz="2000" dirty="0"/>
              <a:t> uvedené souhrnně v ZÁKLADNÍ a ROZVOJOVÉ SÍTI v PK (Krajská síť SS v PK na období od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1</a:t>
            </a:r>
            <a:r>
              <a:rPr lang="cs-CZ" sz="2000" dirty="0"/>
              <a:t>. 1. 2024).</a:t>
            </a:r>
          </a:p>
          <a:p>
            <a:pPr marL="365760" lvl="1" indent="0" algn="just">
              <a:buNone/>
            </a:pPr>
            <a:endParaRPr lang="cs-CZ" sz="800" dirty="0"/>
          </a:p>
          <a:p>
            <a:pPr marL="365760" lvl="1" indent="0" algn="just">
              <a:buNone/>
            </a:pPr>
            <a:r>
              <a:rPr lang="cs-CZ" sz="2000" dirty="0"/>
              <a:t>V žádosti v aplikaci OK služby uvést celkovou kapacitu, celkový počet lůžek a celkovou výši úvazků (souhrnně za kapacitu v základní i rozvojové síti).</a:t>
            </a:r>
          </a:p>
          <a:p>
            <a:pPr marL="365760" lvl="1" indent="0" algn="just">
              <a:buNone/>
            </a:pPr>
            <a:endParaRPr lang="cs-CZ" sz="1400" dirty="0"/>
          </a:p>
          <a:p>
            <a:pPr marL="36576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/>
              <a:t>A dále </a:t>
            </a:r>
            <a:r>
              <a:rPr lang="cs-CZ" sz="2000" b="1" u="sng" dirty="0"/>
              <a:t>MUSÍ:</a:t>
            </a:r>
          </a:p>
          <a:p>
            <a:pPr marL="708660"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/>
              <a:t>vyplnit komentář v záložce Kapacita - </a:t>
            </a:r>
            <a:r>
              <a:rPr lang="cs-CZ" sz="2000" dirty="0"/>
              <a:t>vyčíslit kapacitu zvlášť v Základní síti a zvlášť v Rozvojové síti.</a:t>
            </a:r>
          </a:p>
          <a:p>
            <a:pPr marL="708660"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/>
              <a:t>vyplnit přílohu „</a:t>
            </a:r>
            <a:r>
              <a:rPr lang="cs-CZ" sz="2000" u="sng" dirty="0"/>
              <a:t>Rozdělení nákladů, požadavku na dotaci a dalších údajů služby s kapacitou v Základní i Rozvojové síti</a:t>
            </a:r>
            <a:r>
              <a:rPr lang="cs-CZ" sz="2000" u="sng" dirty="0" smtClean="0"/>
              <a:t>“.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89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AMBULANTNÍ / TERÉNNÍ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368425"/>
            <a:ext cx="10515600" cy="4566862"/>
          </a:xfrm>
        </p:spPr>
        <p:txBody>
          <a:bodyPr>
            <a:normAutofit/>
          </a:bodyPr>
          <a:lstStyle/>
          <a:p>
            <a:pPr marL="566928" indent="-457200">
              <a:buSzPct val="100000"/>
              <a:buFont typeface="+mj-lt"/>
              <a:buAutoNum type="arabicPeriod"/>
            </a:pPr>
            <a:r>
              <a:rPr lang="cs-CZ" sz="2000" dirty="0"/>
              <a:t>musí platit, že:</a:t>
            </a:r>
          </a:p>
          <a:p>
            <a:pPr marL="109728" indent="0">
              <a:buNone/>
            </a:pPr>
            <a:r>
              <a:rPr lang="cs-CZ" sz="2000" u="sng" dirty="0"/>
              <a:t>CELKOVÉ ÚVAZKY v žádosti </a:t>
            </a: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cs-CZ" sz="2000" u="sng" dirty="0"/>
              <a:t>CELKOVÉ ÚVAZKY v Krajské síti SS v PK</a:t>
            </a:r>
          </a:p>
          <a:p>
            <a:pPr marL="109728" indent="0">
              <a:buNone/>
            </a:pPr>
            <a:endParaRPr lang="cs-CZ" sz="2000" dirty="0"/>
          </a:p>
          <a:p>
            <a:pPr marL="452628" indent="-342900" algn="just"/>
            <a:r>
              <a:rPr lang="cs-CZ" sz="2000" b="1" dirty="0"/>
              <a:t>!!! POZOR !!! </a:t>
            </a:r>
            <a:r>
              <a:rPr lang="cs-CZ" sz="2000" dirty="0"/>
              <a:t>V případě, že celkové úvazky v žádosti překročí výši úvazků v Krajské síti SS v PK, </a:t>
            </a:r>
            <a:r>
              <a:rPr lang="cs-CZ" sz="2000" u="sng" dirty="0"/>
              <a:t>BUDE POMĚRNĚ KRÁCEN POŽADAVEK NA DOTACI</a:t>
            </a:r>
            <a:r>
              <a:rPr lang="cs-CZ" sz="2000" dirty="0"/>
              <a:t> (žadatel </a:t>
            </a:r>
            <a:r>
              <a:rPr lang="cs-CZ" sz="2000" b="1" dirty="0"/>
              <a:t>NEBUDE</a:t>
            </a:r>
            <a:r>
              <a:rPr lang="cs-CZ" sz="2000" dirty="0"/>
              <a:t> vyzván k opravě žádosti).</a:t>
            </a:r>
          </a:p>
        </p:txBody>
      </p:sp>
    </p:spTree>
    <p:extLst>
      <p:ext uri="{BB962C8B-B14F-4D97-AF65-F5344CB8AC3E}">
        <p14:creationId xmlns:p14="http://schemas.microsoft.com/office/powerpoint/2010/main" val="34551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AMBULANTNÍ / TERÉNNÍ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533" y="1108811"/>
            <a:ext cx="10515600" cy="5364885"/>
          </a:xfrm>
        </p:spPr>
        <p:txBody>
          <a:bodyPr>
            <a:normAutofit lnSpcReduction="10000"/>
          </a:bodyPr>
          <a:lstStyle/>
          <a:p>
            <a:pPr marL="566928" indent="-457200">
              <a:buSzPct val="100000"/>
              <a:buFont typeface="+mj-lt"/>
              <a:buAutoNum type="arabicPeriod" startAt="2"/>
            </a:pPr>
            <a:r>
              <a:rPr lang="cs-CZ" sz="2000" dirty="0"/>
              <a:t>musí platit, že:</a:t>
            </a:r>
          </a:p>
          <a:p>
            <a:pPr marL="109728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u="sng" dirty="0"/>
              <a:t>ÚVAZKY V PŘÍMÉ PÉČI v žádosti </a:t>
            </a: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cs-CZ" sz="2000" u="sng" dirty="0"/>
              <a:t>ÚVAZKY V PŘÍMÉ PÉČI v Krajské síti SS v PK.</a:t>
            </a:r>
          </a:p>
          <a:p>
            <a:pPr marL="109728" indent="0">
              <a:buNone/>
            </a:pPr>
            <a:endParaRPr lang="cs-CZ" sz="800" dirty="0"/>
          </a:p>
          <a:p>
            <a:pPr marL="452628" indent="-342900" algn="just"/>
            <a:r>
              <a:rPr lang="cs-CZ" sz="2000" dirty="0"/>
              <a:t>V případě, že úvazky v přímé péči v žádosti budou nižší než úvazky v přímé péči v Krajské síti SS v PK, </a:t>
            </a:r>
            <a:r>
              <a:rPr lang="cs-CZ" sz="2000" u="sng" dirty="0"/>
              <a:t>BUDE DOTACE VYPOČTENA NA ZÁKLADĚ HODNOTY ÚVAZKŮ V PŘÍMÉ PÉČI UVEDENÉ V Krajské síti SS v PK.</a:t>
            </a:r>
          </a:p>
          <a:p>
            <a:pPr marL="109728" indent="0" algn="just">
              <a:buNone/>
            </a:pPr>
            <a:endParaRPr lang="cs-CZ" sz="800" b="1" dirty="0"/>
          </a:p>
          <a:p>
            <a:pPr marL="452628" indent="-342900" algn="just"/>
            <a:r>
              <a:rPr lang="cs-CZ" sz="2000" b="1" dirty="0"/>
              <a:t>!!! POZOR !!! </a:t>
            </a:r>
            <a:r>
              <a:rPr lang="cs-CZ" sz="2000" dirty="0"/>
              <a:t>V případě PEČOVATELSKÉ SLUŽBY a SLUŽBY OSOBNÍ ASISTENCE jsou do úvazků v přímé péči zahrnovány </a:t>
            </a:r>
            <a:r>
              <a:rPr lang="cs-CZ" sz="2000" u="sng" dirty="0"/>
              <a:t>POUZE ÚVAZKY PRACOVNÍKŮ V SOCIÁLNÍCH SLUŽBÁCH </a:t>
            </a:r>
            <a:r>
              <a:rPr lang="cs-CZ" sz="2000" dirty="0"/>
              <a:t>→ v tomto případě tedy nebude platit výše uvedená rovnice</a:t>
            </a:r>
            <a:r>
              <a:rPr lang="cs-CZ" sz="2000" dirty="0" smtClean="0"/>
              <a:t>.</a:t>
            </a:r>
          </a:p>
          <a:p>
            <a:pPr marL="109728" indent="0" algn="just">
              <a:buNone/>
            </a:pPr>
            <a:endParaRPr lang="cs-CZ" sz="2000" dirty="0"/>
          </a:p>
          <a:p>
            <a:pPr marL="452628" indent="-342900" algn="just"/>
            <a:r>
              <a:rPr lang="cs-CZ" sz="2000" b="1" dirty="0" smtClean="0"/>
              <a:t>!!! POZOR !!! </a:t>
            </a:r>
            <a:r>
              <a:rPr lang="cs-CZ" sz="2000" dirty="0" smtClean="0"/>
              <a:t>Úvazky pracovníků v soc. službách pro </a:t>
            </a:r>
            <a:r>
              <a:rPr lang="cs-CZ" sz="2000" dirty="0"/>
              <a:t>výpočet dotace </a:t>
            </a:r>
            <a:r>
              <a:rPr lang="cs-CZ" sz="2000" dirty="0" smtClean="0"/>
              <a:t>musí být minimálně ve výši rovnající se rozdílu úvazků v přímé péči v </a:t>
            </a:r>
            <a:r>
              <a:rPr lang="cs-CZ" sz="2000" dirty="0"/>
              <a:t>Krajské </a:t>
            </a:r>
            <a:r>
              <a:rPr lang="cs-CZ" sz="2000" dirty="0" smtClean="0"/>
              <a:t>síti a úvazků </a:t>
            </a:r>
            <a:r>
              <a:rPr lang="cs-CZ" sz="2000" dirty="0"/>
              <a:t>sociálních pracovníků v </a:t>
            </a:r>
            <a:r>
              <a:rPr lang="cs-CZ" sz="2000" dirty="0" smtClean="0"/>
              <a:t>žádosti.</a:t>
            </a:r>
          </a:p>
          <a:p>
            <a:pPr marL="452628" indent="-342900" algn="just"/>
            <a:endParaRPr lang="cs-CZ" sz="2000" dirty="0"/>
          </a:p>
          <a:p>
            <a:pPr marL="452628" indent="-342900" algn="just"/>
            <a:r>
              <a:rPr lang="cs-CZ" sz="2000" dirty="0"/>
              <a:t>V</a:t>
            </a:r>
            <a:r>
              <a:rPr lang="cs-CZ" sz="2000" dirty="0" smtClean="0"/>
              <a:t> případě nesouladu je </a:t>
            </a:r>
            <a:r>
              <a:rPr lang="cs-CZ" sz="2000" u="sng" dirty="0" smtClean="0"/>
              <a:t>nutné uvést </a:t>
            </a:r>
            <a:r>
              <a:rPr lang="cs-CZ" sz="2000" dirty="0" smtClean="0"/>
              <a:t>do záložky Personální zajištění </a:t>
            </a:r>
            <a:r>
              <a:rPr lang="cs-CZ" sz="2000" u="sng" dirty="0" smtClean="0"/>
              <a:t>vysvětlující komentář.</a:t>
            </a:r>
            <a:endParaRPr lang="cs-CZ" sz="1800" u="sng" dirty="0"/>
          </a:p>
        </p:txBody>
      </p:sp>
      <p:sp>
        <p:nvSpPr>
          <p:cNvPr id="4" name="Šipka dolů 3"/>
          <p:cNvSpPr/>
          <p:nvPr/>
        </p:nvSpPr>
        <p:spPr>
          <a:xfrm>
            <a:off x="5740341" y="3935858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5748037" y="5156150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4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Informace k podání žádosti o dotaci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5292"/>
            <a:ext cx="10515600" cy="4971617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Důležité dokumenty</a:t>
            </a:r>
            <a:r>
              <a:rPr lang="cs-CZ" sz="2000" dirty="0" smtClean="0"/>
              <a:t>:</a:t>
            </a:r>
            <a:endParaRPr lang="cs-CZ" sz="800" dirty="0"/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Vyhlášení dotačního programu na rok 2024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Metodika dotačního programu vč. dodatku č. </a:t>
            </a:r>
            <a:r>
              <a:rPr lang="cs-CZ" sz="2000" dirty="0" smtClean="0"/>
              <a:t>1*</a:t>
            </a:r>
            <a:endParaRPr lang="cs-CZ" sz="2000" dirty="0"/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Zásady k poskytování vyrovnávací </a:t>
            </a:r>
            <a:r>
              <a:rPr lang="cs-CZ" sz="2000" dirty="0" smtClean="0"/>
              <a:t>platby</a:t>
            </a:r>
          </a:p>
          <a:p>
            <a:pPr marL="4572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800" dirty="0" smtClean="0"/>
          </a:p>
          <a:p>
            <a:pPr marL="4572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 smtClean="0"/>
              <a:t>ke stažení na </a:t>
            </a:r>
            <a:r>
              <a:rPr lang="cs-CZ" sz="2000" dirty="0" smtClean="0">
                <a:solidFill>
                  <a:srgbClr val="0A12A8"/>
                </a:solidFill>
              </a:rPr>
              <a:t>www.plzensky-kraj.cz</a:t>
            </a:r>
            <a:r>
              <a:rPr lang="cs-CZ" sz="2000" dirty="0" smtClean="0"/>
              <a:t> (Působnosti úřadu → Sociální věci → Financování soc. služeb → Vyhlášení dotačního programu).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 článku na webových stránkách další informace (povinné a nepovinné přílohy vč. formulářů těchto příloh</a:t>
            </a:r>
            <a:r>
              <a:rPr lang="cs-CZ" sz="2000" dirty="0" smtClean="0"/>
              <a:t>). </a:t>
            </a:r>
            <a:r>
              <a:rPr lang="cs-CZ" sz="2000" u="sng" dirty="0" smtClean="0"/>
              <a:t>Přílohy žádosti s výjimkou </a:t>
            </a:r>
            <a:r>
              <a:rPr lang="cs-CZ" sz="2000" u="sng" smtClean="0"/>
              <a:t>Čestných prohlášení a Plné moci </a:t>
            </a:r>
            <a:r>
              <a:rPr lang="cs-CZ" sz="2000" u="sng" dirty="0" smtClean="0"/>
              <a:t>není </a:t>
            </a:r>
            <a:r>
              <a:rPr lang="cs-CZ" sz="2000" u="sng" dirty="0"/>
              <a:t>nutné podepisovat</a:t>
            </a:r>
            <a:r>
              <a:rPr lang="cs-CZ" sz="2000" dirty="0"/>
              <a:t> </a:t>
            </a:r>
            <a:r>
              <a:rPr lang="cs-CZ" sz="2000" dirty="0" smtClean="0"/>
              <a:t>→ postačující </a:t>
            </a:r>
            <a:r>
              <a:rPr lang="cs-CZ" sz="2000" smtClean="0"/>
              <a:t>je elektronický podpis </a:t>
            </a:r>
            <a:r>
              <a:rPr lang="cs-CZ" sz="2000" dirty="0" smtClean="0"/>
              <a:t>celé žádosti v aplikaci OK služby.</a:t>
            </a:r>
            <a:endParaRPr lang="cs-CZ" sz="2000" dirty="0"/>
          </a:p>
          <a:p>
            <a:pPr marL="281178" indent="-171450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Termín pro podání žádosti je </a:t>
            </a:r>
            <a:r>
              <a:rPr lang="cs-CZ" sz="2000" b="1" u="sng" dirty="0"/>
              <a:t>25. 09. - 23. 10. 2023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u="sng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Objem finančních prostředků není předem znám – pro PK je určeno 4,86 % z celkových finančních prostředků, které pro kraje stanoví MPSV na základě schváleného státního rozpočtu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36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POBYTOVÉ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368425"/>
            <a:ext cx="10515600" cy="4566862"/>
          </a:xfrm>
        </p:spPr>
        <p:txBody>
          <a:bodyPr>
            <a:normAutofit/>
          </a:bodyPr>
          <a:lstStyle/>
          <a:p>
            <a:pPr marL="109728" indent="0">
              <a:buSzPct val="100000"/>
              <a:buNone/>
            </a:pPr>
            <a:r>
              <a:rPr lang="cs-CZ" sz="2000" dirty="0"/>
              <a:t>Musí platit, že:</a:t>
            </a:r>
          </a:p>
          <a:p>
            <a:pPr marL="109728" indent="0">
              <a:buNone/>
            </a:pPr>
            <a:r>
              <a:rPr lang="cs-CZ" sz="2000" u="sng" dirty="0"/>
              <a:t>POČET LŮŽEK v žádosti </a:t>
            </a: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cs-CZ" sz="2000" u="sng" dirty="0"/>
              <a:t>POČET LŮŽEK v Krajské síti SS v PK</a:t>
            </a:r>
          </a:p>
          <a:p>
            <a:pPr marL="109728" indent="0">
              <a:buNone/>
            </a:pPr>
            <a:endParaRPr lang="cs-CZ" sz="700" dirty="0"/>
          </a:p>
          <a:p>
            <a:pPr marL="109728" indent="0">
              <a:buNone/>
            </a:pPr>
            <a:endParaRPr lang="cs-CZ" sz="700" dirty="0"/>
          </a:p>
          <a:p>
            <a:pPr marL="395478" indent="-285750"/>
            <a:r>
              <a:rPr lang="cs-CZ" sz="2000" b="1" dirty="0"/>
              <a:t>!!! POZOR !!! </a:t>
            </a:r>
            <a:r>
              <a:rPr lang="cs-CZ" sz="2000" dirty="0"/>
              <a:t>V případě, že počet lůžek v žádosti překročí počet lůžek v Krajské síti SS v PK, </a:t>
            </a:r>
            <a:r>
              <a:rPr lang="cs-CZ" sz="2000" u="sng" dirty="0"/>
              <a:t>BUDE POMĚRNĚ KRÁCEN POŽADAVEK NA DOTACI</a:t>
            </a:r>
            <a:r>
              <a:rPr lang="cs-CZ" sz="2000" dirty="0"/>
              <a:t> (žadatel </a:t>
            </a:r>
            <a:r>
              <a:rPr lang="cs-CZ" sz="2000" b="1" dirty="0"/>
              <a:t>NEBUDE</a:t>
            </a:r>
            <a:r>
              <a:rPr lang="cs-CZ" sz="2000" dirty="0"/>
              <a:t> vyzván k opravě žádosti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260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Komentář Person. zajištění, Kapacita, počet lůžek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2906" y="1205346"/>
            <a:ext cx="10515600" cy="4990811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 smtClean="0"/>
              <a:t>Pokud bude v žádosti uvedena vyšší kapacita, vyšší počet </a:t>
            </a:r>
            <a:r>
              <a:rPr lang="cs-CZ" sz="2000" dirty="0"/>
              <a:t>lůžek </a:t>
            </a:r>
            <a:r>
              <a:rPr lang="cs-CZ" sz="2000" dirty="0" smtClean="0"/>
              <a:t>(u </a:t>
            </a:r>
            <a:r>
              <a:rPr lang="cs-CZ" sz="2000" dirty="0"/>
              <a:t>pobytových </a:t>
            </a:r>
            <a:r>
              <a:rPr lang="cs-CZ" sz="2000" dirty="0" smtClean="0"/>
              <a:t>služeb) nebo vyšší úvazky (u ambulantních </a:t>
            </a:r>
            <a:r>
              <a:rPr lang="cs-CZ" sz="2000" dirty="0"/>
              <a:t>a </a:t>
            </a:r>
            <a:r>
              <a:rPr lang="cs-CZ" sz="2000" dirty="0" smtClean="0"/>
              <a:t>terénních služeb) </a:t>
            </a:r>
            <a:r>
              <a:rPr lang="cs-CZ" sz="2000" dirty="0"/>
              <a:t>oproti Krajské síti SS v </a:t>
            </a:r>
            <a:r>
              <a:rPr lang="cs-CZ" sz="2000" dirty="0" smtClean="0"/>
              <a:t>PK,</a:t>
            </a:r>
          </a:p>
          <a:p>
            <a:pPr marL="0" indent="0" algn="ct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u="sng" dirty="0" smtClean="0"/>
              <a:t>NEBUDE </a:t>
            </a:r>
            <a:r>
              <a:rPr lang="cs-CZ" sz="2000" u="sng" dirty="0"/>
              <a:t>POŽADAVEK KRÁCEN</a:t>
            </a:r>
            <a:r>
              <a:rPr lang="cs-CZ" sz="2000" dirty="0" smtClean="0"/>
              <a:t>,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 smtClean="0"/>
              <a:t>pokud </a:t>
            </a:r>
            <a:r>
              <a:rPr lang="cs-CZ" sz="2000" dirty="0"/>
              <a:t>bude v </a:t>
            </a:r>
            <a:r>
              <a:rPr lang="cs-CZ" sz="2000" dirty="0" smtClean="0"/>
              <a:t>žádosti uveden také </a:t>
            </a:r>
            <a:r>
              <a:rPr lang="cs-CZ" sz="2000" b="1" dirty="0" smtClean="0"/>
              <a:t>KOMENTÁŘ</a:t>
            </a:r>
            <a:r>
              <a:rPr lang="cs-CZ" sz="2000" dirty="0" smtClean="0"/>
              <a:t> vysvětlující, že </a:t>
            </a:r>
            <a:r>
              <a:rPr lang="cs-CZ" sz="2000" dirty="0"/>
              <a:t>požadovaná </a:t>
            </a:r>
            <a:r>
              <a:rPr lang="cs-CZ" sz="2000" dirty="0" smtClean="0"/>
              <a:t>dotace </a:t>
            </a:r>
            <a:r>
              <a:rPr lang="cs-CZ" sz="2000" dirty="0"/>
              <a:t>odpovídá </a:t>
            </a:r>
            <a:r>
              <a:rPr lang="cs-CZ" sz="2000" dirty="0" smtClean="0"/>
              <a:t>kapacitě / </a:t>
            </a:r>
            <a:r>
              <a:rPr lang="cs-CZ" sz="2000" dirty="0"/>
              <a:t>počtu </a:t>
            </a:r>
            <a:r>
              <a:rPr lang="cs-CZ" sz="2000" dirty="0" smtClean="0"/>
              <a:t>lůžek / výši </a:t>
            </a:r>
            <a:r>
              <a:rPr lang="cs-CZ" sz="2000" dirty="0"/>
              <a:t>úvazků uvedených v Krajské síti SS v </a:t>
            </a:r>
            <a:r>
              <a:rPr lang="cs-CZ" sz="2000" dirty="0" smtClean="0"/>
              <a:t>PK, přičemž komentář musí obsahovat také </a:t>
            </a:r>
            <a:r>
              <a:rPr lang="cs-CZ" sz="2000" b="1" dirty="0" smtClean="0"/>
              <a:t>správnou nižší hodnotu odpovídající požadavku na dotaci a Krajské síti SS v PK</a:t>
            </a:r>
            <a:r>
              <a:rPr lang="cs-CZ" sz="2000" dirty="0" smtClean="0"/>
              <a:t>.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800" dirty="0" smtClean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Komentář v záložce </a:t>
            </a:r>
            <a:r>
              <a:rPr lang="cs-CZ" sz="2000" dirty="0" smtClean="0"/>
              <a:t>Kapacita = komentář ke kapacitě a počtu lůžek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 smtClean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/>
              <a:t>Komentář v záložce Personální </a:t>
            </a:r>
            <a:r>
              <a:rPr lang="cs-CZ" sz="2000" dirty="0"/>
              <a:t>zajištění </a:t>
            </a:r>
            <a:r>
              <a:rPr lang="cs-CZ" sz="2000" dirty="0" smtClean="0"/>
              <a:t>služby = komentář k výši úvazků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700" b="1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!!! POZOR !!! </a:t>
            </a:r>
            <a:r>
              <a:rPr lang="cs-CZ" sz="2000" dirty="0" smtClean="0"/>
              <a:t>Do </a:t>
            </a:r>
            <a:r>
              <a:rPr lang="cs-CZ" sz="2000" dirty="0"/>
              <a:t>aplikace OK služby se automaticky </a:t>
            </a:r>
            <a:r>
              <a:rPr lang="cs-CZ" sz="2000" dirty="0" smtClean="0"/>
              <a:t>přenášejí </a:t>
            </a:r>
            <a:r>
              <a:rPr lang="cs-CZ" sz="2000" dirty="0"/>
              <a:t>některé údaje z </a:t>
            </a:r>
            <a:r>
              <a:rPr lang="cs-CZ" sz="2000" dirty="0" smtClean="0"/>
              <a:t>registru soc. služeb. V </a:t>
            </a:r>
            <a:r>
              <a:rPr lang="cs-CZ" sz="2000" dirty="0"/>
              <a:t>případě, že převzaté údaje z registru neodpovídají potřebám </a:t>
            </a:r>
            <a:r>
              <a:rPr lang="cs-CZ" sz="2000" dirty="0" smtClean="0"/>
              <a:t>žádosti (např. automaticky přenesená kapacita), </a:t>
            </a:r>
            <a:r>
              <a:rPr lang="cs-CZ" sz="2000" dirty="0"/>
              <a:t>je </a:t>
            </a:r>
            <a:r>
              <a:rPr lang="cs-CZ" sz="2000" dirty="0" smtClean="0"/>
              <a:t>nutné </a:t>
            </a:r>
            <a:r>
              <a:rPr lang="cs-CZ" sz="2000" dirty="0"/>
              <a:t>údaje </a:t>
            </a:r>
            <a:r>
              <a:rPr lang="cs-CZ" sz="2000" b="1" dirty="0"/>
              <a:t>OKOMENTOVAT </a:t>
            </a:r>
            <a:r>
              <a:rPr lang="cs-CZ" sz="2000" dirty="0"/>
              <a:t>a uvést </a:t>
            </a:r>
            <a:r>
              <a:rPr lang="cs-CZ" sz="2000" b="1" dirty="0"/>
              <a:t>správnou </a:t>
            </a:r>
            <a:r>
              <a:rPr lang="cs-CZ" sz="2000" b="1" dirty="0" smtClean="0"/>
              <a:t>hodnotu odpovídající požadavku na dotaci a Krajské síti SS v PK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70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Personální zajištění sociální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368425"/>
            <a:ext cx="10515600" cy="456686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Do Personálního zajištění služby v žádosti uvést pracovníky podílející se na poskytování základních činností soc. služby → neuvádět zdravotnický personál !!!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Zdravotnické pracovníky uvádět pouze v případě, kdy částí úvazku poskytují základní činnosti sociální služby → uvést pouze tuto část úvazku, a to do položky pracovního zařazení v rámci sociální služby (nikoli do položky Zdravotničtí pracovníci) !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Do celkových úvazků jsou zahrnovány úvazky uvedené v Personálním zajištění v žádosti v záložkách: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Pracovní smlouvy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Dohody o provedení práce (přepočet odpracovaných hodin na hodnotu úvazků)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Dohody o pracovní činnosti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Nákup služeb - uvádět např. pracovníky na Smlouvu o výkonu funkce, která není uzavřena dle zákoníku práce → položka rozpočtu 2.6.9 Ostatní pracovníci (mimo </a:t>
            </a:r>
            <a:r>
              <a:rPr lang="cs-CZ" dirty="0" err="1"/>
              <a:t>prac</a:t>
            </a:r>
            <a:r>
              <a:rPr lang="cs-CZ" dirty="0"/>
              <a:t>. poměr, DPP, DPČ).</a:t>
            </a:r>
          </a:p>
        </p:txBody>
      </p:sp>
    </p:spTree>
    <p:extLst>
      <p:ext uri="{BB962C8B-B14F-4D97-AF65-F5344CB8AC3E}">
        <p14:creationId xmlns:p14="http://schemas.microsoft.com/office/powerpoint/2010/main" val="37130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Personální zajištění sociální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368425"/>
            <a:ext cx="10515600" cy="456686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 případě ambulantních/terénních služeb je výše celkových úvazků a úvazků v přímé péči hodnotou, na základě které je vypočítána výše dotace.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Celkové úvazky uvedené v Personálním zajištění služby </a:t>
            </a:r>
            <a:r>
              <a:rPr lang="cs-CZ" sz="2000" b="1" u="sng" dirty="0"/>
              <a:t>NESMÍ</a:t>
            </a:r>
            <a:r>
              <a:rPr lang="cs-CZ" sz="2000" b="1" dirty="0"/>
              <a:t> </a:t>
            </a:r>
            <a:r>
              <a:rPr lang="cs-CZ" sz="2000" dirty="0"/>
              <a:t>překročit hodnoty uvedené v Krajské síti SS v PK na období od 1. 1. </a:t>
            </a:r>
            <a:r>
              <a:rPr lang="cs-CZ" sz="2000" dirty="0" smtClean="0"/>
              <a:t>2024 </a:t>
            </a:r>
            <a:r>
              <a:rPr lang="cs-CZ" sz="2000" dirty="0"/>
              <a:t>→ v </a:t>
            </a:r>
            <a:r>
              <a:rPr lang="cs-CZ" sz="2000" dirty="0" smtClean="0"/>
              <a:t>opačném </a:t>
            </a:r>
            <a:r>
              <a:rPr lang="cs-CZ" sz="2000" dirty="0"/>
              <a:t>případě dojde ke krácení požadavku na dotaci !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!!! POZOR !!!</a:t>
            </a:r>
            <a:r>
              <a:rPr lang="cs-CZ" sz="2000" dirty="0"/>
              <a:t> při vyplňování údajů o předpokládaných odpracovaných hodinách pracovníků na DPP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Počet </a:t>
            </a:r>
            <a:r>
              <a:rPr lang="cs-CZ" sz="2000" dirty="0" smtClean="0"/>
              <a:t>hodin </a:t>
            </a:r>
            <a:r>
              <a:rPr lang="cs-CZ" sz="2000" dirty="0"/>
              <a:t>práce na DPP v roce </a:t>
            </a:r>
            <a:r>
              <a:rPr lang="cs-CZ" sz="2000" dirty="0" smtClean="0"/>
              <a:t>2024 </a:t>
            </a:r>
            <a:r>
              <a:rPr lang="cs-CZ" sz="2000" dirty="0"/>
              <a:t>se </a:t>
            </a:r>
            <a:r>
              <a:rPr lang="cs-CZ" sz="2000" dirty="0" smtClean="0"/>
              <a:t>přepočte </a:t>
            </a:r>
            <a:r>
              <a:rPr lang="cs-CZ" sz="2000" dirty="0"/>
              <a:t>na odpovídající hodnotu úvazku → </a:t>
            </a:r>
            <a:r>
              <a:rPr lang="cs-CZ" sz="2000" b="1" dirty="0"/>
              <a:t>počet </a:t>
            </a:r>
            <a:r>
              <a:rPr lang="cs-CZ" sz="2000" b="1" dirty="0" smtClean="0"/>
              <a:t>hodin </a:t>
            </a:r>
            <a:r>
              <a:rPr lang="cs-CZ" sz="2000" b="1" dirty="0"/>
              <a:t>práce pracovníka na </a:t>
            </a:r>
            <a:r>
              <a:rPr lang="cs-CZ" sz="2000" b="1" dirty="0" smtClean="0"/>
              <a:t>DPP / (děleno) </a:t>
            </a:r>
            <a:r>
              <a:rPr lang="cs-CZ" sz="2000" b="1" dirty="0"/>
              <a:t>2 096 h </a:t>
            </a:r>
            <a:r>
              <a:rPr lang="cs-CZ" sz="2000" dirty="0"/>
              <a:t>(fond pracovní doby v roce 2024 v případě </a:t>
            </a:r>
            <a:r>
              <a:rPr lang="cs-CZ" sz="2000" dirty="0" smtClean="0"/>
              <a:t>8 hodinové </a:t>
            </a:r>
            <a:r>
              <a:rPr lang="cs-CZ" sz="2000" dirty="0"/>
              <a:t>pracovní doby vč. </a:t>
            </a:r>
            <a:r>
              <a:rPr lang="cs-CZ" sz="2000" dirty="0" smtClean="0"/>
              <a:t>svátků).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84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Rozpočet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368425"/>
            <a:ext cx="10515600" cy="456686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Dotaci lze čerpat pouze na </a:t>
            </a:r>
            <a:r>
              <a:rPr lang="cs-CZ" sz="2000" u="sng" dirty="0"/>
              <a:t>výdaje</a:t>
            </a:r>
            <a:r>
              <a:rPr lang="cs-CZ" sz="2000" dirty="0"/>
              <a:t> časově a věcně související s kalendářním rokem, na který je dotace poskytnuta.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 rozpočtu </a:t>
            </a:r>
            <a:r>
              <a:rPr lang="cs-CZ" sz="2000" u="sng" dirty="0"/>
              <a:t>MUSÍ být povinně okomentovány položky</a:t>
            </a:r>
            <a:r>
              <a:rPr lang="cs-CZ" sz="2000" dirty="0"/>
              <a:t>: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2.1  dlouhodobý majetek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2.5  jiné spotřebované nákupy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2.6.10  jiné</a:t>
            </a:r>
          </a:p>
          <a:p>
            <a:pPr lvl="2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2.8  ostatní</a:t>
            </a:r>
          </a:p>
          <a:p>
            <a:pPr marL="914400" lvl="2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!!! POZOR !!! </a:t>
            </a:r>
            <a:r>
              <a:rPr lang="cs-CZ" sz="2000" dirty="0"/>
              <a:t>Vzhledem k </a:t>
            </a:r>
            <a:r>
              <a:rPr lang="cs-CZ" sz="2000" dirty="0" err="1"/>
              <a:t>neuznatelnosti</a:t>
            </a:r>
            <a:r>
              <a:rPr lang="cs-CZ" sz="2000" dirty="0"/>
              <a:t> výdajů na Dlouhodobý majetek je nutné uvést k položce 2.1 také komentář, že „</a:t>
            </a:r>
            <a:r>
              <a:rPr lang="cs-CZ" sz="2000" u="sng" dirty="0"/>
              <a:t>Dotace nebude použita na pořízení nebo technické zhodnocení Dlouhodobého hmotného a nehmotného majetku podle právních předpisů upravujících účetnictví</a:t>
            </a:r>
            <a:r>
              <a:rPr lang="cs-CZ" sz="2000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5289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Rozpočet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487" y="1077480"/>
            <a:ext cx="10515600" cy="5586556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Neuvádět náklady související s poskytováním zdravotní péče.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Dotaci na platy/mzdy/odměny z dohod je možné čerpat v rámci položek rozpočtu 1.1 Pracovní smlouvy, 1.2 DPČ a 1.3 DPP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/>
              <a:t>Pro správné čerpání dotace </a:t>
            </a:r>
            <a:r>
              <a:rPr lang="cs-CZ" sz="2000" dirty="0"/>
              <a:t>je rozhodující rozdělení osobních nákladů do položek rozpočtu, nikoli to, jak jsou osobní náklady rozděleny v záložce Personální zajištění </a:t>
            </a:r>
            <a:r>
              <a:rPr lang="cs-CZ" sz="2000" dirty="0" smtClean="0"/>
              <a:t>mezi jednotlivé pracovní pozice.</a:t>
            </a:r>
            <a:endParaRPr lang="cs-CZ" sz="2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Dotaci je možné (pro zjednodušení administrace) požadovat např. pouze na úhradu osobních nákladů (skladba ROZPOČTU POŽADAVKU NA DOTACI nemusí zahrnovat všechny </a:t>
            </a:r>
            <a:r>
              <a:rPr lang="cs-CZ" sz="2000" dirty="0" smtClean="0"/>
              <a:t>náklady </a:t>
            </a:r>
            <a:r>
              <a:rPr lang="cs-CZ" sz="2000" dirty="0"/>
              <a:t>poskytované sociální služby</a:t>
            </a:r>
            <a:r>
              <a:rPr lang="cs-CZ" sz="2000" dirty="0" smtClean="0"/>
              <a:t>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!!! POZOR !!!</a:t>
            </a:r>
            <a:r>
              <a:rPr lang="cs-CZ" sz="2000" dirty="0"/>
              <a:t> V případě </a:t>
            </a:r>
            <a:r>
              <a:rPr lang="cs-CZ" sz="2000" dirty="0" smtClean="0"/>
              <a:t>žádosti o dotaci na kapacitu služby v základní i rozvojové síti a schválení </a:t>
            </a:r>
            <a:r>
              <a:rPr lang="cs-CZ" sz="2000" dirty="0"/>
              <a:t>dotace pouze na část služby v základní síti </a:t>
            </a:r>
            <a:r>
              <a:rPr lang="cs-CZ" sz="2000" dirty="0" smtClean="0"/>
              <a:t>→ </a:t>
            </a:r>
            <a:r>
              <a:rPr lang="cs-CZ" sz="2000" u="sng" dirty="0"/>
              <a:t>bude dotace čerpána dle rozpočtu části služby v základní síti </a:t>
            </a:r>
            <a:r>
              <a:rPr lang="cs-CZ" sz="2000" u="sng" dirty="0" smtClean="0"/>
              <a:t>(viz příloha žádosti služeb s rozdělenou kapacitou </a:t>
            </a:r>
            <a:r>
              <a:rPr lang="cs-CZ" sz="2000" u="sng" dirty="0" err="1" smtClean="0"/>
              <a:t>slide</a:t>
            </a:r>
            <a:r>
              <a:rPr lang="cs-CZ" sz="2000" u="sng" dirty="0" smtClean="0"/>
              <a:t> č. 8).</a:t>
            </a:r>
            <a:endParaRPr lang="cs-CZ" sz="2000" u="sng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/>
          </a:p>
        </p:txBody>
      </p:sp>
      <p:sp>
        <p:nvSpPr>
          <p:cNvPr id="4" name="Šipka dolů 3"/>
          <p:cNvSpPr/>
          <p:nvPr/>
        </p:nvSpPr>
        <p:spPr>
          <a:xfrm>
            <a:off x="5256699" y="2207398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3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Zdroje financování služby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447" y="1205346"/>
            <a:ext cx="10515600" cy="5315008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Požadavek na dotaci dle § 101a se </a:t>
            </a:r>
            <a:r>
              <a:rPr lang="cs-CZ" sz="2000" dirty="0" smtClean="0"/>
              <a:t>z vyplněného rozpočtu propíše </a:t>
            </a:r>
            <a:r>
              <a:rPr lang="cs-CZ" sz="2000" dirty="0"/>
              <a:t>do </a:t>
            </a:r>
            <a:r>
              <a:rPr lang="cs-CZ" sz="2000" dirty="0" smtClean="0"/>
              <a:t>položky </a:t>
            </a:r>
            <a:r>
              <a:rPr lang="cs-CZ" sz="2000" dirty="0"/>
              <a:t>„dotace krajů ze zdrojů MPSV/dotace MPSV“.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Nutné zajistit </a:t>
            </a:r>
            <a:r>
              <a:rPr lang="cs-CZ" sz="2000" b="1" dirty="0"/>
              <a:t>10% spolufinancování </a:t>
            </a:r>
            <a:r>
              <a:rPr lang="cs-CZ" sz="2000" b="1" u="sng" dirty="0"/>
              <a:t>NÁKLADŮ sociální služby z ostatních veřejných zdrojů</a:t>
            </a:r>
            <a:r>
              <a:rPr lang="cs-CZ" sz="2000" dirty="0"/>
              <a:t> mimo dotační řízení dle § 101a (nezapočítávají se </a:t>
            </a:r>
            <a:r>
              <a:rPr lang="cs-CZ" sz="2000" dirty="0" smtClean="0"/>
              <a:t>ani úhrady </a:t>
            </a:r>
            <a:r>
              <a:rPr lang="cs-CZ" sz="2000" dirty="0"/>
              <a:t>od uživatelů).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Tzn., že v případě příspěvkových organizací musí být uvedeny ve zdrojích financování také další příspěvky zřizovatele na provoz poskytované mimo dotační řízení dle § 101a.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 případě, že v žádosti nebude uvedeno 10% spolufinancování, </a:t>
            </a:r>
            <a:r>
              <a:rPr lang="cs-CZ" sz="2000" u="sng" dirty="0"/>
              <a:t>BUDE ODPOVÍDAJÍCÍM ZPŮSOBEM KRÁCEN POŽADAVEK NA DOTACI</a:t>
            </a:r>
            <a:r>
              <a:rPr lang="cs-CZ" sz="2000" dirty="0"/>
              <a:t> (POZOR - žadatel </a:t>
            </a:r>
            <a:r>
              <a:rPr lang="cs-CZ" sz="2000" b="1" dirty="0"/>
              <a:t>NEBUDE</a:t>
            </a:r>
            <a:r>
              <a:rPr lang="cs-CZ" sz="2000" dirty="0"/>
              <a:t> vyzýván k opravě žádosti)!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Neuvádět výnosy související s poskytováním zdravotní péče.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Pečovatelská služba financovaná z rozpočtu obce → prostředky z rozpočtu obce uvést do položky „Jiné“ → vytvořit podpoložku „Vlastní zdroje obce“.</a:t>
            </a:r>
          </a:p>
        </p:txBody>
      </p:sp>
    </p:spTree>
    <p:extLst>
      <p:ext uri="{BB962C8B-B14F-4D97-AF65-F5344CB8AC3E}">
        <p14:creationId xmlns:p14="http://schemas.microsoft.com/office/powerpoint/2010/main" val="30129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3240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Zdroje financování služby – úhrady od uživatelů u pobytových služeb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134" y="1213766"/>
            <a:ext cx="10515600" cy="5315008"/>
          </a:xfrm>
        </p:spPr>
        <p:txBody>
          <a:bodyPr>
            <a:normAutofit/>
          </a:bodyPr>
          <a:lstStyle/>
          <a:p>
            <a:r>
              <a:rPr lang="cs-CZ" sz="2000" dirty="0"/>
              <a:t>Výše předpokládaných úhrad od uživatelů musí odpovídat „Plánovanému počtu uživatelů v dotovaném roce“ a </a:t>
            </a:r>
            <a:r>
              <a:rPr lang="cs-CZ" sz="2000" dirty="0" smtClean="0"/>
              <a:t>„Odhadu struktury </a:t>
            </a:r>
            <a:r>
              <a:rPr lang="cs-CZ" sz="2000" dirty="0"/>
              <a:t>uživatelů podle stupně závislosti</a:t>
            </a:r>
            <a:r>
              <a:rPr lang="cs-CZ" sz="2000" dirty="0" smtClean="0"/>
              <a:t>“.</a:t>
            </a:r>
            <a:endParaRPr lang="cs-CZ" sz="2000" dirty="0"/>
          </a:p>
          <a:p>
            <a:endParaRPr lang="cs-CZ" sz="800" dirty="0"/>
          </a:p>
          <a:p>
            <a:r>
              <a:rPr lang="cs-CZ" sz="2000" dirty="0"/>
              <a:t>Plánovaný počet uživatelů x (krát) výše úhrady za pobyt a stravu dle vyhlášky č. 505/2006 Sb. x (krát) 366 </a:t>
            </a:r>
            <a:r>
              <a:rPr lang="cs-CZ" sz="2000" dirty="0" smtClean="0"/>
              <a:t>dní.</a:t>
            </a:r>
            <a:endParaRPr lang="cs-CZ" sz="2000" dirty="0"/>
          </a:p>
          <a:p>
            <a:r>
              <a:rPr lang="cs-CZ" sz="2000" dirty="0"/>
              <a:t>Plánovaný počet uživatelů v daném stupni závislosti x (krát) výše příspěvku na péči dle zákona o soc. službách x 12 měsíců (u všech stupňů</a:t>
            </a:r>
            <a:r>
              <a:rPr lang="cs-CZ" sz="2000" dirty="0" smtClean="0"/>
              <a:t>).</a:t>
            </a:r>
            <a:endParaRPr lang="cs-CZ" sz="2000" dirty="0"/>
          </a:p>
          <a:p>
            <a:endParaRPr lang="cs-CZ" sz="800" dirty="0"/>
          </a:p>
          <a:p>
            <a:r>
              <a:rPr lang="cs-CZ" sz="2000" dirty="0" smtClean="0"/>
              <a:t>Součet obou vypočtených hodnot tvoří </a:t>
            </a:r>
            <a:r>
              <a:rPr lang="cs-CZ" sz="2000" u="sng" dirty="0" smtClean="0"/>
              <a:t>maximální částku úhrad sociální služby</a:t>
            </a:r>
            <a:r>
              <a:rPr lang="cs-CZ" sz="2000" dirty="0" smtClean="0"/>
              <a:t>, kterou poskytovatel může vybrat od klientů sociální služby.</a:t>
            </a:r>
          </a:p>
          <a:p>
            <a:endParaRPr lang="cs-CZ" sz="800" dirty="0" smtClean="0"/>
          </a:p>
          <a:p>
            <a:r>
              <a:rPr lang="cs-CZ" sz="2000" dirty="0" smtClean="0"/>
              <a:t>Plánované </a:t>
            </a:r>
            <a:r>
              <a:rPr lang="cs-CZ" sz="2000" dirty="0"/>
              <a:t>úhrady </a:t>
            </a:r>
            <a:r>
              <a:rPr lang="cs-CZ" sz="2000" dirty="0" smtClean="0"/>
              <a:t>uvedené v žádosti ve Zdrojích financování </a:t>
            </a:r>
            <a:r>
              <a:rPr lang="cs-CZ" sz="2000" u="sng" dirty="0" smtClean="0"/>
              <a:t>MUSÍ BÝT MINIMÁLNĚ VE VÝŠI 80 </a:t>
            </a:r>
            <a:r>
              <a:rPr lang="cs-CZ" sz="2000" u="sng" dirty="0"/>
              <a:t>%</a:t>
            </a:r>
            <a:r>
              <a:rPr lang="cs-CZ" sz="2000" dirty="0"/>
              <a:t> m</a:t>
            </a:r>
            <a:r>
              <a:rPr lang="cs-CZ" sz="2000" dirty="0" smtClean="0"/>
              <a:t>aximálních úhrad sociální služby vypočtených dle předchozích odstavců.</a:t>
            </a:r>
          </a:p>
          <a:p>
            <a:endParaRPr lang="cs-CZ" sz="800" dirty="0" smtClean="0"/>
          </a:p>
          <a:p>
            <a:r>
              <a:rPr lang="cs-CZ" sz="2000" dirty="0" smtClean="0"/>
              <a:t>V případě, že plánované úhrady v žádosti budou nižší než 80 % maximálních úhrad a nebude doložen </a:t>
            </a:r>
            <a:r>
              <a:rPr lang="cs-CZ" sz="2000" b="1" dirty="0" smtClean="0"/>
              <a:t>KOMENTÁŘ</a:t>
            </a:r>
            <a:r>
              <a:rPr lang="cs-CZ" sz="2000" dirty="0" smtClean="0"/>
              <a:t> podávající dostatečné vysvětlení nižších plánovaných úhrad, </a:t>
            </a:r>
            <a:r>
              <a:rPr lang="cs-CZ" sz="2000" u="sng" dirty="0" smtClean="0"/>
              <a:t>BUDE KRÁCEN POŽADAVEK NA DOTACI !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5186439" y="3373892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5186439" y="1764040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5186439" y="4289659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5175527" y="5205426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6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7061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Sociální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služby, na které je vydáno zvláštní Pověření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135" y="972590"/>
            <a:ext cx="10515600" cy="5733009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Sociální služby zčásti financované v rámci jiných projektů, </a:t>
            </a:r>
            <a:r>
              <a:rPr lang="cs-CZ" sz="2000" u="sng" dirty="0"/>
              <a:t>na které je vydáno </a:t>
            </a:r>
            <a:r>
              <a:rPr lang="cs-CZ" sz="2000" u="sng" dirty="0" smtClean="0"/>
              <a:t>zvláštní </a:t>
            </a:r>
            <a:r>
              <a:rPr lang="cs-CZ" sz="2000" u="sng" dirty="0"/>
              <a:t>Pověření výkonem SOHZ</a:t>
            </a:r>
            <a:r>
              <a:rPr lang="cs-CZ" sz="2000" dirty="0"/>
              <a:t>, musí toto zohlednit při vyplňování žádosti o dotaci.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Do aplikace OK služby se automaticky </a:t>
            </a:r>
            <a:r>
              <a:rPr lang="cs-CZ" sz="2000" dirty="0" smtClean="0"/>
              <a:t>přenášejí </a:t>
            </a:r>
            <a:r>
              <a:rPr lang="cs-CZ" sz="2000" dirty="0"/>
              <a:t>údaje z registru → </a:t>
            </a:r>
            <a:r>
              <a:rPr lang="cs-CZ" sz="2000" dirty="0" smtClean="0"/>
              <a:t>přenesené údaje nemusí odpovídat potřebě </a:t>
            </a:r>
            <a:r>
              <a:rPr lang="cs-CZ" sz="2000" dirty="0"/>
              <a:t>žádosti, </a:t>
            </a:r>
            <a:r>
              <a:rPr lang="cs-CZ" sz="2000" u="sng" dirty="0" smtClean="0"/>
              <a:t>údaje </a:t>
            </a:r>
            <a:r>
              <a:rPr lang="cs-CZ" sz="2000" u="sng" dirty="0"/>
              <a:t>OKOMENTOVAT a uvést správnou hodnotu.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7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/>
              <a:t>Kapacita služby</a:t>
            </a:r>
            <a:r>
              <a:rPr lang="cs-CZ" sz="2000" dirty="0"/>
              <a:t> – uvést komentář, že požadovaná dotace odpovídá </a:t>
            </a:r>
            <a:r>
              <a:rPr lang="cs-CZ" sz="2000" dirty="0" smtClean="0"/>
              <a:t>nižší </a:t>
            </a:r>
            <a:r>
              <a:rPr lang="cs-CZ" sz="2000" dirty="0"/>
              <a:t>kapacitě / nižšímu počtu lůžek, než které jsou v žádosti uvedeny a vyčíslit správnou hodnotu </a:t>
            </a:r>
            <a:r>
              <a:rPr lang="cs-CZ" sz="2000" dirty="0" smtClean="0"/>
              <a:t>(bez </a:t>
            </a:r>
            <a:r>
              <a:rPr lang="cs-CZ" sz="2000" dirty="0"/>
              <a:t>části </a:t>
            </a:r>
            <a:r>
              <a:rPr lang="cs-CZ" sz="2000" dirty="0" smtClean="0"/>
              <a:t>služby, na kterou je uzavřeno zvláštní Pověření) </a:t>
            </a:r>
            <a:r>
              <a:rPr lang="cs-CZ" sz="2000" dirty="0"/>
              <a:t>a uvést období, kterého se to týká</a:t>
            </a:r>
            <a:r>
              <a:rPr lang="cs-CZ" sz="2000" dirty="0" smtClean="0"/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 smtClean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/>
              <a:t>Personální zajištění služby</a:t>
            </a:r>
            <a:r>
              <a:rPr lang="cs-CZ" sz="2000" dirty="0"/>
              <a:t> – uvést do komentáře, že požadavek na dotaci odpovídá v určitém období pouze nákladům na pracovníky podílející se na poskytování části služby, která </a:t>
            </a:r>
            <a:r>
              <a:rPr lang="cs-CZ" sz="2000" b="1" dirty="0"/>
              <a:t>NENÍ </a:t>
            </a:r>
            <a:r>
              <a:rPr lang="cs-CZ" sz="2000" dirty="0"/>
              <a:t>financována z jiného projektu a je na ní uzavřeno zvláštní Pověření.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12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/>
              <a:t>Rozpočet a Zdroje financování</a:t>
            </a:r>
            <a:r>
              <a:rPr lang="cs-CZ" sz="2000" dirty="0"/>
              <a:t> - neuvádět náklady a výnosy související s částí služby, na kterou je uzavřeno zvláštní Pověření.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u="sng" dirty="0"/>
              <a:t>Žádost o vydání Pověření výkonem SOHZ</a:t>
            </a:r>
            <a:r>
              <a:rPr lang="cs-CZ" sz="2000" dirty="0"/>
              <a:t> (povinná příloha žádosti o dotaci) → před podáním žádosti o dotaci kontaktovat Mgr. Hanu </a:t>
            </a:r>
            <a:r>
              <a:rPr lang="cs-CZ" sz="2000" dirty="0" smtClean="0"/>
              <a:t>Jílkovou.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39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Uživatelská příručka „Žádosti o dotace“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www.mpsv.cz/provoz-aplikace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45" y="1364623"/>
            <a:ext cx="6080831" cy="52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Informace k podání žádosti o dotaci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5099"/>
            <a:ext cx="10515600" cy="4971617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Žádost je podávána prostřednictvím internetové </a:t>
            </a:r>
            <a:r>
              <a:rPr lang="cs-CZ" sz="2000" u="sng" dirty="0"/>
              <a:t>aplikace OK služby</a:t>
            </a:r>
            <a:r>
              <a:rPr lang="cs-CZ" sz="2000" dirty="0"/>
              <a:t> dostupné na portálu MPSV.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1 poskytovatel soc. služeb = 1 žádost o dotaci na všechny sociální služby dohromady.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Do žádosti vždy uvádějte </a:t>
            </a:r>
            <a:r>
              <a:rPr lang="cs-CZ" sz="2000" u="sng" dirty="0"/>
              <a:t>kontaktní osobu, e-mail a telefon</a:t>
            </a:r>
            <a:r>
              <a:rPr lang="cs-CZ" sz="2000" dirty="0"/>
              <a:t> → důležité při hodnocení žádosti i dalších úkonech administrace žádosti.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Žádost je nutné podepsat </a:t>
            </a:r>
            <a:r>
              <a:rPr lang="cs-CZ" sz="2000" u="sng" dirty="0"/>
              <a:t>elektronickým podpisem</a:t>
            </a:r>
            <a:r>
              <a:rPr lang="cs-CZ" sz="2000" dirty="0"/>
              <a:t>, může se jednat o: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zaručený elektronický podpis založený na kvalifikovaném certifikátu </a:t>
            </a:r>
            <a:r>
              <a:rPr lang="cs-CZ" sz="2000" u="sng" dirty="0"/>
              <a:t>uloženém v počítači</a:t>
            </a:r>
            <a:r>
              <a:rPr lang="cs-CZ" sz="2000" dirty="0"/>
              <a:t> nebo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zaručený elektronický podpis </a:t>
            </a:r>
            <a:r>
              <a:rPr lang="cs-CZ" sz="2000" u="sng" dirty="0"/>
              <a:t>vytvořený kvalifikovaným prostředkem (čipová karta, USB token)</a:t>
            </a:r>
            <a:r>
              <a:rPr lang="cs-CZ" sz="2000" dirty="0"/>
              <a:t> a založený na kvalifikovaném certifikátu (tzv. „kvalifikovaný elektronický podpis“)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Při aplikačním podání žádosti není dostačující žádost „UZAMKNOUT“, </a:t>
            </a:r>
            <a:r>
              <a:rPr lang="cs-CZ" sz="2000" u="sng" dirty="0"/>
              <a:t>je nutné žádost „PODAT</a:t>
            </a:r>
            <a:r>
              <a:rPr lang="cs-CZ" sz="2000" u="sng" dirty="0" smtClean="0"/>
              <a:t>“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632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Uživatelská příručka „Žádosti o dotace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0" y="1010381"/>
            <a:ext cx="7628897" cy="5348855"/>
          </a:xfrm>
        </p:spPr>
      </p:pic>
    </p:spTree>
    <p:extLst>
      <p:ext uri="{BB962C8B-B14F-4D97-AF65-F5344CB8AC3E}">
        <p14:creationId xmlns:p14="http://schemas.microsoft.com/office/powerpoint/2010/main" val="23568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Uživatelská příručka „Žádosti o dotace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70" y="1288473"/>
            <a:ext cx="7980217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Uživatelská příručka „Žádosti o dotace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77" y="1129968"/>
            <a:ext cx="4968804" cy="5728032"/>
          </a:xfrm>
        </p:spPr>
      </p:pic>
    </p:spTree>
    <p:extLst>
      <p:ext uri="{BB962C8B-B14F-4D97-AF65-F5344CB8AC3E}">
        <p14:creationId xmlns:p14="http://schemas.microsoft.com/office/powerpoint/2010/main" val="15212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Elektronický podpis dokumentu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05346"/>
            <a:ext cx="10515600" cy="5187141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Podepisování Smlouvy o poskytnutí účelové dotace a Pověření výkonem SOHZ bude pro rok 2024 </a:t>
            </a:r>
            <a:r>
              <a:rPr lang="cs-CZ" sz="2000" u="sng" dirty="0"/>
              <a:t>výhradně elektronicky</a:t>
            </a:r>
            <a:r>
              <a:rPr lang="cs-CZ" sz="2000" dirty="0"/>
              <a:t>, může se jednat o: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zaručený elektronický podpis založený na kvalifikovaném certifikátu </a:t>
            </a:r>
            <a:r>
              <a:rPr lang="cs-CZ" sz="2000" u="sng" dirty="0"/>
              <a:t>uloženém v </a:t>
            </a:r>
            <a:r>
              <a:rPr lang="cs-CZ" sz="2000" u="sng" dirty="0" smtClean="0"/>
              <a:t>počítači</a:t>
            </a:r>
            <a:r>
              <a:rPr lang="cs-CZ" sz="2000" dirty="0" smtClean="0"/>
              <a:t> </a:t>
            </a:r>
            <a:r>
              <a:rPr lang="cs-CZ" sz="2000" dirty="0"/>
              <a:t>nebo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zaručený elektronický podpis </a:t>
            </a:r>
            <a:r>
              <a:rPr lang="cs-CZ" sz="2000" u="sng" dirty="0" smtClean="0"/>
              <a:t>vytvořený kvalifikovaným prostředkem (čipová karta, USB token)</a:t>
            </a:r>
            <a:r>
              <a:rPr lang="cs-CZ" sz="2000" dirty="0" smtClean="0"/>
              <a:t> a založený </a:t>
            </a:r>
            <a:r>
              <a:rPr lang="cs-CZ" sz="2000" dirty="0"/>
              <a:t>na kvalifikovaném certifikátu </a:t>
            </a:r>
            <a:r>
              <a:rPr lang="cs-CZ" sz="2000" dirty="0" smtClean="0"/>
              <a:t>(</a:t>
            </a:r>
            <a:r>
              <a:rPr lang="cs-CZ" sz="2000" dirty="0"/>
              <a:t>tzv. „kvalifikovaný elektronický podpis“)</a:t>
            </a:r>
          </a:p>
          <a:p>
            <a:pPr marL="4572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Podepisování Smlouvy a Pověření v případě, kdy podepisujícím je stát, územní samosprávný celek nebo právnická osoba jimi zřízená nebo založená: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pouze </a:t>
            </a:r>
            <a:r>
              <a:rPr lang="cs-CZ" sz="2000" u="sng" dirty="0" smtClean="0"/>
              <a:t>„kvalifikovaným elektronickým podpisem“</a:t>
            </a:r>
            <a:r>
              <a:rPr lang="cs-CZ" sz="2000" dirty="0" smtClean="0"/>
              <a:t> → zaručený </a:t>
            </a:r>
            <a:r>
              <a:rPr lang="cs-CZ" sz="2000" dirty="0"/>
              <a:t>elektronický podpis vytvořený kvalifikovaným prostředkem (čipová karta, USB token) a založený na kvalifikovaném </a:t>
            </a:r>
            <a:r>
              <a:rPr lang="cs-CZ" sz="2000" dirty="0" smtClean="0"/>
              <a:t>certifikátu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u="sng" dirty="0" smtClean="0"/>
              <a:t>„kvalifikované elektronické časové razítko“</a:t>
            </a:r>
            <a:r>
              <a:rPr lang="cs-CZ" sz="2000" dirty="0" smtClean="0"/>
              <a:t> → povinná součást elektronického podpisu v případě, kdy podepisujícím je stát, územní samosprávný celek nebo právnická osoba jimi zřízená nebo založená.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011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Elektronický podpis dokumentu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05346"/>
            <a:ext cx="10515600" cy="518714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Ověření platnosti podpisu dokumentů  </a:t>
            </a:r>
            <a:r>
              <a:rPr lang="cs-CZ" u="sng" dirty="0"/>
              <a:t>prostřednictvím Panelu podpisu </a:t>
            </a:r>
            <a:r>
              <a:rPr lang="cs-CZ" dirty="0"/>
              <a:t>→ nutné otevírat dokument ve správném programu (Adobe </a:t>
            </a:r>
            <a:r>
              <a:rPr lang="cs-CZ" dirty="0" err="1"/>
              <a:t>Acrobat</a:t>
            </a:r>
            <a:r>
              <a:rPr lang="cs-CZ" dirty="0"/>
              <a:t> </a:t>
            </a:r>
            <a:r>
              <a:rPr lang="cs-CZ" dirty="0" err="1"/>
              <a:t>Reader</a:t>
            </a:r>
            <a:r>
              <a:rPr lang="cs-CZ" dirty="0"/>
              <a:t>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900" dirty="0"/>
              <a:t>Platnost dokumentů je dána oboustranným elektronickým podpisem → vizualizace elektronického podpisu není nutná a i </a:t>
            </a:r>
            <a:r>
              <a:rPr lang="cs-CZ" sz="2900" u="sng" dirty="0"/>
              <a:t>bez vizualizace jsou dokumenty platné</a:t>
            </a:r>
            <a:r>
              <a:rPr lang="cs-CZ" sz="2900" dirty="0"/>
              <a:t> (viz zákon č. 297/2016 o službách vytvářejících důvěru pro elektronické transakce).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3200" dirty="0"/>
              <a:t>Plzeňský </a:t>
            </a:r>
            <a:r>
              <a:rPr lang="cs-CZ" dirty="0"/>
              <a:t>kraj bude dokumenty podepisovat </a:t>
            </a:r>
            <a:r>
              <a:rPr lang="cs-CZ" u="sng" dirty="0"/>
              <a:t>bez vizualizace elektronického podpisu.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Elektronický podpis dokumentu ztrácí vytištěním platnost.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24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/>
              <a:t>Platnost elektronického podpisu</a:t>
            </a:r>
            <a:r>
              <a:rPr lang="cs-CZ" dirty="0"/>
              <a:t> na dokumentu je zajištěna pouze v elektronické verzi nebo konverzí elektronického dokumentu.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/>
              <a:t>Konverze dokumentu</a:t>
            </a:r>
            <a:r>
              <a:rPr lang="cs-CZ" dirty="0"/>
              <a:t> → převedení elektronického dokumentu do dokumentu v listinné podobě nebo naopak vč. vyhotovení doložky o provedení konverze – </a:t>
            </a:r>
            <a:r>
              <a:rPr lang="cs-CZ" dirty="0" err="1"/>
              <a:t>CzechPoint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Elektronický podpis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dokumentu – zaručený elektronický podpis založený na kvalifikovaném certifikátu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" y="1731818"/>
            <a:ext cx="12109934" cy="5126182"/>
          </a:xfrm>
        </p:spPr>
      </p:pic>
    </p:spTree>
    <p:extLst>
      <p:ext uri="{BB962C8B-B14F-4D97-AF65-F5344CB8AC3E}">
        <p14:creationId xmlns:p14="http://schemas.microsoft.com/office/powerpoint/2010/main" val="19454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Elektronický podpis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dokumentu – kvalifikovaný elektronický podpis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" y="1690255"/>
            <a:ext cx="12250808" cy="5167745"/>
          </a:xfrm>
        </p:spPr>
      </p:pic>
    </p:spTree>
    <p:extLst>
      <p:ext uri="{BB962C8B-B14F-4D97-AF65-F5344CB8AC3E}">
        <p14:creationId xmlns:p14="http://schemas.microsoft.com/office/powerpoint/2010/main" val="1552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Žádost o změnu údajů v Pověření výkonem SOHZ a Žádost o navýšení vyrovnávací platby na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6540"/>
            <a:ext cx="10515600" cy="453320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Formuláře nejsou přílohou žádosti o dotaci, budou zveřejněny </a:t>
            </a:r>
            <a:r>
              <a:rPr lang="cs-CZ" dirty="0" smtClean="0"/>
              <a:t>v 1</a:t>
            </a:r>
            <a:r>
              <a:rPr lang="cs-CZ" dirty="0"/>
              <a:t>. čtvrtletí roku 2024 na webových stránkách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Při vyplňování postupovat dle vložených komentářů k buňkám.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/>
              <a:t>Žádost o změnu údajů v Pověření výkonem SOHZ</a:t>
            </a:r>
            <a:r>
              <a:rPr lang="cs-CZ" dirty="0"/>
              <a:t> → určena ke změně údajů o rozsahu poskytování sociální služby uvedených v Pověření (kapacita, personální zajištění, forma poskytování).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/>
              <a:t>Žádost o navýšení vyrovnávací platby (VP) na rok 2024</a:t>
            </a:r>
            <a:r>
              <a:rPr lang="cs-CZ" dirty="0"/>
              <a:t> → určena k navýšení stanovené VP při zachování kapacity sociální služby (v případě nepředpokládaných nákladů, které nejsou zohledněny ve výpočtu vyrovnávací platby → např. nepředpokládané havarijní neinvestiční opravy, plošné navyšování osobních nákladů v oblasti sociálních služeb na základě nařízení vlády apod</a:t>
            </a:r>
            <a:r>
              <a:rPr lang="cs-CZ" dirty="0" smtClean="0"/>
              <a:t>.).</a:t>
            </a:r>
          </a:p>
          <a:p>
            <a:pPr marL="0" indent="0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23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Formulář hlášení změn rozpočtu dotace pro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01" y="1013719"/>
            <a:ext cx="8336711" cy="5364423"/>
          </a:xfrm>
        </p:spPr>
      </p:pic>
    </p:spTree>
    <p:extLst>
      <p:ext uri="{BB962C8B-B14F-4D97-AF65-F5344CB8AC3E}">
        <p14:creationId xmlns:p14="http://schemas.microsoft.com/office/powerpoint/2010/main" val="15662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Formulář hlášení změn rozpočtu dotace pro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347"/>
            <a:ext cx="10515600" cy="478813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Formulář není přílohou žádosti o dotaci, slouží k: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hlášení změn údajů, jejichž konkrétní výčet bude uveden ve Smlouvě o poskytnutí účelové </a:t>
            </a:r>
            <a:r>
              <a:rPr lang="cs-CZ" sz="2000" dirty="0" smtClean="0"/>
              <a:t>dotace</a:t>
            </a:r>
            <a:endParaRPr lang="cs-CZ" sz="2000" dirty="0"/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žádosti o schválení plánovaných změn rozpočtu čerpání dotace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Formulář zveřejněn na webových stránkách PK v článku o vyhlášení dotačního programu:</a:t>
            </a:r>
          </a:p>
          <a:p>
            <a:pPr marL="4572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>
                <a:solidFill>
                  <a:srgbClr val="0A12A8"/>
                </a:solidFill>
                <a:hlinkClick r:id="rId2"/>
              </a:rPr>
              <a:t>www.plzensky-kraj.cz</a:t>
            </a:r>
            <a:r>
              <a:rPr lang="cs-CZ" sz="2000" dirty="0">
                <a:solidFill>
                  <a:srgbClr val="0A12A8"/>
                </a:solidFill>
                <a:hlinkClick r:id="rId3"/>
              </a:rPr>
              <a:t>/financovani-socialnich-sluzeb</a:t>
            </a:r>
            <a:r>
              <a:rPr lang="cs-CZ" sz="2000" dirty="0">
                <a:solidFill>
                  <a:srgbClr val="0A12A8"/>
                </a:solidFill>
              </a:rPr>
              <a:t> </a:t>
            </a:r>
            <a:br>
              <a:rPr lang="cs-CZ" sz="2000" dirty="0">
                <a:solidFill>
                  <a:srgbClr val="0A12A8"/>
                </a:solidFill>
              </a:rPr>
            </a:br>
            <a:r>
              <a:rPr lang="cs-CZ" sz="2000" dirty="0"/>
              <a:t>(Působnosti úřadu → Sociální věci → Financování soc. služeb → Vyhlášení dotačního programu</a:t>
            </a:r>
            <a:r>
              <a:rPr lang="cs-CZ" sz="2000" dirty="0" smtClean="0"/>
              <a:t>).</a:t>
            </a:r>
          </a:p>
          <a:p>
            <a:pPr marL="457200" lvl="1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2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/>
              <a:t>Žádost o změnu rozpočtu čerpání dotace lze podat </a:t>
            </a:r>
            <a:r>
              <a:rPr lang="cs-CZ" sz="2000" b="1" u="sng" dirty="0" smtClean="0"/>
              <a:t>nejpozději 30. 11</a:t>
            </a:r>
            <a:r>
              <a:rPr lang="cs-CZ" sz="2000" dirty="0" smtClean="0"/>
              <a:t>. daného dotačního roku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91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Informace k podání žádosti o dotaci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5099"/>
            <a:ext cx="10515600" cy="4971617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 průběhu tvorby žádosti v aplikaci OK služby NESMÍ dojít ke změně kapacity soc. služby v registru soc. služeb → žádost nejde podat s údaji o původní kapacitě ve chvíli, kdy v registru je již evidována nová kapacita.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Žádost zpracujte v aplikaci až po provedení změny v registru soc. služeb nebo proveďte změnu v registru soc. služeb až po podání žádosti!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Pro zajištění zasílání aktuálních informací týkajících se dotačního programu se přihlásit k zasílání aktualit: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 webu Sociální služby </a:t>
            </a:r>
            <a:r>
              <a:rPr lang="cs-CZ" sz="2000" dirty="0">
                <a:solidFill>
                  <a:srgbClr val="FF0000"/>
                </a:solidFill>
                <a:hlinkClick r:id="rId2"/>
              </a:rPr>
              <a:t>https://socialnisluzby.plzensky-kraj.cz/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 webu Plzeňského kraje (vybrat složku Financování sociálních služeb) </a:t>
            </a:r>
            <a:r>
              <a:rPr lang="cs-CZ" sz="2000" u="sng" dirty="0">
                <a:hlinkClick r:id="rId3"/>
              </a:rPr>
              <a:t>https://www.plzensky-kraj.cz/odber-novinek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zjištění doručování aktualit – byla doručena informace o vyhlášení dotačního programu dle § 101a zákona o soc. službách a dotačního programu na NFV?</a:t>
            </a:r>
          </a:p>
        </p:txBody>
      </p:sp>
    </p:spTree>
    <p:extLst>
      <p:ext uri="{BB962C8B-B14F-4D97-AF65-F5344CB8AC3E}">
        <p14:creationId xmlns:p14="http://schemas.microsoft.com/office/powerpoint/2010/main" val="39769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Nový grafický manuál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" y="1033946"/>
            <a:ext cx="8705334" cy="5251083"/>
          </a:xfrm>
        </p:spPr>
      </p:pic>
    </p:spTree>
    <p:extLst>
      <p:ext uri="{BB962C8B-B14F-4D97-AF65-F5344CB8AC3E}">
        <p14:creationId xmlns:p14="http://schemas.microsoft.com/office/powerpoint/2010/main" val="28932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Aktualizace loga Plzeňského kraje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95" y="1313410"/>
            <a:ext cx="4588757" cy="140566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5" y="3248797"/>
            <a:ext cx="2920227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Tabule povinné publicity pro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39189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Povinnost publicity bude stanovena Smlouvou o poskytnutí účelové dotace.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900" dirty="0"/>
              <a:t>Povinnost v případě, kdy je </a:t>
            </a:r>
            <a:r>
              <a:rPr lang="cs-CZ" sz="2900" u="sng" dirty="0"/>
              <a:t>poskytnuta dotace ve výši 1.000.000 Kč a více</a:t>
            </a:r>
            <a:r>
              <a:rPr lang="cs-CZ" sz="2900" dirty="0"/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Hranice 1.000.000 Kč je sledována souhrnně za všechny dotované sociální služby poskytované jedním příjemcem dotace.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400" dirty="0"/>
          </a:p>
          <a:p>
            <a:pPr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900" dirty="0"/>
              <a:t>Pokud je např. na první službu poskytovatele přidělena dotace ve výši 900.000 Kč a na druhou službu také ve výši 900.000 Kč, je tabule povinné publicity nutná u obou služeb, protože příjemce dotace obdržel dotaci v celkové výši 1.800.000 Kč</a:t>
            </a:r>
            <a:r>
              <a:rPr lang="cs-CZ" dirty="0"/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dirty="0"/>
              <a:t>Vzor tabule a </a:t>
            </a:r>
            <a:r>
              <a:rPr lang="cs-CZ" sz="2900" dirty="0"/>
              <a:t>manuál ke stažení na </a:t>
            </a:r>
            <a:r>
              <a:rPr lang="cs-CZ" sz="2900" dirty="0">
                <a:solidFill>
                  <a:srgbClr val="0A12A8"/>
                </a:solidFill>
              </a:rPr>
              <a:t>www.plzensky-kraj.cz</a:t>
            </a:r>
            <a:r>
              <a:rPr lang="cs-CZ" sz="2900" dirty="0"/>
              <a:t> </a:t>
            </a:r>
            <a:r>
              <a:rPr lang="cs-CZ" sz="2900" dirty="0" smtClean="0"/>
              <a:t>(Dotace → Návody → Povinná publicita).</a:t>
            </a:r>
          </a:p>
        </p:txBody>
      </p:sp>
    </p:spTree>
    <p:extLst>
      <p:ext uri="{BB962C8B-B14F-4D97-AF65-F5344CB8AC3E}">
        <p14:creationId xmlns:p14="http://schemas.microsoft.com/office/powerpoint/2010/main" val="10968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Tabule povinné publicity pro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053047"/>
            <a:ext cx="7292975" cy="529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3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 na pracovníky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dotačního </a:t>
            </a:r>
            <a:r>
              <a:rPr lang="cs-CZ" sz="3200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dle § 101a zákona o soc. službách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684" y="1325563"/>
            <a:ext cx="10515600" cy="5461462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Mgr. Magdaléna Uzlíková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Oddělení správní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tel.: 377 195 401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magdalena.uzlikova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</a:p>
          <a:p>
            <a:pPr algn="ctr">
              <a:spcBef>
                <a:spcPts val="0"/>
              </a:spcBef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Ing. Kateřina Burešová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Oddělení správní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tel.: 377 195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454, 773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799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462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katerina.buresova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</a:p>
          <a:p>
            <a:pPr algn="ctr">
              <a:spcBef>
                <a:spcPts val="0"/>
              </a:spcBef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Mgr. Hana Jílková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Oddělení správního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tel.: 377 195 192, 724 217 944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hana.jilkova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Návratná finanční výpomoc pro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98" y="1205346"/>
            <a:ext cx="10515600" cy="498763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600" u="sng" dirty="0" smtClean="0"/>
              <a:t>Důležité dokumenty: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600" dirty="0" smtClean="0"/>
              <a:t>Vyhlášení programu na poskytování NFV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600" dirty="0" smtClean="0"/>
              <a:t>Žádost o NFV</a:t>
            </a:r>
          </a:p>
          <a:p>
            <a:pPr marL="457200" lvl="1" indent="0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1300" dirty="0" smtClean="0"/>
          </a:p>
          <a:p>
            <a:pPr marL="0" indent="0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600" dirty="0" smtClean="0"/>
              <a:t>Ke </a:t>
            </a:r>
            <a:r>
              <a:rPr lang="cs-CZ" sz="2600" dirty="0"/>
              <a:t>stažení na </a:t>
            </a:r>
            <a:r>
              <a:rPr lang="cs-CZ" sz="2600" dirty="0">
                <a:solidFill>
                  <a:srgbClr val="0A12A8"/>
                </a:solidFill>
              </a:rPr>
              <a:t>www.plzensky-kraj.cz </a:t>
            </a:r>
            <a:r>
              <a:rPr lang="cs-CZ" sz="2600" dirty="0" smtClean="0"/>
              <a:t>(</a:t>
            </a:r>
            <a:r>
              <a:rPr lang="cs-CZ" sz="2600" dirty="0"/>
              <a:t>Působnosti úřadu → Sociální věci → Financování soc. služeb → Vyhlášení programu pro poskytování NFV</a:t>
            </a:r>
            <a:r>
              <a:rPr lang="cs-CZ" sz="2600" dirty="0" smtClean="0"/>
              <a:t>).</a:t>
            </a:r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cs-CZ" sz="11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600" u="sng" dirty="0" smtClean="0"/>
              <a:t>Účel NFV </a:t>
            </a:r>
            <a:r>
              <a:rPr lang="cs-CZ" sz="2600" dirty="0" smtClean="0"/>
              <a:t>- zajištění </a:t>
            </a:r>
            <a:r>
              <a:rPr lang="cs-CZ" sz="2600" dirty="0"/>
              <a:t>poskytování základních činností sociálních </a:t>
            </a:r>
            <a:r>
              <a:rPr lang="cs-CZ" sz="2600" dirty="0" smtClean="0"/>
              <a:t>služeb </a:t>
            </a:r>
            <a:r>
              <a:rPr lang="cs-CZ" sz="2600" dirty="0"/>
              <a:t>v souladu se </a:t>
            </a:r>
            <a:r>
              <a:rPr lang="cs-CZ" sz="2600" dirty="0" smtClean="0"/>
              <a:t>SPRSS PK </a:t>
            </a:r>
            <a:r>
              <a:rPr lang="cs-CZ" sz="2600" dirty="0"/>
              <a:t>do doby poskytnutí finančních prostředků v rámci </a:t>
            </a:r>
            <a:r>
              <a:rPr lang="cs-CZ" sz="2600" dirty="0" smtClean="0"/>
              <a:t>dotačního programu dle </a:t>
            </a:r>
            <a:br>
              <a:rPr lang="cs-CZ" sz="2600" dirty="0" smtClean="0"/>
            </a:br>
            <a:r>
              <a:rPr lang="cs-CZ" sz="2600" dirty="0" smtClean="0"/>
              <a:t>§ 101a zákona o soc. službách na rok 2024.</a:t>
            </a:r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cs-CZ" sz="1300" dirty="0" smtClean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600" u="sng" dirty="0" smtClean="0"/>
              <a:t>Celkový </a:t>
            </a:r>
            <a:r>
              <a:rPr lang="cs-CZ" sz="2600" u="sng" dirty="0"/>
              <a:t>objem prostředků k </a:t>
            </a:r>
            <a:r>
              <a:rPr lang="cs-CZ" sz="2600" u="sng" dirty="0" smtClean="0"/>
              <a:t>rozdělení </a:t>
            </a:r>
            <a:r>
              <a:rPr lang="cs-CZ" sz="2600" dirty="0"/>
              <a:t>-</a:t>
            </a:r>
            <a:r>
              <a:rPr lang="cs-CZ" sz="2600" dirty="0" smtClean="0"/>
              <a:t> 100.000.000 Kč</a:t>
            </a:r>
            <a:endParaRPr lang="cs-CZ" sz="26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600" u="sng" dirty="0" smtClean="0"/>
              <a:t>Oprávněný žadatel </a:t>
            </a:r>
            <a:r>
              <a:rPr lang="cs-CZ" sz="2600" dirty="0" smtClean="0"/>
              <a:t>- NFV nemůže být poskytnuta obcím a právnickým osobám zřízeným nebo založeným obcemi, ÚSC nebo státem.</a:t>
            </a:r>
            <a:endParaRPr lang="cs-CZ" sz="26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583069" y="1960786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Návratná finanční výpomoc pro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98" y="1205345"/>
            <a:ext cx="10515600" cy="487957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 smtClean="0"/>
              <a:t>Termín pro podávání žádostí </a:t>
            </a:r>
            <a:r>
              <a:rPr lang="cs-CZ" dirty="0"/>
              <a:t>- </a:t>
            </a:r>
            <a:r>
              <a:rPr lang="cs-CZ" b="1" dirty="0" smtClean="0"/>
              <a:t>od 25. 9. do 23. 10. 2023</a:t>
            </a:r>
            <a:endParaRPr lang="cs-CZ" b="1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 smtClean="0"/>
              <a:t>Žádost o NFV </a:t>
            </a:r>
            <a:r>
              <a:rPr lang="cs-CZ" dirty="0" smtClean="0"/>
              <a:t>- 1 žádost o NFV na všechny sociální </a:t>
            </a:r>
            <a:r>
              <a:rPr lang="cs-CZ" dirty="0"/>
              <a:t>služby dohromady </a:t>
            </a:r>
            <a:r>
              <a:rPr lang="cs-CZ" dirty="0" smtClean="0"/>
              <a:t>→ formulář žádosti ke stažení v článku o vyhlášení programu</a:t>
            </a:r>
          </a:p>
          <a:p>
            <a:pPr marL="0" indent="0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1100" dirty="0" smtClean="0"/>
              <a:t> </a:t>
            </a:r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/>
              <a:t>Způsob podání žádosti </a:t>
            </a:r>
            <a:r>
              <a:rPr lang="cs-CZ" dirty="0"/>
              <a:t>-</a:t>
            </a:r>
            <a:r>
              <a:rPr lang="cs-CZ" dirty="0" smtClean="0"/>
              <a:t> elektronicky datovou zprávou na adresu KÚPK</a:t>
            </a:r>
            <a:endParaRPr lang="cs-CZ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 smtClean="0"/>
              <a:t>Povinné přílohy: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900" dirty="0" smtClean="0"/>
              <a:t>Úplný výpis z evidence skutečných majitelů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900" dirty="0"/>
              <a:t>Zplnomocnění </a:t>
            </a:r>
            <a:r>
              <a:rPr lang="cs-CZ" sz="2900" dirty="0" smtClean="0"/>
              <a:t>osoby</a:t>
            </a:r>
            <a:r>
              <a:rPr lang="cs-CZ" sz="2900" dirty="0"/>
              <a:t>, která žádost podepisuje, v případě že není statutárním </a:t>
            </a:r>
            <a:r>
              <a:rPr lang="cs-CZ" sz="2900" dirty="0" smtClean="0"/>
              <a:t>zástupcem</a:t>
            </a:r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cs-CZ" sz="1300" dirty="0" smtClean="0"/>
          </a:p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u="sng" dirty="0" smtClean="0"/>
              <a:t>Vrácení finančních prostředků NFV</a:t>
            </a:r>
            <a:r>
              <a:rPr lang="cs-CZ" dirty="0" smtClean="0"/>
              <a:t> - nejpozději </a:t>
            </a:r>
            <a:r>
              <a:rPr lang="cs-CZ" dirty="0"/>
              <a:t>do 14 dnů od okamžiku, kdy bude poskytovateli sociálních služeb poskytnuta první splátka dotace z </a:t>
            </a:r>
            <a:r>
              <a:rPr lang="cs-CZ" dirty="0" smtClean="0"/>
              <a:t>dotačního programu dle § 101a zákona o soc. službách na rok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4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Návratná finanční výpomoc pro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98" y="1205345"/>
            <a:ext cx="10515600" cy="487957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/>
              <a:t>Způsob výpočtu NFV: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/>
              <a:t>poskytována </a:t>
            </a:r>
            <a:r>
              <a:rPr lang="cs-CZ" sz="2000" dirty="0"/>
              <a:t>pouze na rozsah služby uvedený </a:t>
            </a:r>
            <a:r>
              <a:rPr lang="cs-CZ" sz="2000" u="sng" dirty="0"/>
              <a:t>v Základní síti </a:t>
            </a:r>
            <a:r>
              <a:rPr lang="cs-CZ" sz="2000" u="sng" dirty="0" smtClean="0"/>
              <a:t>SPRRS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optimální výše finanční podpory bude počítána </a:t>
            </a:r>
            <a:r>
              <a:rPr lang="cs-CZ" sz="2000" u="sng" dirty="0"/>
              <a:t>z údajů uvedených v </a:t>
            </a:r>
            <a:r>
              <a:rPr lang="cs-CZ" sz="2000" u="sng" dirty="0" smtClean="0"/>
              <a:t>Žádosti </a:t>
            </a:r>
            <a:br>
              <a:rPr lang="cs-CZ" sz="2000" u="sng" dirty="0" smtClean="0"/>
            </a:br>
            <a:r>
              <a:rPr lang="cs-CZ" sz="2000" u="sng" dirty="0" smtClean="0"/>
              <a:t>o poskytnutí NFV</a:t>
            </a:r>
            <a:r>
              <a:rPr lang="cs-CZ" sz="2000" dirty="0" smtClean="0"/>
              <a:t> (výše </a:t>
            </a:r>
            <a:r>
              <a:rPr lang="cs-CZ" sz="2000" dirty="0"/>
              <a:t>úvazků, počet lůžek </a:t>
            </a:r>
            <a:r>
              <a:rPr lang="cs-CZ" sz="2000" dirty="0" smtClean="0"/>
              <a:t>atd.)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 smtClean="0"/>
              <a:t>výše NFV nepřekročí </a:t>
            </a:r>
            <a:r>
              <a:rPr lang="cs-CZ" sz="2000" u="sng" dirty="0"/>
              <a:t>25% optimální výše finanční </a:t>
            </a:r>
            <a:r>
              <a:rPr lang="cs-CZ" sz="2000" u="sng" dirty="0" smtClean="0"/>
              <a:t>podpory</a:t>
            </a: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výše </a:t>
            </a:r>
            <a:r>
              <a:rPr lang="cs-CZ" sz="2000" dirty="0" smtClean="0"/>
              <a:t>NFV nesmí </a:t>
            </a:r>
            <a:r>
              <a:rPr lang="cs-CZ" sz="2000" dirty="0"/>
              <a:t>překročit požadavek na dotaci </a:t>
            </a:r>
            <a:r>
              <a:rPr lang="cs-CZ" sz="2000" dirty="0" smtClean="0"/>
              <a:t>na danou </a:t>
            </a:r>
            <a:r>
              <a:rPr lang="cs-CZ" sz="2000" dirty="0"/>
              <a:t>sociální </a:t>
            </a:r>
            <a:r>
              <a:rPr lang="cs-CZ" sz="2000" dirty="0" smtClean="0"/>
              <a:t>službu </a:t>
            </a:r>
            <a:r>
              <a:rPr lang="cs-CZ" sz="2000" dirty="0"/>
              <a:t>v rozsahu Základní sítě SPRSS uvedený v žádosti o dotaci v rámci </a:t>
            </a:r>
            <a:r>
              <a:rPr lang="cs-CZ" sz="2000" dirty="0" smtClean="0"/>
              <a:t>dotačního </a:t>
            </a:r>
            <a:r>
              <a:rPr lang="cs-CZ" sz="2000" dirty="0"/>
              <a:t>programu</a:t>
            </a:r>
            <a:r>
              <a:rPr lang="cs-CZ" sz="2000" dirty="0" smtClean="0"/>
              <a:t> dle </a:t>
            </a:r>
            <a:br>
              <a:rPr lang="cs-CZ" sz="2000" dirty="0" smtClean="0"/>
            </a:br>
            <a:r>
              <a:rPr lang="cs-CZ" sz="2000" dirty="0" smtClean="0"/>
              <a:t>§ 101a zákona o soc. službách</a:t>
            </a:r>
          </a:p>
        </p:txBody>
      </p:sp>
    </p:spTree>
    <p:extLst>
      <p:ext uri="{BB962C8B-B14F-4D97-AF65-F5344CB8AC3E}">
        <p14:creationId xmlns:p14="http://schemas.microsoft.com/office/powerpoint/2010/main" val="40584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309" y="138546"/>
            <a:ext cx="11069781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 na pracovníky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pro poskytování návratných finančních výpomocí</a:t>
            </a:r>
            <a:endParaRPr lang="cs-CZ" sz="3200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684" y="1574945"/>
            <a:ext cx="10515600" cy="54614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Markéta Trhlíková</a:t>
            </a:r>
            <a:endParaRPr 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Oddělení správní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tel.: 377 195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178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marketa.trhlikova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</a:p>
          <a:p>
            <a:pPr algn="ctr">
              <a:spcBef>
                <a:spcPts val="0"/>
              </a:spcBef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Mgr. Hana Jílková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Oddělení správního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tel.: 377 195 192, 724 217 944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hana.jilkova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98" y="2194560"/>
            <a:ext cx="10515600" cy="38903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 !!! POZOR !!!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Následující část prezentace je určena pouze pro sociální služby, které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jsou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financovány z Individuálního projektu Plzeňského kraje</a:t>
            </a:r>
            <a:endParaRPr lang="cs-CZ" sz="24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Povinné přílohy žádosti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5099"/>
            <a:ext cx="10515600" cy="4971617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Kopie smlouvy o zřízení účtu - </a:t>
            </a:r>
            <a:r>
              <a:rPr lang="cs-CZ" sz="2000" dirty="0"/>
              <a:t>!!! POZOR !!! v případě příspěvkových organizací obcí/měst je přílohou kopie smlouvy o zřízení účtu obce/města, které je zřizovatelem.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ČP o neexistenci inkasního příkazu </a:t>
            </a:r>
            <a:r>
              <a:rPr lang="cs-CZ" sz="2000" dirty="0"/>
              <a:t>- </a:t>
            </a:r>
            <a:r>
              <a:rPr lang="cs-CZ" sz="2000" u="sng" dirty="0"/>
              <a:t>formulář na webu PK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9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Žádost o vydání Pověření výkonem služby obecného hospodářského zájmu na rok 2024 </a:t>
            </a:r>
            <a:r>
              <a:rPr lang="cs-CZ" sz="2000" dirty="0"/>
              <a:t>– </a:t>
            </a:r>
            <a:r>
              <a:rPr lang="cs-CZ" sz="2000" u="sng" dirty="0"/>
              <a:t>formulář na webu PK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Bez vložení výše uvedených příloh nelze žádost podat.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dirty="0"/>
              <a:t>Oproti žádosti o dotaci na rok 2023 zrušena příloha </a:t>
            </a:r>
            <a:r>
              <a:rPr lang="cs-CZ" sz="2000" b="1" dirty="0"/>
              <a:t>Doklad o jmenování statutárního </a:t>
            </a:r>
            <a:r>
              <a:rPr lang="cs-CZ" sz="2000" b="1" dirty="0" smtClean="0"/>
              <a:t>zástupce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dirty="0" smtClean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 smtClean="0"/>
              <a:t>!!! POZOR !!!</a:t>
            </a:r>
            <a:r>
              <a:rPr lang="cs-CZ" sz="2000" dirty="0" smtClean="0"/>
              <a:t> Pokud budou údaje o statutárním zástupci uvedené v žádosti odlišné od údajů ve veřejných registrech v době hodnocení žádosti (např. z důvodu právě probíhající změny ve veřejných registrech) → nutné doložit doklad o jmenování statutárního zástupce jako doplňující přílohu žádosti (nahráním do některé z ostatních příloh žádosti).</a:t>
            </a:r>
            <a:endParaRPr lang="cs-CZ" sz="2000" dirty="0"/>
          </a:p>
        </p:txBody>
      </p:sp>
      <p:sp>
        <p:nvSpPr>
          <p:cNvPr id="4" name="Šipka dolů 3"/>
          <p:cNvSpPr/>
          <p:nvPr/>
        </p:nvSpPr>
        <p:spPr>
          <a:xfrm>
            <a:off x="5271671" y="4577695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5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Dotace dle § 101a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 služby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financované z IP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98" y="1205345"/>
            <a:ext cx="10515600" cy="5394960"/>
          </a:xfrm>
        </p:spPr>
        <p:txBody>
          <a:bodyPr>
            <a:normAutofit/>
          </a:bodyPr>
          <a:lstStyle/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/>
              <a:t>Dotace dle § 101a </a:t>
            </a:r>
            <a:r>
              <a:rPr lang="cs-CZ" sz="2000" dirty="0" smtClean="0"/>
              <a:t>zákona o soc. službách je </a:t>
            </a:r>
            <a:r>
              <a:rPr lang="cs-CZ" sz="2000" dirty="0"/>
              <a:t>určena na financování výdajů </a:t>
            </a:r>
            <a:r>
              <a:rPr lang="cs-CZ" sz="2000" u="sng" dirty="0"/>
              <a:t>CELÉ SOCIÁLNÍ SLUŽBY</a:t>
            </a:r>
            <a:r>
              <a:rPr lang="cs-CZ" sz="2000" dirty="0"/>
              <a:t> bez ohledu na to, zda je či není cílová skupina podporována z IP.</a:t>
            </a:r>
            <a:endParaRPr lang="cs-CZ" sz="2000" b="1" dirty="0"/>
          </a:p>
          <a:p>
            <a:pPr marL="109728" lvl="1" indent="0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</a:pPr>
            <a:endParaRPr lang="cs-CZ" sz="28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/>
              <a:t>Všechny údaje v žádosti týkající se </a:t>
            </a:r>
            <a:r>
              <a:rPr lang="cs-CZ" sz="2000" dirty="0" smtClean="0"/>
              <a:t>soc. služby financované z IP PK </a:t>
            </a:r>
            <a:r>
              <a:rPr lang="cs-CZ" sz="2000" dirty="0"/>
              <a:t>(cílová skupina, kapacita, počet lůžek, personální zajištění služby, rozpočet, zdroje financování atd.) budou vyplněny </a:t>
            </a:r>
            <a:r>
              <a:rPr lang="cs-CZ" sz="2000" u="sng" dirty="0"/>
              <a:t>SOUHRNNĚ ZA CELOU SLUŽBU</a:t>
            </a:r>
            <a:r>
              <a:rPr lang="cs-CZ" sz="2000" dirty="0" smtClean="0"/>
              <a:t>.</a:t>
            </a:r>
          </a:p>
          <a:p>
            <a:pPr marL="224028" lvl="1" indent="0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</a:pPr>
            <a:endParaRPr lang="cs-CZ" sz="8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b="1" dirty="0"/>
              <a:t>!!! POZOR !!! </a:t>
            </a:r>
            <a:r>
              <a:rPr lang="cs-CZ" sz="2000" dirty="0"/>
              <a:t>Dotaci dle § 101a </a:t>
            </a:r>
            <a:r>
              <a:rPr lang="cs-CZ" sz="2000" dirty="0" smtClean="0"/>
              <a:t>je </a:t>
            </a:r>
            <a:r>
              <a:rPr lang="cs-CZ" sz="2000" dirty="0"/>
              <a:t>třeba účtovat odděleně od všech ostatních dotací. Stejně tak dotace z IP musí být účtována odděleně od všech ostatních </a:t>
            </a:r>
            <a:r>
              <a:rPr lang="cs-CZ" sz="2000" dirty="0" smtClean="0"/>
              <a:t>dotací</a:t>
            </a:r>
            <a:r>
              <a:rPr lang="cs-CZ" sz="2000" dirty="0"/>
              <a:t>.</a:t>
            </a:r>
            <a:endParaRPr lang="cs-CZ" sz="2000" dirty="0" smtClean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 smtClean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 smtClean="0"/>
              <a:t>Dotaci z </a:t>
            </a:r>
            <a:r>
              <a:rPr lang="cs-CZ" sz="2000" dirty="0"/>
              <a:t>IP uvádět do položky „Jiné“ → vytvořit podpoložku „Dotace IP</a:t>
            </a:r>
            <a:r>
              <a:rPr lang="cs-CZ" sz="2000" dirty="0" smtClean="0"/>
              <a:t>“.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 smtClean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 smtClean="0"/>
              <a:t>Dotace </a:t>
            </a:r>
            <a:r>
              <a:rPr lang="cs-CZ" sz="2000" dirty="0"/>
              <a:t>z IP </a:t>
            </a:r>
            <a:r>
              <a:rPr lang="cs-CZ" sz="2000" u="sng" dirty="0"/>
              <a:t>bude zahrnuta do ostatních veřejných zdrojů</a:t>
            </a:r>
            <a:r>
              <a:rPr lang="cs-CZ" sz="2000" dirty="0"/>
              <a:t> při posuzování splnění povinnosti 10% spolufinancování nákladů sociální služby z ostatních veřejných zdrojů mimo dotační řízení dle § 101a</a:t>
            </a:r>
            <a:r>
              <a:rPr lang="cs-CZ" sz="2000" dirty="0" smtClean="0"/>
              <a:t>.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 smtClean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000" dirty="0"/>
              <a:t>Musí platit: Celkové náklady sociální služby </a:t>
            </a:r>
            <a:r>
              <a:rPr lang="cs-CZ" sz="2000" dirty="0">
                <a:sym typeface="Symbol"/>
              </a:rPr>
              <a:t> (mínus) předpokládaná výše finančních prostředků z IP – (mínus) ostatní zdroje financování = </a:t>
            </a:r>
            <a:r>
              <a:rPr lang="cs-CZ" sz="2000" b="1" u="sng" dirty="0">
                <a:sym typeface="Symbol"/>
              </a:rPr>
              <a:t>požadovaná dotace dle § </a:t>
            </a:r>
            <a:r>
              <a:rPr lang="cs-CZ" sz="2000" b="1" u="sng" dirty="0" smtClean="0">
                <a:sym typeface="Symbol"/>
              </a:rPr>
              <a:t>101a</a:t>
            </a:r>
            <a:r>
              <a:rPr lang="cs-CZ" sz="2000" dirty="0" smtClean="0"/>
              <a:t> </a:t>
            </a:r>
            <a:endParaRPr lang="cs-CZ" sz="20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2000" dirty="0" smtClean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20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>
              <a:solidFill>
                <a:srgbClr val="FF0000"/>
              </a:solidFill>
            </a:endParaRP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863229" y="1824964"/>
            <a:ext cx="472591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2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Dodatek k Pověření – služby financované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z IP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114" y="1126214"/>
            <a:ext cx="10515600" cy="5221832"/>
          </a:xfrm>
        </p:spPr>
        <p:txBody>
          <a:bodyPr>
            <a:normAutofit fontScale="92500" lnSpcReduction="10000"/>
          </a:bodyPr>
          <a:lstStyle/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200" dirty="0"/>
              <a:t>Na </a:t>
            </a:r>
            <a:r>
              <a:rPr lang="cs-CZ" sz="2200" dirty="0" smtClean="0"/>
              <a:t>všechny sociální </a:t>
            </a:r>
            <a:r>
              <a:rPr lang="cs-CZ" sz="2200" dirty="0"/>
              <a:t>služby je vydáno pouze 1 Pověření výkonem SOHZ s tím, že pro služby financované z IP je platné 3 roky (2023 - 2025) a pro ostatní služby </a:t>
            </a:r>
            <a:r>
              <a:rPr lang="cs-CZ" sz="2200" dirty="0" smtClean="0"/>
              <a:t>je Pověření platné </a:t>
            </a:r>
            <a:r>
              <a:rPr lang="cs-CZ" sz="2200" dirty="0"/>
              <a:t>platné pouze 1 </a:t>
            </a:r>
            <a:r>
              <a:rPr lang="cs-CZ" sz="2200" dirty="0" smtClean="0"/>
              <a:t>rok.</a:t>
            </a:r>
          </a:p>
          <a:p>
            <a:pPr marL="224028" lvl="1" indent="0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</a:pPr>
            <a:endParaRPr lang="cs-CZ" sz="800" dirty="0" smtClean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200" u="sng" dirty="0" smtClean="0"/>
              <a:t>Pro rok 2024 bude uzavřen Dodatek ke stávajícímu Pověření výkonem SOHZ</a:t>
            </a:r>
            <a:r>
              <a:rPr lang="cs-CZ" sz="2200" dirty="0" smtClean="0"/>
              <a:t>:</a:t>
            </a:r>
          </a:p>
          <a:p>
            <a:pPr marL="909828" lvl="2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200" dirty="0" smtClean="0"/>
              <a:t>změna výše vyrovnávací platby pro rok 2024 vycházející z nových hodnot ukazatelů nákladů a výnosů soc. služeb (všichni příjemci dotace z IP PK)</a:t>
            </a:r>
          </a:p>
          <a:p>
            <a:pPr marL="909828" lvl="2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200" dirty="0" smtClean="0"/>
              <a:t>změna cílové skupiny IP PK (pouze někteří příjemci dotace z IP PK)</a:t>
            </a:r>
            <a:endParaRPr lang="cs-CZ" sz="22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900" u="sng" dirty="0">
              <a:solidFill>
                <a:srgbClr val="FF0000"/>
              </a:solidFill>
            </a:endParaRP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200" dirty="0"/>
              <a:t>Žádost o vydání Pověření výkonem SOHZ </a:t>
            </a:r>
            <a:r>
              <a:rPr lang="cs-CZ" sz="2200" dirty="0" smtClean="0"/>
              <a:t>na rok 2024 na služby, které </a:t>
            </a:r>
            <a:r>
              <a:rPr lang="cs-CZ" sz="2200" b="1" u="sng" dirty="0" smtClean="0"/>
              <a:t>nejsou </a:t>
            </a:r>
            <a:r>
              <a:rPr lang="cs-CZ" sz="2200" b="1" u="sng" dirty="0"/>
              <a:t>financované z IP</a:t>
            </a:r>
            <a:r>
              <a:rPr lang="cs-CZ" sz="2200" u="sng" dirty="0"/>
              <a:t> </a:t>
            </a:r>
            <a:r>
              <a:rPr lang="cs-CZ" sz="2200" dirty="0"/>
              <a:t>bude povinnou přílohou žádosti o dotaci dle § </a:t>
            </a:r>
            <a:r>
              <a:rPr lang="cs-CZ" sz="2200" dirty="0" smtClean="0"/>
              <a:t>101a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2200" dirty="0" smtClean="0"/>
          </a:p>
          <a:p>
            <a:pPr marL="224028" lvl="1" indent="0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</a:pPr>
            <a:r>
              <a:rPr lang="cs-CZ" sz="2200" dirty="0" smtClean="0"/>
              <a:t>vyplnit formulář </a:t>
            </a:r>
            <a:r>
              <a:rPr lang="cs-CZ" sz="2200" u="sng" dirty="0" smtClean="0"/>
              <a:t>Žádost o Pověření výkonem SOHZ na rok 2024.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cs-CZ" sz="2200" dirty="0"/>
              <a:t>Žádost o vydání Pověření výkonem SOHZ </a:t>
            </a:r>
            <a:r>
              <a:rPr lang="cs-CZ" sz="2200" dirty="0" smtClean="0"/>
              <a:t>na rok 2024 na </a:t>
            </a:r>
            <a:r>
              <a:rPr lang="cs-CZ" sz="2200" dirty="0"/>
              <a:t>služby, které </a:t>
            </a:r>
            <a:r>
              <a:rPr lang="cs-CZ" sz="2200" b="1" u="sng" dirty="0" smtClean="0"/>
              <a:t>jsou </a:t>
            </a:r>
            <a:r>
              <a:rPr lang="cs-CZ" sz="2200" b="1" u="sng" dirty="0"/>
              <a:t>financované z IP</a:t>
            </a:r>
            <a:r>
              <a:rPr lang="cs-CZ" sz="2200" dirty="0"/>
              <a:t> </a:t>
            </a:r>
            <a:r>
              <a:rPr lang="cs-CZ" sz="2200" dirty="0" smtClean="0"/>
              <a:t>bude také </a:t>
            </a:r>
            <a:r>
              <a:rPr lang="cs-CZ" sz="2200" dirty="0"/>
              <a:t>povinnou přílohou žádosti o dotaci dle § </a:t>
            </a:r>
            <a:r>
              <a:rPr lang="cs-CZ" sz="2200" dirty="0" smtClean="0"/>
              <a:t>101a</a:t>
            </a:r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2200" dirty="0"/>
          </a:p>
          <a:p>
            <a:pPr marL="224028" lvl="1" indent="0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</a:pPr>
            <a:r>
              <a:rPr lang="cs-CZ" sz="2200" dirty="0" smtClean="0"/>
              <a:t>vyplnit formulář </a:t>
            </a:r>
            <a:r>
              <a:rPr lang="cs-CZ" sz="2200" u="sng" dirty="0" smtClean="0"/>
              <a:t>IP PK Žádost </a:t>
            </a:r>
            <a:r>
              <a:rPr lang="cs-CZ" sz="2200" u="sng" dirty="0"/>
              <a:t>o Pověření výkonem SOHZ na rok </a:t>
            </a:r>
            <a:r>
              <a:rPr lang="cs-CZ" sz="2200" u="sng" dirty="0" smtClean="0"/>
              <a:t>2024</a:t>
            </a:r>
            <a:r>
              <a:rPr lang="cs-CZ" sz="2200" dirty="0" smtClean="0"/>
              <a:t>. Formulář upraven pro potřebu uvedení změny cílové skupiny IP PK.</a:t>
            </a:r>
            <a:endParaRPr lang="cs-CZ" sz="2200" dirty="0"/>
          </a:p>
          <a:p>
            <a:pPr marL="452628" lvl="1" algn="just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cs-CZ" sz="800" dirty="0">
              <a:solidFill>
                <a:srgbClr val="FF0000"/>
              </a:solidFill>
            </a:endParaRPr>
          </a:p>
          <a:p>
            <a:pPr lvl="1" algn="just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cs-CZ" sz="2000" dirty="0">
              <a:solidFill>
                <a:srgbClr val="FF0000"/>
              </a:solidFill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5291777" y="3825053"/>
            <a:ext cx="365478" cy="369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5293677" y="5240215"/>
            <a:ext cx="363578" cy="37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Dodatek ke Smlouvě IP PK – služby financované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z IP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98" y="1205345"/>
            <a:ext cx="10515600" cy="4879571"/>
          </a:xfrm>
        </p:spPr>
        <p:txBody>
          <a:bodyPr>
            <a:normAutofit/>
          </a:bodyPr>
          <a:lstStyle/>
          <a:p>
            <a:pPr marL="452628" lvl="1" algn="just">
              <a:spcBef>
                <a:spcPts val="400"/>
              </a:spcBef>
              <a:buSzPct val="100000"/>
            </a:pPr>
            <a:r>
              <a:rPr lang="cs-CZ" sz="2000" dirty="0" smtClean="0"/>
              <a:t>Plánované změny v textu Smlouvy IP PK upravené Dodatkem:</a:t>
            </a:r>
          </a:p>
          <a:p>
            <a:pPr marL="909828" lvl="2" algn="just">
              <a:spcBef>
                <a:spcPts val="400"/>
              </a:spcBef>
              <a:buSzPct val="100000"/>
            </a:pPr>
            <a:r>
              <a:rPr lang="cs-CZ" dirty="0" smtClean="0"/>
              <a:t>Úprava povinnosti dodržet výši jednotek za rok, nikoli za 6 měsíců.</a:t>
            </a:r>
          </a:p>
          <a:p>
            <a:pPr marL="909828" lvl="2" algn="just">
              <a:spcBef>
                <a:spcPts val="400"/>
              </a:spcBef>
              <a:buSzPct val="100000"/>
            </a:pPr>
            <a:r>
              <a:rPr lang="cs-CZ" dirty="0" smtClean="0"/>
              <a:t>Úprava povinností týkající se publicity z důvodu nového Manuálu povinné publicity.</a:t>
            </a:r>
          </a:p>
          <a:p>
            <a:pPr marL="452628" lvl="1" algn="just">
              <a:spcBef>
                <a:spcPts val="400"/>
              </a:spcBef>
              <a:buSzPct val="100000"/>
            </a:pPr>
            <a:endParaRPr lang="cs-CZ" sz="800" dirty="0" smtClean="0"/>
          </a:p>
          <a:p>
            <a:pPr marL="452628" lvl="1" algn="just">
              <a:spcBef>
                <a:spcPts val="400"/>
              </a:spcBef>
              <a:buSzPct val="100000"/>
            </a:pPr>
            <a:r>
              <a:rPr lang="cs-CZ" sz="2000" dirty="0" smtClean="0"/>
              <a:t>Dodatek Smlouvy musí být podepsán (stejně jako Dodatek k Pověření výkonem SOHZ) v období kolem 20. 12. 2023 (schválení změn uvedených v obou Dodatcích → jednání Zastupitelstva Plzeňského kraje dne 18. 12. 2023).</a:t>
            </a:r>
          </a:p>
          <a:p>
            <a:pPr marL="452628" lvl="1" algn="just">
              <a:spcBef>
                <a:spcPts val="400"/>
              </a:spcBef>
              <a:buSzPct val="100000"/>
            </a:pPr>
            <a:endParaRPr lang="cs-CZ" sz="800" dirty="0" smtClean="0"/>
          </a:p>
          <a:p>
            <a:pPr marL="452628" lvl="1" algn="just">
              <a:spcBef>
                <a:spcPts val="400"/>
              </a:spcBef>
              <a:buSzPct val="100000"/>
            </a:pPr>
            <a:r>
              <a:rPr lang="cs-CZ" sz="2000" dirty="0" smtClean="0"/>
              <a:t>Povinnost vedení záznamu </a:t>
            </a:r>
            <a:r>
              <a:rPr lang="cs-CZ" sz="2000" dirty="0"/>
              <a:t>o činnostech zpracování </a:t>
            </a:r>
            <a:r>
              <a:rPr lang="cs-CZ" sz="2000" dirty="0" smtClean="0"/>
              <a:t>osobních </a:t>
            </a:r>
            <a:r>
              <a:rPr lang="cs-CZ" sz="2000" dirty="0"/>
              <a:t>údajů osob podpořených v OPZ</a:t>
            </a:r>
            <a:r>
              <a:rPr lang="cs-CZ" sz="2000" dirty="0" smtClean="0"/>
              <a:t>+</a:t>
            </a:r>
            <a:endParaRPr lang="cs-CZ" sz="20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3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 na </a:t>
            </a: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pracovníky</a:t>
            </a:r>
            <a:br>
              <a:rPr lang="cs-CZ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Individuálního projektu Plzeňského kraje</a:t>
            </a:r>
            <a:endParaRPr lang="cs-CZ" sz="3200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684" y="1325563"/>
            <a:ext cx="10515600" cy="5461462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Ing. Alena Růžičková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Oddělení správní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tel.: 377 195 500, 773 799 463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alena.ruzickova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</a:p>
          <a:p>
            <a:pPr algn="ctr">
              <a:spcBef>
                <a:spcPts val="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Naďa Polášková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Oddělení správní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tel.: 377 195 065, 777 353 688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nada.polaskova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</a:p>
          <a:p>
            <a:pPr algn="ctr">
              <a:spcBef>
                <a:spcPts val="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Mgr. Hana Jílková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vedoucí Oddělení správního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tel.: 377 195 192, 724 217 944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hana.jilkova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</a:p>
        </p:txBody>
      </p:sp>
    </p:spTree>
    <p:extLst>
      <p:ext uri="{BB962C8B-B14F-4D97-AF65-F5344CB8AC3E}">
        <p14:creationId xmlns:p14="http://schemas.microsoft.com/office/powerpoint/2010/main" val="38499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385" y="17112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385" y="3367042"/>
            <a:ext cx="10515600" cy="193647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Mgr. Magdaléna Uzlíková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Oddělení správní a realizace projektů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Krajský úřad Plzeňského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tel.: 377 195 401</a:t>
            </a:r>
          </a:p>
          <a:p>
            <a:pPr algn="ctr">
              <a:spcBef>
                <a:spcPts val="0"/>
              </a:spcBef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magdalena.uzlikova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plzensky-kraj.cz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5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Další přílohy žádosti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346"/>
            <a:ext cx="10515600" cy="5361709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Plná moc </a:t>
            </a:r>
            <a:r>
              <a:rPr lang="cs-CZ" sz="2000" dirty="0"/>
              <a:t>(pro osobu, která žádost podává v případě, kdy žádost nepodává přímo statutární zástupce) – při nedoložení </a:t>
            </a:r>
            <a:r>
              <a:rPr lang="cs-CZ" sz="2000" b="1" dirty="0"/>
              <a:t>BUDE</a:t>
            </a:r>
            <a:r>
              <a:rPr lang="cs-CZ" sz="2000" dirty="0"/>
              <a:t> žadatel vyzván k dodání přílohy.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Úplný </a:t>
            </a:r>
            <a:r>
              <a:rPr lang="cs-CZ" sz="2100" b="1" dirty="0"/>
              <a:t>výpis z evidence skutečných majitelů </a:t>
            </a:r>
            <a:r>
              <a:rPr lang="cs-CZ" sz="2100" dirty="0"/>
              <a:t>– přikládají pouze žadatelé, kteří dle zákona č. 37/2021 Sb., o evidenci skutečných majitelů mají skutečného majitele </a:t>
            </a:r>
            <a:r>
              <a:rPr lang="cs-CZ" sz="2000" dirty="0"/>
              <a:t>– při nedoložení </a:t>
            </a:r>
            <a:r>
              <a:rPr lang="cs-CZ" sz="2000" b="1" dirty="0"/>
              <a:t>BUDE</a:t>
            </a:r>
            <a:r>
              <a:rPr lang="cs-CZ" sz="2000" dirty="0"/>
              <a:t> takový žadatel vyzván k dodání přílohy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900" dirty="0"/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b="1" dirty="0"/>
              <a:t>!!! POZOR !!! </a:t>
            </a:r>
            <a:r>
              <a:rPr lang="cs-CZ" sz="2000" dirty="0"/>
              <a:t>musí se jednat o ÚPLNÝ VÝPIS nikoli pouze o ČÁSTEČNÝ VÝPIS </a:t>
            </a:r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cs-CZ" sz="900" dirty="0"/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/>
              <a:t>Více informací k evidenci skutečných majitelů na:</a:t>
            </a:r>
          </a:p>
          <a:p>
            <a:pPr marL="0" indent="0" algn="ctr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https://esm.justice.cz/ias/issm/napoveda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cs-CZ" sz="2000" dirty="0"/>
              <a:t>V případě žadatelů, kteří dle výše uvedeného zákona skutečného majitele nemají, aplikace přílohu neumožní vložit.</a:t>
            </a:r>
          </a:p>
          <a:p>
            <a:pPr marL="281178" indent="-171450"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Prohlášení zřizovatele u příspěvkových organizací obcí/měst</a:t>
            </a:r>
            <a:r>
              <a:rPr lang="cs-CZ" sz="2000" dirty="0"/>
              <a:t> (povinná pouze u poskytovatelů, kteří jsou příspěvkovou organizací obcí/měst – při nedoložení </a:t>
            </a:r>
            <a:r>
              <a:rPr lang="cs-CZ" sz="2000" b="1" dirty="0"/>
              <a:t>BUDE</a:t>
            </a:r>
            <a:r>
              <a:rPr lang="cs-CZ" sz="2000" dirty="0"/>
              <a:t> žadatel vyzván k dodání přílohy) - </a:t>
            </a:r>
            <a:r>
              <a:rPr lang="cs-CZ" sz="2000" u="sng" dirty="0"/>
              <a:t>formulář na webu PK.</a:t>
            </a:r>
          </a:p>
        </p:txBody>
      </p:sp>
    </p:spTree>
    <p:extLst>
      <p:ext uri="{BB962C8B-B14F-4D97-AF65-F5344CB8AC3E}">
        <p14:creationId xmlns:p14="http://schemas.microsoft.com/office/powerpoint/2010/main" val="346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Další přílohy žádosti – prioritně podporované služby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361709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Podpora pobytových služeb soc. péče vzniklých či vznikajících v souvislosti s procesem transformace</a:t>
            </a:r>
            <a:r>
              <a:rPr lang="cs-CZ" sz="2000" dirty="0"/>
              <a:t> (POZOR – při nedoložení </a:t>
            </a:r>
            <a:r>
              <a:rPr lang="cs-CZ" sz="2000" b="1" u="sng" dirty="0"/>
              <a:t>NEBUDE</a:t>
            </a:r>
            <a:r>
              <a:rPr lang="cs-CZ" sz="2000" dirty="0"/>
              <a:t> žadatel vyzván k doplnění přílohy, a to ani v případě, kdy bude informace o procesu transformace uvedena v komentářích v žádosti) - </a:t>
            </a:r>
            <a:r>
              <a:rPr lang="cs-CZ" sz="2000" u="sng" dirty="0"/>
              <a:t>formulář na webu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u="sng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Podpora pobytových služeb pro osoby s poruchami autistického spektra</a:t>
            </a:r>
            <a:r>
              <a:rPr lang="cs-CZ" sz="2000" dirty="0"/>
              <a:t> (POZOR - při nedoložení </a:t>
            </a:r>
            <a:r>
              <a:rPr lang="cs-CZ" sz="2000" b="1" u="sng" dirty="0"/>
              <a:t>NEBUDE</a:t>
            </a:r>
            <a:r>
              <a:rPr lang="cs-CZ" sz="2000" dirty="0"/>
              <a:t> žadatel vyzván k doplnění přílohy, a to ani v případě, kdy bude informace o klientech s poruchami autistického spektra, kteří mají výrazné dlouhodobé agresivní stavy neklidu, uvedena v komentářích v žádosti) - </a:t>
            </a:r>
            <a:r>
              <a:rPr lang="cs-CZ" sz="2000" u="sng" dirty="0"/>
              <a:t>formulář na webu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Podpora DOZP s cílovou skupinou osob, kterým je stanovena úhrada dle § 74 zákona o soc. službách</a:t>
            </a:r>
            <a:r>
              <a:rPr lang="cs-CZ" sz="2000" dirty="0"/>
              <a:t> (POZOR - při nedoložení </a:t>
            </a:r>
            <a:r>
              <a:rPr lang="cs-CZ" sz="2000" b="1" u="sng" dirty="0"/>
              <a:t>NEBUDE</a:t>
            </a:r>
            <a:r>
              <a:rPr lang="cs-CZ" sz="2000" dirty="0"/>
              <a:t> žadatel vyzván k doplnění přílohy, a to ani v případě, kdy bude informace o klientech, kterým je stanovena úhrada dle § 74, uvedena v žádosti) - </a:t>
            </a:r>
            <a:r>
              <a:rPr lang="cs-CZ" sz="2000" u="sng" dirty="0"/>
              <a:t>formulář na webu PK.</a:t>
            </a:r>
          </a:p>
        </p:txBody>
      </p:sp>
    </p:spTree>
    <p:extLst>
      <p:ext uri="{BB962C8B-B14F-4D97-AF65-F5344CB8AC3E}">
        <p14:creationId xmlns:p14="http://schemas.microsoft.com/office/powerpoint/2010/main" val="26539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Další přílohy žádosti – služby s rozdělenou kapacitou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5361709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Rozdělení nákladů, požadavku na dotaci a dalších údajů dle působnosti v krajích </a:t>
            </a:r>
            <a:r>
              <a:rPr lang="cs-CZ" sz="2000" dirty="0"/>
              <a:t>(povinná u služeb s působností ve více krajích – při nedoložení </a:t>
            </a:r>
            <a:r>
              <a:rPr lang="cs-CZ" sz="2000" b="1" dirty="0"/>
              <a:t>BUDE</a:t>
            </a:r>
            <a:r>
              <a:rPr lang="cs-CZ" sz="2000" dirty="0"/>
              <a:t> žadatel vyzván k dodání přílohy) - </a:t>
            </a:r>
            <a:r>
              <a:rPr lang="cs-CZ" sz="2000" u="sng" dirty="0"/>
              <a:t>formulář na webu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b="1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Rozdělení nákladů, požadavku na dotaci a dalších údajů služby s kapacitou v Základní i Rozvojové síti</a:t>
            </a:r>
            <a:r>
              <a:rPr lang="cs-CZ" sz="2000" dirty="0"/>
              <a:t> (povinná u poskytovatelů, kteří žádají o dotaci na kapacitu služby uvedenou v ZÁKLADNÍ SÍTI a současně v ROZVOJOVÉ SÍTI – při nedoložení </a:t>
            </a:r>
            <a:r>
              <a:rPr lang="cs-CZ" sz="2000" b="1" dirty="0"/>
              <a:t>BUDE</a:t>
            </a:r>
            <a:r>
              <a:rPr lang="cs-CZ" sz="2000" dirty="0"/>
              <a:t> žadatel vyzván k dodání přílohy) - </a:t>
            </a:r>
            <a:r>
              <a:rPr lang="cs-CZ" sz="2000" u="sng" dirty="0"/>
              <a:t>formulář na webu PK.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endParaRPr lang="cs-CZ" sz="800" u="sng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</a:pPr>
            <a:r>
              <a:rPr lang="cs-CZ" sz="2000" b="1" dirty="0"/>
              <a:t>Rozdělení nákladů, požadavku na dotaci a dalších údajů pro více forem poskytování služby s kapacitou v Základní i  Rozvojové síti </a:t>
            </a:r>
            <a:r>
              <a:rPr lang="cs-CZ" sz="2000" dirty="0"/>
              <a:t>(povinná pouze u poskytovatelů, kteří žádají o dotaci na službu poskytovanou současně v AMB/TER a POBYTOVÉ formě a také na službu poskytovanou současně v AMB/TER a POBYTOVÉ formě s kapacitu služby uvedenou v ZÁKLADNÍ SÍTI a v ROZVOJOVÉ SÍTI – při nedoložení </a:t>
            </a:r>
            <a:r>
              <a:rPr lang="cs-CZ" sz="2000" b="1" dirty="0"/>
              <a:t>BUDE</a:t>
            </a:r>
            <a:r>
              <a:rPr lang="cs-CZ" sz="2000" dirty="0"/>
              <a:t> žadatel vyzván k dodání přílohy) - </a:t>
            </a:r>
            <a:r>
              <a:rPr lang="cs-CZ" sz="2000" u="sng" dirty="0"/>
              <a:t>formulář na webu PK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39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Žádost o vydání Pověření výkonem SOHZ na rok 2024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83" y="1097281"/>
            <a:ext cx="6212234" cy="5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ÚP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5022</Words>
  <Application>Microsoft Office PowerPoint</Application>
  <PresentationFormat>Širokoúhlá obrazovka</PresentationFormat>
  <Paragraphs>422</Paragraphs>
  <Slides>55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Symbol</vt:lpstr>
      <vt:lpstr>Motiv Office</vt:lpstr>
      <vt:lpstr>Podání žádosti o dotaci na rok 2024</vt:lpstr>
      <vt:lpstr>Informace k podání žádosti o dotaci</vt:lpstr>
      <vt:lpstr>Informace k podání žádosti o dotaci</vt:lpstr>
      <vt:lpstr>Informace k podání žádosti o dotaci</vt:lpstr>
      <vt:lpstr>Povinné přílohy žádosti</vt:lpstr>
      <vt:lpstr>Další přílohy žádosti</vt:lpstr>
      <vt:lpstr>Další přílohy žádosti – prioritně podporované služby</vt:lpstr>
      <vt:lpstr>Další přílohy žádosti – služby s rozdělenou kapacitou</vt:lpstr>
      <vt:lpstr>Žádost o vydání Pověření výkonem SOHZ na rok 2024</vt:lpstr>
      <vt:lpstr>Žádost o vydání Pověření výkonem SOHZ na rok 2024</vt:lpstr>
      <vt:lpstr>Rozdělení nákladů, požadavku na dotaci a dalších údajů dle působnosti v krajích</vt:lpstr>
      <vt:lpstr>Rozdělení nákladů, požadavku na dotaci a dalších údajů dle působnosti v krajích</vt:lpstr>
      <vt:lpstr>Rozdělení nákladů, požadavku na dotaci a dalších údajů – Základní a Rozvojová síť</vt:lpstr>
      <vt:lpstr>Rozdělení nákladů, požadavku na dotaci a dalších údajů – Základní a Rozvojová síť</vt:lpstr>
      <vt:lpstr>Rozdělení nákladů, požadavku na dotaci a dalších údajů – Základní a Rozvojová síť</vt:lpstr>
      <vt:lpstr>Kapacita a úvazky pracovníků sociální služby</vt:lpstr>
      <vt:lpstr>Kapacita a úvazky pracovníků sociální služby</vt:lpstr>
      <vt:lpstr>AMBULANTNÍ / TERÉNNÍ SLUŽBY</vt:lpstr>
      <vt:lpstr>AMBULANTNÍ / TERÉNNÍ SLUŽBY</vt:lpstr>
      <vt:lpstr>POBYTOVÉ SLUŽBY</vt:lpstr>
      <vt:lpstr>Komentář Person. zajištění, Kapacita, počet lůžek</vt:lpstr>
      <vt:lpstr>Personální zajištění sociální služby</vt:lpstr>
      <vt:lpstr>Personální zajištění sociální služby</vt:lpstr>
      <vt:lpstr>Rozpočet služby</vt:lpstr>
      <vt:lpstr>Rozpočet služby</vt:lpstr>
      <vt:lpstr>Zdroje financování služby</vt:lpstr>
      <vt:lpstr>Zdroje financování služby – úhrady od uživatelů u pobytových služeb</vt:lpstr>
      <vt:lpstr>Sociální služby, na které je vydáno zvláštní Pověření</vt:lpstr>
      <vt:lpstr>Uživatelská příručka „Žádosti o dotace“ https://www.mpsv.cz/provoz-aplikace</vt:lpstr>
      <vt:lpstr>Uživatelská příručka „Žádosti o dotace“</vt:lpstr>
      <vt:lpstr>Uživatelská příručka „Žádosti o dotace“</vt:lpstr>
      <vt:lpstr>Uživatelská příručka „Žádosti o dotace“</vt:lpstr>
      <vt:lpstr>Elektronický podpis dokumentu</vt:lpstr>
      <vt:lpstr>Elektronický podpis dokumentu</vt:lpstr>
      <vt:lpstr>Elektronický podpis dokumentu – zaručený elektronický podpis založený na kvalifikovaném certifikátu</vt:lpstr>
      <vt:lpstr>Elektronický podpis dokumentu – kvalifikovaný elektronický podpis</vt:lpstr>
      <vt:lpstr>Žádost o změnu údajů v Pověření výkonem SOHZ a Žádost o navýšení vyrovnávací platby na rok 2024</vt:lpstr>
      <vt:lpstr>Formulář hlášení změn rozpočtu dotace pro rok 2024</vt:lpstr>
      <vt:lpstr>Formulář hlášení změn rozpočtu dotace pro rok 2024</vt:lpstr>
      <vt:lpstr>Nový grafický manuál</vt:lpstr>
      <vt:lpstr>Aktualizace loga Plzeňského kraje</vt:lpstr>
      <vt:lpstr>Tabule povinné publicity pro rok 2024</vt:lpstr>
      <vt:lpstr>Tabule povinné publicity pro rok 2024</vt:lpstr>
      <vt:lpstr>Kontakty na pracovníky  dotačního programu dle § 101a zákona o soc. službách</vt:lpstr>
      <vt:lpstr>Návratná finanční výpomoc pro rok 2024</vt:lpstr>
      <vt:lpstr>Návratná finanční výpomoc pro rok 2024</vt:lpstr>
      <vt:lpstr>Návratná finanční výpomoc pro rok 2024</vt:lpstr>
      <vt:lpstr>Kontakty na pracovníky  Programu pro poskytování návratných finančních výpomocí</vt:lpstr>
      <vt:lpstr>Prezentace aplikace PowerPoint</vt:lpstr>
      <vt:lpstr>Dotace dle § 101a - služby financované z IP</vt:lpstr>
      <vt:lpstr>Dodatek k Pověření – služby financované z IP</vt:lpstr>
      <vt:lpstr>Dodatek ke Smlouvě IP PK – služby financované z IP</vt:lpstr>
      <vt:lpstr>Kontakty na pracovníky Individuálního projektu Plzeňského kraje</vt:lpstr>
      <vt:lpstr>Děkuji za pozornost!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Magdaléna Uzlíková</dc:creator>
  <cp:lastModifiedBy>Uzlíková Magdaléna</cp:lastModifiedBy>
  <cp:revision>194</cp:revision>
  <dcterms:created xsi:type="dcterms:W3CDTF">2023-07-12T06:56:47Z</dcterms:created>
  <dcterms:modified xsi:type="dcterms:W3CDTF">2023-10-06T12:55:12Z</dcterms:modified>
</cp:coreProperties>
</file>