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4" r:id="rId3"/>
    <p:sldId id="292" r:id="rId4"/>
    <p:sldId id="289" r:id="rId5"/>
    <p:sldId id="313" r:id="rId6"/>
    <p:sldId id="297" r:id="rId7"/>
    <p:sldId id="299" r:id="rId8"/>
    <p:sldId id="300" r:id="rId9"/>
    <p:sldId id="291" r:id="rId10"/>
    <p:sldId id="295" r:id="rId11"/>
    <p:sldId id="302" r:id="rId12"/>
    <p:sldId id="310" r:id="rId13"/>
    <p:sldId id="311" r:id="rId14"/>
    <p:sldId id="309" r:id="rId15"/>
    <p:sldId id="312" r:id="rId16"/>
    <p:sldId id="29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ček Róbert" initials="MR" lastIdx="0" clrIdx="0">
    <p:extLst>
      <p:ext uri="{19B8F6BF-5375-455C-9EA6-DF929625EA0E}">
        <p15:presenceInfo xmlns:p15="http://schemas.microsoft.com/office/powerpoint/2012/main" userId="S-1-5-21-1872906248-1836515400-617630493-132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9900"/>
    <a:srgbClr val="FF33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9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43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zensky-kraj.cz/plan-kontrolni-cinnosti-provadene-krajskym-uradem-5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7435" y="4988966"/>
            <a:ext cx="7960766" cy="1119226"/>
          </a:xfrm>
        </p:spPr>
        <p:txBody>
          <a:bodyPr>
            <a:noAutofit/>
          </a:bodyPr>
          <a:lstStyle/>
          <a:p>
            <a:pPr algn="ctr"/>
            <a:r>
              <a:rPr lang="cs-CZ" sz="3000" dirty="0" smtClean="0"/>
              <a:t>Zákon č</a:t>
            </a:r>
            <a:r>
              <a:rPr lang="cs-CZ" sz="3000" dirty="0"/>
              <a:t>. 106/1999 Sb</a:t>
            </a:r>
            <a:r>
              <a:rPr lang="cs-CZ" sz="3000" dirty="0" smtClean="0"/>
              <a:t>. o svobodném přístupu k informacím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22036"/>
            <a:ext cx="7886700" cy="5634182"/>
          </a:xfrm>
        </p:spPr>
        <p:txBody>
          <a:bodyPr anchor="t">
            <a:normAutofit/>
          </a:bodyPr>
          <a:lstStyle/>
          <a:p>
            <a:r>
              <a:rPr lang="cs-CZ" sz="2400" b="1" dirty="0" smtClean="0"/>
              <a:t>                Žádost o písemnosti ze spisu </a:t>
            </a:r>
            <a:r>
              <a:rPr lang="cs-CZ" sz="2400" b="1" dirty="0" err="1" smtClean="0"/>
              <a:t>vers</a:t>
            </a:r>
            <a:r>
              <a:rPr lang="cs-CZ" sz="2400" b="1" dirty="0" smtClean="0"/>
              <a:t>. </a:t>
            </a:r>
            <a:br>
              <a:rPr lang="cs-CZ" sz="2400" b="1" dirty="0" smtClean="0"/>
            </a:br>
            <a:r>
              <a:rPr lang="cs-CZ" sz="2400" b="1" dirty="0"/>
              <a:t> </a:t>
            </a:r>
            <a:r>
              <a:rPr lang="cs-CZ" sz="2400" b="1" dirty="0" smtClean="0"/>
              <a:t>                            nahlížení do spisu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ustanovení § 38 správního řádu nevylučuje postup podle </a:t>
            </a:r>
            <a:r>
              <a:rPr lang="cs-CZ" sz="2400" dirty="0" err="1" smtClean="0"/>
              <a:t>InfZ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pokud povinný subjekt založí režim podle </a:t>
            </a:r>
            <a:r>
              <a:rPr lang="cs-CZ" sz="2400" dirty="0" err="1" smtClean="0"/>
              <a:t>InfZ</a:t>
            </a:r>
            <a:r>
              <a:rPr lang="cs-CZ" sz="2400" dirty="0" smtClean="0"/>
              <a:t>, musí buď informaci poskytnout nebo aplikovat některý z důvodů pro odmítnutí, byť i částečné (§ 15 </a:t>
            </a:r>
            <a:r>
              <a:rPr lang="cs-CZ" sz="2400" dirty="0" err="1" smtClean="0"/>
              <a:t>InfZ</a:t>
            </a:r>
            <a:r>
              <a:rPr lang="cs-CZ" sz="2400" dirty="0" smtClean="0"/>
              <a:t>)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vždy je třeba žádost posuzovat a hodnotit individuálně nejen k osobě žadatele, ale též k obsahu spisu a procesnímu stavu věci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pozor na dotčené osoby (prokazatelná výzva k vyjádření se k žádosti i osobě žadatele)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10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5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4989176"/>
          </a:xfrm>
        </p:spPr>
        <p:txBody>
          <a:bodyPr anchor="t">
            <a:normAutofit/>
          </a:bodyPr>
          <a:lstStyle/>
          <a:p>
            <a:r>
              <a:rPr lang="cs-CZ" sz="2400" dirty="0"/>
              <a:t>- pokud by se poskytnutím byť jen např. dvou písemností mohlo jednat o převážnou část správního spisu (nemusí se vždy jednat o kopii „celého“ spisu), je na místě žádost odmítnout podle § 15 </a:t>
            </a:r>
            <a:r>
              <a:rPr lang="cs-CZ" sz="2400" dirty="0" err="1"/>
              <a:t>InfZ</a:t>
            </a:r>
            <a:r>
              <a:rPr lang="cs-CZ" sz="2400" dirty="0"/>
              <a:t> za použití důvodů uvedených v  § 2 odst. 3 </a:t>
            </a:r>
            <a:r>
              <a:rPr lang="cs-CZ" sz="2400" dirty="0" err="1" smtClean="0"/>
              <a:t>InfZ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- vždy je třeba brát v úvahu ochranu osobních </a:t>
            </a:r>
            <a:r>
              <a:rPr lang="cs-CZ" sz="2400" dirty="0" smtClean="0"/>
              <a:t>údajů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následně poměřovat ochranu osobních údajů a právo na informace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- aktivně zjišťovat souhlas subjektů </a:t>
            </a:r>
            <a:r>
              <a:rPr lang="cs-CZ" sz="2400" dirty="0" smtClean="0"/>
              <a:t>údajů (dotčených osob)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11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69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544944"/>
            <a:ext cx="7886700" cy="5739477"/>
          </a:xfrm>
        </p:spPr>
        <p:txBody>
          <a:bodyPr>
            <a:noAutofit/>
          </a:bodyPr>
          <a:lstStyle/>
          <a:p>
            <a:r>
              <a:rPr lang="cs-CZ" sz="2200" dirty="0" smtClean="0"/>
              <a:t>            </a:t>
            </a:r>
            <a:r>
              <a:rPr lang="cs-CZ" sz="2200" b="1" dirty="0" smtClean="0"/>
              <a:t>  § 8c Informování o příjmech fyzických osob </a:t>
            </a:r>
            <a:br>
              <a:rPr lang="cs-CZ" sz="2200" b="1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- povinný subjekt poskytne informaci o výši příjmu osoby, které poskytl nebo poskytuje veřejné prostředky </a:t>
            </a:r>
            <a:r>
              <a:rPr lang="cs-CZ" sz="2200" u="sng" dirty="0" smtClean="0"/>
              <a:t>mající povahu příjmu ze závislé činnosti nebo funkčních požitků </a:t>
            </a:r>
            <a:r>
              <a:rPr lang="cs-CZ" sz="2200" dirty="0" smtClean="0"/>
              <a:t>podle zákona o daních</a:t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>- pro praxi se bude jednat o veřejného funkcionáře, na kterého se vztahovaly nebo vztahují povinnosti podle </a:t>
            </a:r>
            <a:r>
              <a:rPr lang="cs-CZ" sz="2200" b="1" dirty="0" smtClean="0"/>
              <a:t>zákona o střetu zájmů</a:t>
            </a:r>
            <a:r>
              <a:rPr lang="cs-CZ" sz="2200" dirty="0"/>
              <a:t> (§ </a:t>
            </a:r>
            <a:r>
              <a:rPr lang="cs-CZ" sz="2200" dirty="0" smtClean="0"/>
              <a:t>2 zákona č. 159/2006 </a:t>
            </a:r>
            <a:r>
              <a:rPr lang="cs-CZ" sz="2200" dirty="0"/>
              <a:t>Sb</a:t>
            </a:r>
            <a:r>
              <a:rPr lang="cs-CZ" sz="2200" dirty="0" smtClean="0"/>
              <a:t>., zákon </a:t>
            </a:r>
            <a:r>
              <a:rPr lang="cs-CZ" sz="2200" dirty="0"/>
              <a:t>o střetu </a:t>
            </a:r>
            <a:r>
              <a:rPr lang="cs-CZ" sz="2200" dirty="0" smtClean="0"/>
              <a:t>zájmů</a:t>
            </a:r>
            <a:r>
              <a:rPr lang="cs-CZ" sz="2200" dirty="0"/>
              <a:t>)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- člena svého statutárního, řídicího, dozorčího nebo kontrolního orgánu, anebo</a:t>
            </a:r>
            <a:br>
              <a:rPr lang="cs-CZ" sz="2200" dirty="0" smtClean="0"/>
            </a:br>
            <a:r>
              <a:rPr lang="cs-CZ" sz="2200" dirty="0" smtClean="0"/>
              <a:t>- pokud žadatel prokáže veřejný zájem na poskytnutí informace o výši příjmu této osoby a tento veřejný zájem v jednotlivém případě převažuje nad zájmem na ochraně této informace. 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75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4739794"/>
          </a:xfrm>
        </p:spPr>
        <p:txBody>
          <a:bodyPr>
            <a:noAutofit/>
          </a:bodyPr>
          <a:lstStyle/>
          <a:p>
            <a:r>
              <a:rPr lang="cs-CZ" sz="2400" dirty="0" smtClean="0"/>
              <a:t>Informace </a:t>
            </a:r>
            <a:r>
              <a:rPr lang="cs-CZ" sz="2400" dirty="0"/>
              <a:t>o výši příjmu </a:t>
            </a:r>
            <a:r>
              <a:rPr lang="cs-CZ" sz="2400" dirty="0" smtClean="0"/>
              <a:t>se </a:t>
            </a:r>
            <a:r>
              <a:rPr lang="cs-CZ" sz="2400" dirty="0"/>
              <a:t>poskytne v </a:t>
            </a:r>
            <a:r>
              <a:rPr lang="cs-CZ" sz="2400" dirty="0" smtClean="0"/>
              <a:t>rozsahu:</a:t>
            </a:r>
            <a:br>
              <a:rPr lang="cs-CZ" sz="2400" dirty="0" smtClean="0"/>
            </a:br>
            <a:r>
              <a:rPr lang="cs-CZ" sz="2400" dirty="0"/>
              <a:t>-</a:t>
            </a:r>
            <a:r>
              <a:rPr lang="cs-CZ" sz="2400" dirty="0" smtClean="0"/>
              <a:t> </a:t>
            </a:r>
            <a:r>
              <a:rPr lang="cs-CZ" sz="2400" dirty="0"/>
              <a:t>jméno, </a:t>
            </a:r>
            <a:r>
              <a:rPr lang="cs-CZ" sz="2400" dirty="0" smtClean="0"/>
              <a:t>příjmení</a:t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dirty="0"/>
              <a:t>funkční, pracovní či jiné obdobné zařazení a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výše </a:t>
            </a:r>
            <a:r>
              <a:rPr lang="cs-CZ" sz="2400" dirty="0"/>
              <a:t>veřejných prostředků, na kterou vznikl nárok, </a:t>
            </a:r>
            <a:r>
              <a:rPr lang="cs-CZ" sz="2400" b="1" dirty="0"/>
              <a:t>před zdaněním </a:t>
            </a:r>
            <a:r>
              <a:rPr lang="cs-CZ" sz="2400" dirty="0"/>
              <a:t>a dalšími povinnými odvody za období podle obsahu žádosti.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pt-BR" sz="2400" dirty="0"/>
              <a:t>Při poskytování informace </a:t>
            </a:r>
            <a:r>
              <a:rPr lang="pt-BR" sz="2400" dirty="0" smtClean="0"/>
              <a:t>se </a:t>
            </a:r>
            <a:r>
              <a:rPr lang="pt-BR" sz="2400" dirty="0"/>
              <a:t>§ 5 odst. 3 se </a:t>
            </a:r>
            <a:r>
              <a:rPr lang="pt-BR" sz="2400" dirty="0" smtClean="0"/>
              <a:t>nepoužije</a:t>
            </a:r>
            <a:r>
              <a:rPr lang="cs-CZ" sz="2400" dirty="0"/>
              <a:t> </a:t>
            </a:r>
            <a:r>
              <a:rPr lang="cs-CZ" sz="2400" dirty="0" smtClean="0"/>
              <a:t>(zveřejnění </a:t>
            </a:r>
            <a:r>
              <a:rPr lang="cs-CZ" sz="2400" dirty="0"/>
              <a:t>způsobem umožňujícím dálkový </a:t>
            </a:r>
            <a:r>
              <a:rPr lang="cs-CZ" sz="2400" dirty="0" smtClean="0"/>
              <a:t>přístup)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005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86692"/>
            <a:ext cx="7886700" cy="5403272"/>
          </a:xfrm>
        </p:spPr>
        <p:txBody>
          <a:bodyPr>
            <a:noAutofit/>
          </a:bodyPr>
          <a:lstStyle/>
          <a:p>
            <a:r>
              <a:rPr lang="cs-CZ" sz="2400" dirty="0" smtClean="0"/>
              <a:t>                                          </a:t>
            </a:r>
            <a:r>
              <a:rPr lang="cs-CZ" sz="2400" b="1" dirty="0" smtClean="0"/>
              <a:t>§ 18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povinnost </a:t>
            </a:r>
            <a:r>
              <a:rPr lang="cs-CZ" sz="2400" dirty="0"/>
              <a:t>zveřejnit výroční zprávu </a:t>
            </a:r>
            <a:r>
              <a:rPr lang="cs-CZ" sz="2400" b="1" dirty="0"/>
              <a:t>lze </a:t>
            </a:r>
            <a:r>
              <a:rPr lang="cs-CZ" sz="2400" dirty="0"/>
              <a:t>splnit zveřejněním údajů </a:t>
            </a:r>
            <a:r>
              <a:rPr lang="cs-CZ" sz="2400" dirty="0" smtClean="0"/>
              <a:t>prostřednictvím </a:t>
            </a:r>
            <a:r>
              <a:rPr lang="cs-CZ" sz="2400" dirty="0"/>
              <a:t>centrálního </a:t>
            </a:r>
            <a:r>
              <a:rPr lang="cs-CZ" sz="2400" dirty="0" smtClean="0"/>
              <a:t>registru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                                          </a:t>
            </a:r>
            <a:r>
              <a:rPr lang="cs-CZ" sz="2400" b="1" dirty="0" smtClean="0"/>
              <a:t>§ </a:t>
            </a:r>
            <a:r>
              <a:rPr lang="cs-CZ" sz="2400" b="1" dirty="0"/>
              <a:t>18a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zřizuje </a:t>
            </a:r>
            <a:r>
              <a:rPr lang="cs-CZ" sz="2400" dirty="0"/>
              <a:t>se centrální registr jako informační systém veřejné správy, který slouží ke zveřejňování výročních </a:t>
            </a:r>
            <a:r>
              <a:rPr lang="cs-CZ" sz="2400" dirty="0" smtClean="0"/>
              <a:t>zpráv</a:t>
            </a:r>
            <a:br>
              <a:rPr lang="cs-CZ" sz="2400" dirty="0" smtClean="0"/>
            </a:br>
            <a:r>
              <a:rPr lang="cs-CZ" sz="2400" dirty="0" smtClean="0"/>
              <a:t>- správcem je </a:t>
            </a:r>
            <a:r>
              <a:rPr lang="cs-CZ" sz="2400" dirty="0"/>
              <a:t>Ministerstvo </a:t>
            </a:r>
            <a:r>
              <a:rPr lang="cs-CZ" sz="2400" dirty="0" smtClean="0"/>
              <a:t>vnitra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centrální </a:t>
            </a:r>
            <a:r>
              <a:rPr lang="cs-CZ" sz="2400" dirty="0"/>
              <a:t>registr je bezplatně a neomezeně veřejně přístupný způsobem umožňujícím dálkový </a:t>
            </a:r>
            <a:r>
              <a:rPr lang="cs-CZ" sz="2400" dirty="0" smtClean="0"/>
              <a:t>přístup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správce </a:t>
            </a:r>
            <a:r>
              <a:rPr lang="cs-CZ" sz="2400" dirty="0"/>
              <a:t>centrálního registru neodpovídá za správnost údajů do centrálního registru vložených.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1690831" y="341891"/>
            <a:ext cx="5703888" cy="544800"/>
          </a:xfrm>
        </p:spPr>
        <p:txBody>
          <a:bodyPr/>
          <a:lstStyle/>
          <a:p>
            <a:pPr algn="just"/>
            <a:r>
              <a:rPr lang="cs-CZ" sz="2400" b="1" dirty="0" smtClean="0"/>
              <a:t>Změna </a:t>
            </a:r>
            <a:r>
              <a:rPr lang="cs-CZ" sz="2400" b="1" dirty="0" err="1" smtClean="0"/>
              <a:t>InfZ</a:t>
            </a:r>
            <a:r>
              <a:rPr lang="cs-CZ" sz="2400" b="1" dirty="0" smtClean="0"/>
              <a:t> s účinností od 1. 1. 2024</a:t>
            </a: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31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570182"/>
            <a:ext cx="7886700" cy="4433453"/>
          </a:xfrm>
        </p:spPr>
        <p:txBody>
          <a:bodyPr>
            <a:normAutofit fontScale="90000"/>
          </a:bodyPr>
          <a:lstStyle/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povinnost KÚPK provést kontrolu nejméně 1x/3 roky (usnesení Vlády č. 689/2013)</a:t>
            </a:r>
            <a:br>
              <a:rPr lang="cs-CZ" sz="2400" dirty="0" smtClean="0"/>
            </a:br>
            <a:r>
              <a:rPr lang="cs-CZ" sz="2400" dirty="0" smtClean="0"/>
              <a:t>- plán kontrol zveřejněný na webu Plzeňského kraje 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>
                <a:hlinkClick r:id="rId2"/>
              </a:rPr>
              <a:t>https://</a:t>
            </a:r>
            <a:r>
              <a:rPr lang="cs-CZ" sz="2400" dirty="0" smtClean="0">
                <a:hlinkClick r:id="rId2"/>
              </a:rPr>
              <a:t>www.plzensky-kraj.cz/plan-kontrolni-cinnosti-provadene-krajskym-uradem-5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zpravidla telefonická konzultace</a:t>
            </a:r>
            <a:br>
              <a:rPr lang="cs-CZ" sz="2400" dirty="0" smtClean="0"/>
            </a:br>
            <a:r>
              <a:rPr lang="cs-CZ" sz="2400" dirty="0" smtClean="0"/>
              <a:t>- oznámení/pověření k výkonu kontroly doručováno ISDS</a:t>
            </a:r>
            <a:br>
              <a:rPr lang="cs-CZ" sz="2400" dirty="0" smtClean="0"/>
            </a:br>
            <a:r>
              <a:rPr lang="cs-CZ" sz="2400" dirty="0" smtClean="0"/>
              <a:t>- poté lze materiály zasílat i e-mailem</a:t>
            </a:r>
            <a:br>
              <a:rPr lang="cs-CZ" sz="2400" dirty="0" smtClean="0"/>
            </a:br>
            <a:r>
              <a:rPr lang="cs-CZ" sz="2400" dirty="0" smtClean="0"/>
              <a:t>- vždy důležitá komunikace s vedoucím kontrolní skupiny a jeho členy</a:t>
            </a:r>
            <a:br>
              <a:rPr lang="cs-CZ" sz="2400" dirty="0" smtClean="0"/>
            </a:br>
            <a:r>
              <a:rPr lang="cs-CZ" sz="2400" dirty="0" smtClean="0"/>
              <a:t>- s ohledem na situaci a umožňuje-li to obsah </a:t>
            </a:r>
            <a:r>
              <a:rPr lang="cs-CZ" sz="2400" dirty="0" err="1" smtClean="0"/>
              <a:t>kontroloy</a:t>
            </a:r>
            <a:r>
              <a:rPr lang="cs-CZ" sz="2400" dirty="0" smtClean="0"/>
              <a:t>, lze kontrolu vykonat distančně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628648" y="905164"/>
            <a:ext cx="7886701" cy="665018"/>
          </a:xfrm>
        </p:spPr>
        <p:txBody>
          <a:bodyPr/>
          <a:lstStyle/>
          <a:p>
            <a:pPr algn="just"/>
            <a:r>
              <a:rPr lang="cs-CZ" sz="2400" b="1" dirty="0" smtClean="0"/>
              <a:t>        Systém </a:t>
            </a:r>
            <a:r>
              <a:rPr lang="cs-CZ" sz="2400" b="1" dirty="0"/>
              <a:t>kontrol krajského úřadu na obcích</a:t>
            </a:r>
          </a:p>
          <a:p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05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7" y="2299855"/>
            <a:ext cx="5001501" cy="3822967"/>
          </a:xfrm>
        </p:spPr>
        <p:txBody>
          <a:bodyPr>
            <a:normAutofit/>
          </a:bodyPr>
          <a:lstStyle/>
          <a:p>
            <a:r>
              <a:rPr lang="cs-CZ" dirty="0"/>
              <a:t>Děkuji za pozornost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Mgr. Martin Sarkisov, MPA</a:t>
            </a:r>
          </a:p>
          <a:p>
            <a:r>
              <a:rPr lang="cs-CZ" dirty="0" smtClean="0"/>
              <a:t>vedoucí Odboru </a:t>
            </a:r>
            <a:r>
              <a:rPr lang="cs-CZ" dirty="0"/>
              <a:t>kontroly, dozoru a </a:t>
            </a:r>
            <a:r>
              <a:rPr lang="cs-CZ" dirty="0" smtClean="0"/>
              <a:t>stížností KÚPK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52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628648" y="360363"/>
            <a:ext cx="7875271" cy="5874181"/>
          </a:xfrm>
        </p:spPr>
        <p:txBody>
          <a:bodyPr/>
          <a:lstStyle/>
          <a:p>
            <a:r>
              <a:rPr lang="cs-CZ" sz="2400" b="1" dirty="0" smtClean="0"/>
              <a:t>                              Důležité pojmy § 3</a:t>
            </a:r>
          </a:p>
          <a:p>
            <a:endParaRPr lang="cs-CZ" sz="2400" dirty="0" smtClean="0"/>
          </a:p>
          <a:p>
            <a:r>
              <a:rPr lang="cs-CZ" sz="2400" b="1" dirty="0" smtClean="0"/>
              <a:t>Žadatel</a:t>
            </a:r>
            <a:r>
              <a:rPr lang="cs-CZ" sz="2400" dirty="0" smtClean="0"/>
              <a:t> - každá </a:t>
            </a:r>
            <a:r>
              <a:rPr lang="cs-CZ" sz="2400" dirty="0"/>
              <a:t>fyzická i právnická osoba, která žádá o </a:t>
            </a:r>
            <a:r>
              <a:rPr lang="cs-CZ" sz="2400" dirty="0" smtClean="0"/>
              <a:t>informaci.</a:t>
            </a:r>
            <a:endParaRPr lang="cs-CZ" sz="2400" dirty="0"/>
          </a:p>
          <a:p>
            <a:endParaRPr lang="cs-CZ" sz="2400" dirty="0"/>
          </a:p>
          <a:p>
            <a:r>
              <a:rPr lang="cs-CZ" sz="2400" b="1" dirty="0" smtClean="0"/>
              <a:t>Informace</a:t>
            </a:r>
            <a:r>
              <a:rPr lang="cs-CZ" sz="2400" dirty="0" smtClean="0"/>
              <a:t> - jakýkoliv </a:t>
            </a:r>
            <a:r>
              <a:rPr lang="cs-CZ" sz="2400" dirty="0"/>
              <a:t>obsah nebo jeho část v jakékoliv podobě, </a:t>
            </a:r>
            <a:r>
              <a:rPr lang="cs-CZ" sz="2400" u="sng" dirty="0"/>
              <a:t>zaznamenaný</a:t>
            </a:r>
            <a:r>
              <a:rPr lang="cs-CZ" sz="2400" dirty="0"/>
              <a:t> na jakémkoliv nosiči, zejména obsah písemného záznamu na listině, záznamu uloženého v elektronické podobě nebo záznamu zvukového, obrazového nebo audiovizuálního.</a:t>
            </a:r>
          </a:p>
          <a:p>
            <a:endParaRPr lang="cs-CZ" sz="2400" dirty="0" smtClean="0"/>
          </a:p>
          <a:p>
            <a:r>
              <a:rPr lang="cs-CZ" sz="2400" u="sng" dirty="0" smtClean="0"/>
              <a:t>Informací není </a:t>
            </a:r>
            <a:r>
              <a:rPr lang="cs-CZ" sz="2400" u="sng" dirty="0"/>
              <a:t>počítačový </a:t>
            </a:r>
            <a:r>
              <a:rPr lang="cs-CZ" sz="2400" u="sng" dirty="0" smtClean="0"/>
              <a:t>program</a:t>
            </a:r>
            <a:r>
              <a:rPr lang="cs-CZ" sz="2400" u="sng" dirty="0"/>
              <a:t>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13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840509"/>
            <a:ext cx="7886700" cy="5403273"/>
          </a:xfrm>
        </p:spPr>
        <p:txBody>
          <a:bodyPr anchor="t">
            <a:noAutofit/>
          </a:bodyPr>
          <a:lstStyle/>
          <a:p>
            <a:r>
              <a:rPr lang="cs-CZ" sz="2200" b="1" dirty="0" smtClean="0"/>
              <a:t>         Dotazy na (do)vysvětlování, na názor, na právní  </a:t>
            </a:r>
            <a:br>
              <a:rPr lang="cs-CZ" sz="2200" b="1" dirty="0" smtClean="0"/>
            </a:br>
            <a:r>
              <a:rPr lang="cs-CZ" sz="2200" b="1" dirty="0" smtClean="0"/>
              <a:t>                                  kvalifikaci apod.</a:t>
            </a:r>
            <a:br>
              <a:rPr lang="cs-CZ" sz="2200" b="1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>Typické otázky, které se v žádostech vyskytují:</a:t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>a) Proč? Jak to mám udělat? Co si o tom myslíte? Jaký je Váš názor, stanovisko? Jak hodnotíte výsledek spolupráce?</a:t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b) Když oznámí to či ono, bude se jednat o přestupek, trestný čin? Prosím o právní kvalifikaci a zdůvodnění. Nachází se v přiloženém dokumentu to, či ono?)</a:t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c) Který orgán bude v tom či onom řízení projednávat věc prvním stupni a který bude odvolacím?</a:t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b="1" dirty="0" smtClean="0"/>
              <a:t>Uvedené žádosti nejsou žádostmi podle </a:t>
            </a:r>
            <a:r>
              <a:rPr lang="cs-CZ" sz="2200" b="1" dirty="0" err="1" smtClean="0"/>
              <a:t>InfZ</a:t>
            </a:r>
            <a:r>
              <a:rPr lang="cs-CZ" sz="2200" b="1" dirty="0" smtClean="0"/>
              <a:t> – odmítnout rozhodnutím (§ 2 odst. 4 </a:t>
            </a:r>
            <a:r>
              <a:rPr lang="cs-CZ" sz="2200" b="1" dirty="0" err="1" smtClean="0"/>
              <a:t>InfZ</a:t>
            </a:r>
            <a:r>
              <a:rPr lang="cs-CZ" sz="2200" b="1" dirty="0" smtClean="0"/>
              <a:t>).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821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48639" y="1159755"/>
            <a:ext cx="80134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Žádosti podávané e-mailem</a:t>
            </a:r>
          </a:p>
          <a:p>
            <a:pPr algn="just">
              <a:spcAft>
                <a:spcPts val="0"/>
              </a:spcAft>
            </a:pPr>
            <a:endParaRPr lang="cs-CZ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cs-CZ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§ 14 odst. 3 </a:t>
            </a:r>
            <a:r>
              <a:rPr lang="cs-CZ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InfZ</a:t>
            </a:r>
            <a:r>
              <a:rPr lang="cs-CZ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umožňuje podat žádost o informace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prostřednictvím elektronické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adresy podatelny povinného subjektu, pokud ji povinný subjekt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zřídil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pokud elektronická adresa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podatelny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není zveřejněna, postačí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podání na jakoukoliv elektronickou adresu povinného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subjektu</a:t>
            </a:r>
          </a:p>
          <a:p>
            <a:pPr algn="just">
              <a:spcAft>
                <a:spcPts val="0"/>
              </a:spcAft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cs-CZ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doporučujeme mít zveřejněnou adresu podatelny nebo jinou adresu, na kterou je možno žádosti doručovat (v opačném případě lze doručit jakémukoli úředníkovi)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dirty="0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48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628649" y="785092"/>
            <a:ext cx="7831859" cy="5467926"/>
          </a:xfrm>
        </p:spPr>
        <p:txBody>
          <a:bodyPr/>
          <a:lstStyle/>
          <a:p>
            <a:pPr algn="just"/>
            <a:r>
              <a:rPr lang="cs-CZ" sz="2200" b="1" dirty="0" smtClean="0"/>
              <a:t>                               Okamžik podání žádosti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200" dirty="0" smtClean="0"/>
              <a:t>špatně vyznačený datum podání žádosti doručené prostřednictvím ISDS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200" dirty="0" smtClean="0"/>
              <a:t>žádost je podána okamžikem dodání do DS, nikoli přihlášením ( § 2 odst. 1 Vyhlášky </a:t>
            </a:r>
            <a:r>
              <a:rPr lang="cs-CZ" sz="2200" dirty="0"/>
              <a:t>č. 496/2004 </a:t>
            </a:r>
            <a:r>
              <a:rPr lang="cs-CZ" sz="2200" dirty="0" smtClean="0"/>
              <a:t>Sb.</a:t>
            </a:r>
            <a:r>
              <a:rPr lang="cs-CZ" sz="2200" i="1" dirty="0"/>
              <a:t> </a:t>
            </a:r>
            <a:r>
              <a:rPr lang="cs-CZ" sz="2200" i="1" dirty="0" smtClean="0"/>
              <a:t>o </a:t>
            </a:r>
            <a:r>
              <a:rPr lang="cs-CZ" sz="2200" i="1" dirty="0"/>
              <a:t>elektronických </a:t>
            </a:r>
            <a:r>
              <a:rPr lang="cs-CZ" sz="2200" i="1" dirty="0" smtClean="0"/>
              <a:t>podatelnách) - datová zpráva je </a:t>
            </a:r>
            <a:r>
              <a:rPr lang="cs-CZ" sz="2200" i="1" dirty="0"/>
              <a:t>považována za doručenou orgánu veřejné moci, pokud je dostupná elektronické </a:t>
            </a:r>
            <a:r>
              <a:rPr lang="cs-CZ" sz="2200" i="1" dirty="0" smtClean="0"/>
              <a:t>podatelně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200" dirty="0" smtClean="0"/>
              <a:t>např. dodání do DS obce v pátek večer, pracovník vyznačí datum podání žádosti až v pondělí (špatně)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200" dirty="0" smtClean="0"/>
              <a:t>od toho se špatně odvíjí počítání lhůt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200" dirty="0" smtClean="0"/>
              <a:t>upozorňujeme na zákonnou povinnost doručovat prostřednictvím ISDS (§ 17 odst. 1 zákona č. 300/2008 Sb. </a:t>
            </a:r>
            <a:r>
              <a:rPr lang="cs-CZ" sz="2200" dirty="0"/>
              <a:t>o elektronických úkonech a autorizované konverzi dokumentů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23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65018"/>
            <a:ext cx="7886700" cy="5477163"/>
          </a:xfrm>
        </p:spPr>
        <p:txBody>
          <a:bodyPr anchor="t">
            <a:noAutofit/>
          </a:bodyPr>
          <a:lstStyle/>
          <a:p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                  </a:t>
            </a:r>
            <a:r>
              <a:rPr lang="cs-CZ" sz="2400" b="1" dirty="0" smtClean="0"/>
              <a:t>Povinný </a:t>
            </a:r>
            <a:r>
              <a:rPr lang="cs-CZ" sz="2400" b="1" dirty="0"/>
              <a:t>subjekt informaci </a:t>
            </a:r>
            <a:r>
              <a:rPr lang="cs-CZ" sz="2400" b="1" dirty="0" smtClean="0"/>
              <a:t>nemá </a:t>
            </a:r>
            <a:br>
              <a:rPr lang="cs-CZ" sz="2400" b="1" dirty="0" smtClean="0"/>
            </a:br>
            <a:r>
              <a:rPr lang="cs-CZ" sz="2400" b="1" dirty="0" smtClean="0"/>
              <a:t>                          a nemá povinnost ji mít</a:t>
            </a:r>
            <a:br>
              <a:rPr lang="cs-CZ" sz="2400" b="1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povinné subjekty často postupují v rozporu se zákonem, neboť v případě, kdy informací nedisponuje a není u něho dána povinnost ji mít, je třeba postupovat podle § 15 </a:t>
            </a:r>
            <a:r>
              <a:rPr lang="cs-CZ" sz="2400" dirty="0" err="1" smtClean="0"/>
              <a:t>InfZ</a:t>
            </a:r>
            <a:r>
              <a:rPr lang="cs-CZ" sz="2400" dirty="0" smtClean="0"/>
              <a:t> a žádost odmítnout (vydat rozhodnutí)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neexistence informace je podle ustálené judikatury faktickým důvodem pro odmítnutí žádosti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je třeba tak postupovat i v případě, kdy některé informace požadované v žádosti má a některé ne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04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219200"/>
            <a:ext cx="7886700" cy="4886036"/>
          </a:xfrm>
        </p:spPr>
        <p:txBody>
          <a:bodyPr anchor="t">
            <a:noAutofit/>
          </a:bodyPr>
          <a:lstStyle/>
          <a:p>
            <a:r>
              <a:rPr lang="cs-CZ" sz="2400" b="1" dirty="0" smtClean="0"/>
              <a:t>                                    Vedení spisu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povinné subjekty často postupují spis, ovšem nezaloží do něho vše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v případě absence takových podkladů se rozhodnutí stává nepřezkoumatelné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 - v praxi jde převážně o vyhledané informace, doručenky (o převzetí výzvy, rozhodnutí apod.) nebo vyhledané informace </a:t>
            </a:r>
            <a:r>
              <a:rPr lang="cs-CZ" sz="2400" dirty="0"/>
              <a:t>(pokud jsou rozsáhlé, lze se domluvit individuálně – s ohledem na případně zbytečné náklady je netisknout, např. na CD apod.)</a:t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100012"/>
          </a:xfrm>
        </p:spPr>
        <p:txBody>
          <a:bodyPr anchor="t">
            <a:normAutofit/>
          </a:bodyPr>
          <a:lstStyle/>
          <a:p>
            <a:r>
              <a:rPr lang="cs-CZ" sz="2400" b="1" dirty="0" smtClean="0"/>
              <a:t>                            Úhrada nákladů § 17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žádostí </a:t>
            </a:r>
            <a:r>
              <a:rPr lang="cs-CZ" sz="2400" dirty="0"/>
              <a:t>je požadováno více stran písemností, které zakládají právo na </a:t>
            </a:r>
            <a:r>
              <a:rPr lang="cs-CZ" sz="2400" dirty="0" smtClean="0"/>
              <a:t>úhradu za pořízení kopií nebo  </a:t>
            </a:r>
            <a:r>
              <a:rPr lang="cs-CZ" sz="2400" dirty="0"/>
              <a:t>za mimořádně rozsáhlé vyhledávání </a:t>
            </a:r>
            <a:r>
              <a:rPr lang="cs-CZ" sz="2400" dirty="0" smtClean="0"/>
              <a:t>anebo obojí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povinné subjekty toho nevyužívají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důležitá je výzva žadateli a provedení správného výpočtu podle </a:t>
            </a:r>
            <a:r>
              <a:rPr lang="cs-CZ" sz="2400" u="sng" dirty="0" smtClean="0"/>
              <a:t>zveřejněného</a:t>
            </a:r>
            <a:r>
              <a:rPr lang="cs-CZ" sz="2400" dirty="0" smtClean="0"/>
              <a:t> sazebníku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pokud nemá povinný subjekt sazebník zveřejněný, ztrácí nárok na úhradu nákladů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628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6001643"/>
          </a:xfrm>
        </p:spPr>
        <p:txBody>
          <a:bodyPr wrap="square" anchor="t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400" b="1" dirty="0" smtClean="0">
                <a:ea typeface="Times New Roman" panose="02020603050405020304" pitchFamily="18" charset="0"/>
              </a:rPr>
              <a:t>                 Chybný výpočet úhrady nákladů</a:t>
            </a:r>
            <a:r>
              <a:rPr lang="cs-CZ" sz="2400" dirty="0" smtClean="0">
                <a:ea typeface="Times New Roman" panose="02020603050405020304" pitchFamily="18" charset="0"/>
              </a:rPr>
              <a:t/>
            </a:r>
            <a:br>
              <a:rPr lang="cs-CZ" sz="2400" dirty="0" smtClean="0">
                <a:ea typeface="Times New Roman" panose="02020603050405020304" pitchFamily="18" charset="0"/>
              </a:rPr>
            </a:br>
            <a:r>
              <a:rPr lang="cs-CZ" sz="2400" dirty="0" smtClean="0">
                <a:ea typeface="Times New Roman" panose="02020603050405020304" pitchFamily="18" charset="0"/>
              </a:rPr>
              <a:t/>
            </a:r>
            <a:br>
              <a:rPr lang="cs-CZ" sz="2400" dirty="0" smtClean="0">
                <a:ea typeface="Times New Roman" panose="02020603050405020304" pitchFamily="18" charset="0"/>
              </a:rPr>
            </a:br>
            <a:r>
              <a:rPr lang="cs-CZ" sz="2400" dirty="0" smtClean="0">
                <a:ea typeface="Times New Roman" panose="02020603050405020304" pitchFamily="18" charset="0"/>
              </a:rPr>
              <a:t>- když </a:t>
            </a:r>
            <a:r>
              <a:rPr lang="cs-CZ" sz="2400" dirty="0">
                <a:ea typeface="Times New Roman" panose="02020603050405020304" pitchFamily="18" charset="0"/>
              </a:rPr>
              <a:t>už povinný subjekt přistoupí k vyúčtování, </a:t>
            </a:r>
            <a:r>
              <a:rPr lang="cs-CZ" sz="2400" dirty="0" smtClean="0">
                <a:ea typeface="Times New Roman" panose="02020603050405020304" pitchFamily="18" charset="0"/>
              </a:rPr>
              <a:t>započítává </a:t>
            </a:r>
            <a:r>
              <a:rPr lang="cs-CZ" sz="2400" dirty="0">
                <a:ea typeface="Times New Roman" panose="02020603050405020304" pitchFamily="18" charset="0"/>
              </a:rPr>
              <a:t>každou započatou hodinu </a:t>
            </a:r>
            <a:r>
              <a:rPr lang="cs-CZ" sz="2400" dirty="0" smtClean="0">
                <a:ea typeface="Times New Roman" panose="02020603050405020304" pitchFamily="18" charset="0"/>
              </a:rPr>
              <a:t>vyhledávání, což je chybné a to i v případě, že to má v tomto znění uvedené ve zveřejněném sazebníku</a:t>
            </a:r>
            <a:br>
              <a:rPr lang="cs-CZ" sz="2400" dirty="0" smtClean="0">
                <a:ea typeface="Times New Roman" panose="02020603050405020304" pitchFamily="18" charset="0"/>
              </a:rPr>
            </a:br>
            <a:r>
              <a:rPr lang="cs-CZ" sz="2400" dirty="0">
                <a:ea typeface="Times New Roman" panose="02020603050405020304" pitchFamily="18" charset="0"/>
              </a:rPr>
              <a:t/>
            </a:r>
            <a:br>
              <a:rPr lang="cs-CZ" sz="2400" dirty="0">
                <a:ea typeface="Times New Roman" panose="02020603050405020304" pitchFamily="18" charset="0"/>
              </a:rPr>
            </a:br>
            <a:r>
              <a:rPr lang="cs-CZ" sz="2400" dirty="0" smtClean="0">
                <a:ea typeface="Times New Roman" panose="02020603050405020304" pitchFamily="18" charset="0"/>
              </a:rPr>
              <a:t> - je </a:t>
            </a:r>
            <a:r>
              <a:rPr lang="cs-CZ" sz="2400" dirty="0">
                <a:ea typeface="Times New Roman" panose="02020603050405020304" pitchFamily="18" charset="0"/>
              </a:rPr>
              <a:t>třeba vypočíst byť jen 20 min</a:t>
            </a:r>
            <a:r>
              <a:rPr lang="cs-CZ" sz="2400" dirty="0" smtClean="0">
                <a:ea typeface="Times New Roman" panose="02020603050405020304" pitchFamily="18" charset="0"/>
              </a:rPr>
              <a:t>. vyhledávání </a:t>
            </a:r>
            <a:r>
              <a:rPr lang="cs-CZ" sz="2400" dirty="0">
                <a:ea typeface="Times New Roman" panose="02020603050405020304" pitchFamily="18" charset="0"/>
              </a:rPr>
              <a:t>= 1/3 hodiny </a:t>
            </a:r>
            <a:r>
              <a:rPr lang="cs-CZ" sz="2400" dirty="0" smtClean="0">
                <a:ea typeface="Times New Roman" panose="02020603050405020304" pitchFamily="18" charset="0"/>
              </a:rPr>
              <a:t>ze sazebníku</a:t>
            </a:r>
            <a:br>
              <a:rPr lang="cs-CZ" sz="2400" dirty="0" smtClean="0">
                <a:ea typeface="Times New Roman" panose="02020603050405020304" pitchFamily="18" charset="0"/>
              </a:rPr>
            </a:br>
            <a:r>
              <a:rPr lang="cs-CZ" sz="2400" dirty="0">
                <a:ea typeface="Times New Roman" panose="02020603050405020304" pitchFamily="18" charset="0"/>
              </a:rPr>
              <a:t/>
            </a:r>
            <a:br>
              <a:rPr lang="cs-CZ" sz="2400" dirty="0">
                <a:ea typeface="Times New Roman" panose="02020603050405020304" pitchFamily="18" charset="0"/>
              </a:rPr>
            </a:br>
            <a:r>
              <a:rPr lang="cs-CZ" sz="2400" dirty="0" smtClean="0">
                <a:ea typeface="Times New Roman" panose="02020603050405020304" pitchFamily="18" charset="0"/>
              </a:rPr>
              <a:t>- úhrada nákladů nesmí přesahovat skutečně vynaložené náklady, tedy tvořit zisk (§ 17 odst. 1 </a:t>
            </a:r>
            <a:r>
              <a:rPr lang="cs-CZ" sz="2400" dirty="0" err="1" smtClean="0">
                <a:ea typeface="Times New Roman" panose="02020603050405020304" pitchFamily="18" charset="0"/>
              </a:rPr>
              <a:t>InfZ</a:t>
            </a:r>
            <a:r>
              <a:rPr lang="cs-CZ" sz="2400" dirty="0" smtClean="0">
                <a:ea typeface="Times New Roman" panose="02020603050405020304" pitchFamily="18" charset="0"/>
              </a:rPr>
              <a:t>)</a:t>
            </a:r>
            <a:br>
              <a:rPr lang="cs-CZ" sz="2400" dirty="0" smtClean="0">
                <a:ea typeface="Times New Roman" panose="02020603050405020304" pitchFamily="18" charset="0"/>
              </a:rPr>
            </a:br>
            <a:r>
              <a:rPr lang="cs-CZ" sz="2400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/>
            </a:r>
            <a:br>
              <a:rPr lang="cs-CZ" sz="2400" dirty="0" smtClean="0">
                <a:solidFill>
                  <a:prstClr val="black"/>
                </a:solidFill>
                <a:ea typeface="Times New Roman" panose="02020603050405020304" pitchFamily="18" charset="0"/>
              </a:rPr>
            </a:br>
            <a:r>
              <a:rPr lang="cs-CZ" sz="2400" dirty="0" smtClean="0">
                <a:solidFill>
                  <a:prstClr val="black"/>
                </a:solidFill>
                <a:ea typeface="Times New Roman" panose="02020603050405020304" pitchFamily="18" charset="0"/>
              </a:rPr>
              <a:t/>
            </a:r>
            <a:br>
              <a:rPr lang="cs-CZ" sz="2400" dirty="0" smtClean="0">
                <a:solidFill>
                  <a:prstClr val="black"/>
                </a:solidFill>
                <a:ea typeface="Times New Roman" panose="02020603050405020304" pitchFamily="18" charset="0"/>
              </a:rPr>
            </a:br>
            <a:r>
              <a:rPr lang="cs-CZ" sz="2400" dirty="0">
                <a:solidFill>
                  <a:prstClr val="black"/>
                </a:solidFill>
                <a:ea typeface="Times New Roman" panose="02020603050405020304" pitchFamily="18" charset="0"/>
              </a:rPr>
              <a:t/>
            </a:r>
            <a:br>
              <a:rPr lang="cs-CZ" sz="2400" dirty="0">
                <a:solidFill>
                  <a:prstClr val="black"/>
                </a:solidFill>
                <a:ea typeface="Times New Roman" panose="02020603050405020304" pitchFamily="18" charset="0"/>
              </a:rPr>
            </a:b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408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2796</TotalTime>
  <Words>1290</Words>
  <Application>Microsoft Office PowerPoint</Application>
  <PresentationFormat>Předvádění na obrazovce (4:3)</PresentationFormat>
  <Paragraphs>53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Motiv Office</vt:lpstr>
      <vt:lpstr>Prezentace aplikace PowerPoint</vt:lpstr>
      <vt:lpstr>Prezentace aplikace PowerPoint</vt:lpstr>
      <vt:lpstr>         Dotazy na (do)vysvětlování, na názor, na právní                                     kvalifikaci apod.  Typické otázky, které se v žádostech vyskytují:  a) Proč? Jak to mám udělat? Co si o tom myslíte? Jaký je Váš názor, stanovisko? Jak hodnotíte výsledek spolupráce?  b) Když oznámí to či ono, bude se jednat o přestupek, trestný čin? Prosím o právní kvalifikaci a zdůvodnění. Nachází se v přiloženém dokumentu to, či ono?)  c) Který orgán bude v tom či onom řízení projednávat věc prvním stupni a který bude odvolacím?  Uvedené žádosti nejsou žádostmi podle InfZ – odmítnout rozhodnutím (§ 2 odst. 4 InfZ).    </vt:lpstr>
      <vt:lpstr>Prezentace aplikace PowerPoint</vt:lpstr>
      <vt:lpstr>Prezentace aplikace PowerPoint</vt:lpstr>
      <vt:lpstr>                   Povinný subjekt informaci nemá                            a nemá povinnost ji mít  - povinné subjekty často postupují v rozporu se zákonem, neboť v případě, kdy informací nedisponuje a není u něho dána povinnost ji mít, je třeba postupovat podle § 15 InfZ a žádost odmítnout (vydat rozhodnutí)  - neexistence informace je podle ustálené judikatury faktickým důvodem pro odmítnutí žádosti  - je třeba tak postupovat i v případě, kdy některé informace požadované v žádosti má a některé ne   </vt:lpstr>
      <vt:lpstr>                                    Vedení spisu  - povinné subjekty často postupují spis, ovšem nezaloží do něho vše  - v případě absence takových podkladů se rozhodnutí stává nepřezkoumatelné   - v praxi jde převážně o vyhledané informace, doručenky (o převzetí výzvy, rozhodnutí apod.) nebo vyhledané informace (pokud jsou rozsáhlé, lze se domluvit individuálně – s ohledem na případně zbytečné náklady je netisknout, např. na CD apod.)  </vt:lpstr>
      <vt:lpstr>                            Úhrada nákladů § 17  - žádostí je požadováno více stran písemností, které zakládají právo na úhradu za pořízení kopií nebo  za mimořádně rozsáhlé vyhledávání anebo obojí  - povinné subjekty toho nevyužívají  - důležitá je výzva žadateli a provedení správného výpočtu podle zveřejněného sazebníku  - pokud nemá povinný subjekt sazebník zveřejněný, ztrácí nárok na úhradu nákladů</vt:lpstr>
      <vt:lpstr>                 Chybný výpočet úhrady nákladů  - když už povinný subjekt přistoupí k vyúčtování, započítává každou započatou hodinu vyhledávání, což je chybné a to i v případě, že to má v tomto znění uvedené ve zveřejněném sazebníku   - je třeba vypočíst byť jen 20 min. vyhledávání = 1/3 hodiny ze sazebníku  - úhrada nákladů nesmí přesahovat skutečně vynaložené náklady, tedy tvořit zisk (§ 17 odst. 1 InfZ)    </vt:lpstr>
      <vt:lpstr>                Žádost o písemnosti ze spisu vers.                               nahlížení do spisu  - ustanovení § 38 správního řádu nevylučuje postup podle InfZ  - pokud povinný subjekt založí režim podle InfZ, musí buď informaci poskytnout nebo aplikovat některý z důvodů pro odmítnutí, byť i částečné (§ 15 InfZ)  - vždy je třeba žádost posuzovat a hodnotit individuálně nejen k osobě žadatele, ale též k obsahu spisu a procesnímu stavu věci  - pozor na dotčené osoby (prokazatelná výzva k vyjádření se k žádosti i osobě žadatele)</vt:lpstr>
      <vt:lpstr>- pokud by se poskytnutím byť jen např. dvou písemností mohlo jednat o převážnou část správního spisu (nemusí se vždy jednat o kopii „celého“ spisu), je na místě žádost odmítnout podle § 15 InfZ za použití důvodů uvedených v  § 2 odst. 3 InfZ  - vždy je třeba brát v úvahu ochranu osobních údajů  - následně poměřovat ochranu osobních údajů a právo na informace  - aktivně zjišťovat souhlas subjektů údajů (dotčených osob) </vt:lpstr>
      <vt:lpstr>              § 8c Informování o příjmech fyzických osob   - povinný subjekt poskytne informaci o výši příjmu osoby, které poskytl nebo poskytuje veřejné prostředky mající povahu příjmu ze závislé činnosti nebo funkčních požitků podle zákona o daních  - pro praxi se bude jednat o veřejného funkcionáře, na kterého se vztahovaly nebo vztahují povinnosti podle zákona o střetu zájmů (§ 2 zákona č. 159/2006 Sb., zákon o střetu zájmů) - člena svého statutárního, řídicího, dozorčího nebo kontrolního orgánu, anebo - pokud žadatel prokáže veřejný zájem na poskytnutí informace o výši příjmu této osoby a tento veřejný zájem v jednotlivém případě převažuje nad zájmem na ochraně této informace. </vt:lpstr>
      <vt:lpstr>Informace o výši příjmu se poskytne v rozsahu: - jméno, příjmení - funkční, pracovní či jiné obdobné zařazení a  - výše veřejných prostředků, na kterou vznikl nárok, před zdaněním a dalšími povinnými odvody za období podle obsahu žádosti.    Při poskytování informace se § 5 odst. 3 se nepoužije (zveřejnění způsobem umožňujícím dálkový přístup)</vt:lpstr>
      <vt:lpstr>                                          § 18 - povinnost zveřejnit výroční zprávu lze splnit zveřejněním údajů prostřednictvím centrálního registru                                            § 18a - zřizuje se centrální registr jako informační systém veřejné správy, který slouží ke zveřejňování výročních zpráv - správcem je Ministerstvo vnitra - centrální registr je bezplatně a neomezeně veřejně přístupný způsobem umožňujícím dálkový přístup - správce centrálního registru neodpovídá za správnost údajů do centrálního registru vložených.</vt:lpstr>
      <vt:lpstr>  - povinnost KÚPK provést kontrolu nejméně 1x/3 roky (usnesení Vlády č. 689/2013) - plán kontrol zveřejněný na webu Plzeňského kraje  https://www.plzensky-kraj.cz/plan-kontrolni-cinnosti-provadene-krajskym-uradem-5 - zpravidla telefonická konzultace - oznámení/pověření k výkonu kontroly doručováno ISDS - poté lze materiály zasílat i e-mailem - vždy důležitá komunikace s vedoucím kontrolní skupiny a jeho členy - s ohledem na situaci a umožňuje-li to obsah kontroloy, lze kontrolu vykonat distančně  </vt:lpstr>
      <vt:lpstr>Prezentace aplikace PowerPoint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Krizové řízení</dc:title>
  <dc:creator>Mgr. Martin SARKISOV, MPA</dc:creator>
  <cp:lastModifiedBy>Nová Helena</cp:lastModifiedBy>
  <cp:revision>128</cp:revision>
  <dcterms:created xsi:type="dcterms:W3CDTF">2019-01-23T11:42:36Z</dcterms:created>
  <dcterms:modified xsi:type="dcterms:W3CDTF">2022-11-23T06:04:04Z</dcterms:modified>
</cp:coreProperties>
</file>