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67" r:id="rId2"/>
    <p:sldId id="273" r:id="rId3"/>
    <p:sldId id="295" r:id="rId4"/>
    <p:sldId id="290" r:id="rId5"/>
    <p:sldId id="296" r:id="rId6"/>
    <p:sldId id="298" r:id="rId7"/>
    <p:sldId id="299" r:id="rId8"/>
    <p:sldId id="316" r:id="rId9"/>
    <p:sldId id="300" r:id="rId10"/>
    <p:sldId id="301" r:id="rId11"/>
    <p:sldId id="303" r:id="rId12"/>
    <p:sldId id="304" r:id="rId13"/>
    <p:sldId id="305" r:id="rId14"/>
    <p:sldId id="306" r:id="rId15"/>
    <p:sldId id="307" r:id="rId16"/>
    <p:sldId id="308" r:id="rId17"/>
    <p:sldId id="297" r:id="rId18"/>
    <p:sldId id="291" r:id="rId19"/>
    <p:sldId id="309" r:id="rId20"/>
    <p:sldId id="318" r:id="rId21"/>
    <p:sldId id="302" r:id="rId22"/>
    <p:sldId id="333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329" r:id="rId34"/>
    <p:sldId id="332" r:id="rId35"/>
    <p:sldId id="330" r:id="rId36"/>
    <p:sldId id="331" r:id="rId37"/>
    <p:sldId id="294" r:id="rId38"/>
    <p:sldId id="293" r:id="rId39"/>
  </p:sldIdLst>
  <p:sldSz cx="9144000" cy="6858000" type="screen4x3"/>
  <p:notesSz cx="6813550" cy="994568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857C"/>
    <a:srgbClr val="567EB9"/>
    <a:srgbClr val="FEB835"/>
    <a:srgbClr val="B7BD0B"/>
    <a:srgbClr val="FFFFFF"/>
    <a:srgbClr val="B1A696"/>
    <a:srgbClr val="6B6BAF"/>
    <a:srgbClr val="CE1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84" autoAdjust="0"/>
    <p:restoredTop sz="94660"/>
  </p:normalViewPr>
  <p:slideViewPr>
    <p:cSldViewPr>
      <p:cViewPr varScale="1">
        <p:scale>
          <a:sx n="73" d="100"/>
          <a:sy n="73" d="100"/>
        </p:scale>
        <p:origin x="-8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2382" y="-120"/>
      </p:cViewPr>
      <p:guideLst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0800" y="0"/>
            <a:ext cx="29527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800"/>
            <a:ext cx="29527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0800" y="9448800"/>
            <a:ext cx="29527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fld id="{67D51278-139E-4EF9-9999-0106E18688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43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0800" y="0"/>
            <a:ext cx="29527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24400"/>
            <a:ext cx="499745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800"/>
            <a:ext cx="29527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0800" y="9448800"/>
            <a:ext cx="29527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0125DFB-7D1A-4E63-A638-3FD45D783A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7585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543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6" t="82222" r="2493" b="3342"/>
          <a:stretch>
            <a:fillRect/>
          </a:stretch>
        </p:blipFill>
        <p:spPr bwMode="auto">
          <a:xfrm>
            <a:off x="5735638" y="5638800"/>
            <a:ext cx="3200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40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429000" y="2743200"/>
            <a:ext cx="53340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sp>
        <p:nvSpPr>
          <p:cNvPr id="8241" name="Rectangle 49"/>
          <p:cNvSpPr>
            <a:spLocks noGrp="1" noChangeArrowheads="1"/>
          </p:cNvSpPr>
          <p:nvPr>
            <p:ph type="ctrTitle"/>
          </p:nvPr>
        </p:nvSpPr>
        <p:spPr>
          <a:xfrm>
            <a:off x="3429000" y="914400"/>
            <a:ext cx="5334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081632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67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34150" y="254000"/>
            <a:ext cx="2000250" cy="42418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33400" y="254000"/>
            <a:ext cx="5848350" cy="42418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073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54000"/>
            <a:ext cx="8001000" cy="762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533400" y="1412875"/>
            <a:ext cx="8001000" cy="3082925"/>
          </a:xfrm>
        </p:spPr>
        <p:txBody>
          <a:bodyPr/>
          <a:lstStyle/>
          <a:p>
            <a:pPr lv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61089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02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36493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33400" y="1412875"/>
            <a:ext cx="3924300" cy="308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10100" y="1412875"/>
            <a:ext cx="3924300" cy="308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33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4451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932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68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09101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42495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57"/>
          <p:cNvGrpSpPr>
            <a:grpSpLocks/>
          </p:cNvGrpSpPr>
          <p:nvPr/>
        </p:nvGrpSpPr>
        <p:grpSpPr bwMode="auto">
          <a:xfrm>
            <a:off x="250825" y="76200"/>
            <a:ext cx="8893175" cy="1066800"/>
            <a:chOff x="158" y="48"/>
            <a:chExt cx="5602" cy="672"/>
          </a:xfrm>
        </p:grpSpPr>
        <p:sp>
          <p:nvSpPr>
            <p:cNvPr id="1034" name="AutoShape 51"/>
            <p:cNvSpPr>
              <a:spLocks noChangeArrowheads="1"/>
            </p:cNvSpPr>
            <p:nvPr userDrawn="1"/>
          </p:nvSpPr>
          <p:spPr bwMode="auto">
            <a:xfrm>
              <a:off x="158" y="91"/>
              <a:ext cx="5602" cy="618"/>
            </a:xfrm>
            <a:prstGeom prst="roundRect">
              <a:avLst>
                <a:gd name="adj" fmla="val 16667"/>
              </a:avLst>
            </a:prstGeom>
            <a:solidFill>
              <a:srgbClr val="CBC3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35" name="Rectangle 53"/>
            <p:cNvSpPr>
              <a:spLocks noChangeArrowheads="1"/>
            </p:cNvSpPr>
            <p:nvPr userDrawn="1"/>
          </p:nvSpPr>
          <p:spPr bwMode="auto">
            <a:xfrm>
              <a:off x="5616" y="48"/>
              <a:ext cx="144" cy="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7" name="Rectangle 54"/>
          <p:cNvSpPr>
            <a:spLocks noChangeArrowheads="1"/>
          </p:cNvSpPr>
          <p:nvPr/>
        </p:nvSpPr>
        <p:spPr bwMode="auto">
          <a:xfrm>
            <a:off x="250825" y="838200"/>
            <a:ext cx="1600200" cy="287338"/>
          </a:xfrm>
          <a:prstGeom prst="rect">
            <a:avLst/>
          </a:prstGeom>
          <a:solidFill>
            <a:srgbClr val="CBC3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8" name="AutoShape 48"/>
          <p:cNvSpPr>
            <a:spLocks noChangeArrowheads="1"/>
          </p:cNvSpPr>
          <p:nvPr/>
        </p:nvSpPr>
        <p:spPr bwMode="auto">
          <a:xfrm>
            <a:off x="250825" y="6272213"/>
            <a:ext cx="420688" cy="325437"/>
          </a:xfrm>
          <a:prstGeom prst="roundRect">
            <a:avLst>
              <a:gd name="adj" fmla="val 23227"/>
            </a:avLst>
          </a:prstGeom>
          <a:solidFill>
            <a:srgbClr val="B0A696">
              <a:alpha val="6705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412875"/>
            <a:ext cx="8001000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755650" y="6308725"/>
            <a:ext cx="8588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SzPct val="50000"/>
              <a:defRPr/>
            </a:pPr>
            <a:r>
              <a:rPr lang="cs-CZ" sz="1200" smtClean="0"/>
              <a:t>5.10.</a:t>
            </a:r>
            <a:r>
              <a:rPr lang="en-GB" sz="1200" smtClean="0"/>
              <a:t>20</a:t>
            </a:r>
            <a:r>
              <a:rPr lang="cs-CZ" sz="1200" smtClean="0"/>
              <a:t>11</a:t>
            </a:r>
            <a:endParaRPr lang="en-GB" sz="1200" smtClean="0">
              <a:solidFill>
                <a:schemeClr val="bg2"/>
              </a:solidFill>
            </a:endParaRPr>
          </a:p>
        </p:txBody>
      </p:sp>
      <p:sp>
        <p:nvSpPr>
          <p:cNvPr id="1031" name="Text Box 26"/>
          <p:cNvSpPr txBox="1">
            <a:spLocks noChangeArrowheads="1"/>
          </p:cNvSpPr>
          <p:nvPr/>
        </p:nvSpPr>
        <p:spPr bwMode="auto">
          <a:xfrm>
            <a:off x="276225" y="6297613"/>
            <a:ext cx="3698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fld id="{F7CC2B1D-0D00-4F17-914E-90FC40850BC4}" type="slidenum">
              <a:rPr lang="en-GB" sz="1200" b="1" smtClean="0"/>
              <a:pPr algn="ctr">
                <a:defRPr/>
              </a:pPr>
              <a:t>‹#›</a:t>
            </a:fld>
            <a:endParaRPr lang="en-GB" sz="1400" smtClean="0"/>
          </a:p>
        </p:txBody>
      </p:sp>
      <p:pic>
        <p:nvPicPr>
          <p:cNvPr id="1032" name="Picture 2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5"/>
          <a:stretch>
            <a:fillRect/>
          </a:stretch>
        </p:blipFill>
        <p:spPr bwMode="auto">
          <a:xfrm>
            <a:off x="6877050" y="5949950"/>
            <a:ext cx="19812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54000"/>
            <a:ext cx="8001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77825" indent="-377825" algn="l" rtl="0" eaLnBrk="0" fontAlgn="base" hangingPunct="0">
        <a:spcBef>
          <a:spcPct val="20000"/>
        </a:spcBef>
        <a:spcAft>
          <a:spcPct val="0"/>
        </a:spcAft>
        <a:buSzPct val="5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287338" algn="l" rtl="0" eaLnBrk="0" fontAlgn="base" hangingPunct="0">
        <a:spcBef>
          <a:spcPct val="20000"/>
        </a:spcBef>
        <a:spcAft>
          <a:spcPct val="0"/>
        </a:spcAft>
        <a:buSzPct val="40000"/>
        <a:buBlip>
          <a:blip r:embed="rId16"/>
        </a:buBlip>
        <a:defRPr sz="2400">
          <a:solidFill>
            <a:schemeClr val="tx1"/>
          </a:solidFill>
          <a:latin typeface="+mn-lt"/>
        </a:defRPr>
      </a:lvl2pPr>
      <a:lvl3pPr marL="1330325" indent="-284163" algn="l" rtl="0" eaLnBrk="0" fontAlgn="base" hangingPunct="0">
        <a:spcBef>
          <a:spcPct val="20000"/>
        </a:spcBef>
        <a:spcAft>
          <a:spcPct val="0"/>
        </a:spcAft>
        <a:buSzPct val="50000"/>
        <a:buBlip>
          <a:blip r:embed="rId17"/>
        </a:buBlip>
        <a:defRPr sz="2400">
          <a:solidFill>
            <a:schemeClr val="tx1"/>
          </a:solidFill>
          <a:latin typeface="+mn-lt"/>
        </a:defRPr>
      </a:lvl3pPr>
      <a:lvl4pPr marL="1749425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Times"/>
        </a:defRPr>
      </a:lvl4pPr>
      <a:lvl5pPr marL="2168525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Times"/>
        </a:defRPr>
      </a:lvl5pPr>
      <a:lvl6pPr marL="2625725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Times"/>
        </a:defRPr>
      </a:lvl6pPr>
      <a:lvl7pPr marL="3082925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Times"/>
        </a:defRPr>
      </a:lvl7pPr>
      <a:lvl8pPr marL="3540125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Times"/>
        </a:defRPr>
      </a:lvl8pPr>
      <a:lvl9pPr marL="3997325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Time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51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adiglobal.cz/iiWWW/shared.nsf/i/8216176/$FILE/original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hyperlink" Target="2010_05_IP_Security/7_NepriznivePocasi.wmv" TargetMode="External"/><Relationship Id="rId7" Type="http://schemas.openxmlformats.org/officeDocument/2006/relationships/image" Target="../media/image67.jpeg"/><Relationship Id="rId2" Type="http://schemas.openxmlformats.org/officeDocument/2006/relationships/hyperlink" Target="2010_05_IP_Security/Small%20abandoned%20object%20in%20tunnel.wm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2010_05_IP_Security/PTZ%20tracking%20person%20in%20car%20lot.wmv" TargetMode="External"/><Relationship Id="rId5" Type="http://schemas.openxmlformats.org/officeDocument/2006/relationships/hyperlink" Target="2010_05_IP_Security/9_Noc_snih.wmv" TargetMode="External"/><Relationship Id="rId10" Type="http://schemas.openxmlformats.org/officeDocument/2006/relationships/image" Target="../media/image70.jpeg"/><Relationship Id="rId4" Type="http://schemas.openxmlformats.org/officeDocument/2006/relationships/hyperlink" Target="2010_05_IP_Security/8_Vitr.wmv" TargetMode="External"/><Relationship Id="rId9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2.png"/><Relationship Id="rId7" Type="http://schemas.openxmlformats.org/officeDocument/2006/relationships/image" Target="../media/image82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xis.com/products/cam_q1921/index.htm" TargetMode="External"/><Relationship Id="rId2" Type="http://schemas.openxmlformats.org/officeDocument/2006/relationships/hyperlink" Target="http://www.axis.com/products/cam_q1910/index.htm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5" Type="http://schemas.openxmlformats.org/officeDocument/2006/relationships/hyperlink" Target="http://www.axis.com/products/cam_q1921e/index.htm" TargetMode="External"/><Relationship Id="rId4" Type="http://schemas.openxmlformats.org/officeDocument/2006/relationships/hyperlink" Target="http://www.axis.com/products/cam_q1910e/index.htm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2010_05_IP_Security/thermal_high.wmv" TargetMode="External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10" Type="http://schemas.openxmlformats.org/officeDocument/2006/relationships/image" Target="../media/image115.png"/><Relationship Id="rId4" Type="http://schemas.openxmlformats.org/officeDocument/2006/relationships/image" Target="../media/image109.jpeg"/><Relationship Id="rId9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Kamera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486" y="1732385"/>
            <a:ext cx="4003514" cy="3407246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195638" y="163513"/>
            <a:ext cx="5930900" cy="4003675"/>
          </a:xfrm>
        </p:spPr>
        <p:txBody>
          <a:bodyPr/>
          <a:lstStyle/>
          <a:p>
            <a:pPr algn="ctr" eaLnBrk="1" hangingPunct="1"/>
            <a:r>
              <a:rPr lang="cs-CZ" sz="3600" b="1" smtClean="0"/>
              <a:t>IP kamerové systémy pro řešení fyzické bezpečnosti</a:t>
            </a:r>
            <a:br>
              <a:rPr lang="cs-CZ" sz="3600" b="1" smtClean="0"/>
            </a:br>
            <a:r>
              <a:rPr lang="cs-CZ" sz="3600" b="1" smtClean="0"/>
              <a:t/>
            </a:r>
            <a:br>
              <a:rPr lang="cs-CZ" sz="3600" b="1" smtClean="0"/>
            </a:br>
            <a:r>
              <a:rPr lang="cs-CZ" sz="3600" b="1" smtClean="0"/>
              <a:t>Principy budování moderních IP kamerových systémů</a:t>
            </a:r>
            <a:endParaRPr lang="en-US" smtClean="0"/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067175" y="4437063"/>
            <a:ext cx="4953000" cy="1295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cs-CZ" smtClean="0"/>
              <a:t>Dalibor Eliáš</a:t>
            </a:r>
          </a:p>
          <a:p>
            <a:pPr algn="ctr" eaLnBrk="1" hangingPunct="1">
              <a:lnSpc>
                <a:spcPct val="90000"/>
              </a:lnSpc>
            </a:pPr>
            <a:endParaRPr lang="cs-CZ" sz="2800" smtClean="0"/>
          </a:p>
          <a:p>
            <a:pPr algn="r" eaLnBrk="1" hangingPunct="1">
              <a:lnSpc>
                <a:spcPct val="90000"/>
              </a:lnSpc>
            </a:pPr>
            <a:r>
              <a:rPr lang="cs-CZ" sz="1800" smtClean="0"/>
              <a:t>5.10.2011 Býkov</a:t>
            </a:r>
            <a:endParaRPr lang="en-US" sz="1800" smtClean="0"/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1042988" y="1936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1236663" y="3714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Kvalita obrazu</a:t>
            </a:r>
          </a:p>
        </p:txBody>
      </p:sp>
      <p:grpSp>
        <p:nvGrpSpPr>
          <p:cNvPr id="176132" name="Group 4"/>
          <p:cNvGrpSpPr>
            <a:grpSpLocks/>
          </p:cNvGrpSpPr>
          <p:nvPr/>
        </p:nvGrpSpPr>
        <p:grpSpPr bwMode="auto">
          <a:xfrm>
            <a:off x="427038" y="1341438"/>
            <a:ext cx="3763962" cy="4787900"/>
            <a:chOff x="269" y="699"/>
            <a:chExt cx="2371" cy="3016"/>
          </a:xfrm>
        </p:grpSpPr>
        <p:pic>
          <p:nvPicPr>
            <p:cNvPr id="12297" name="Picture 5" descr="img_techguide_ch3_2_interlaced4c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8" t="1120" b="764"/>
            <a:stretch>
              <a:fillRect/>
            </a:stretch>
          </p:blipFill>
          <p:spPr bwMode="auto">
            <a:xfrm>
              <a:off x="269" y="1366"/>
              <a:ext cx="2371" cy="19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8" name="Picture 6" descr="interlaced_dri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" y="2995"/>
              <a:ext cx="960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6135" name="Text Box 7"/>
            <p:cNvSpPr txBox="1">
              <a:spLocks noChangeArrowheads="1"/>
            </p:cNvSpPr>
            <p:nvPr/>
          </p:nvSpPr>
          <p:spPr bwMode="auto">
            <a:xfrm>
              <a:off x="837" y="807"/>
              <a:ext cx="1783" cy="28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>
              <a:prstShdw prst="shdw17" dist="17961" dir="2700000">
                <a:schemeClr val="hlink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cs-CZ">
                  <a:solidFill>
                    <a:schemeClr val="bg1"/>
                  </a:solidFill>
                  <a:latin typeface="Arial" charset="0"/>
                </a:rPr>
                <a:t>    Prokládaný sken</a:t>
              </a:r>
            </a:p>
          </p:txBody>
        </p:sp>
        <p:grpSp>
          <p:nvGrpSpPr>
            <p:cNvPr id="12300" name="Group 8"/>
            <p:cNvGrpSpPr>
              <a:grpSpLocks/>
            </p:cNvGrpSpPr>
            <p:nvPr/>
          </p:nvGrpSpPr>
          <p:grpSpPr bwMode="auto">
            <a:xfrm>
              <a:off x="271" y="699"/>
              <a:ext cx="896" cy="538"/>
              <a:chOff x="271" y="699"/>
              <a:chExt cx="896" cy="538"/>
            </a:xfrm>
          </p:grpSpPr>
          <p:sp>
            <p:nvSpPr>
              <p:cNvPr id="12301" name="AutoShape 9"/>
              <p:cNvSpPr>
                <a:spLocks noChangeArrowheads="1"/>
              </p:cNvSpPr>
              <p:nvPr/>
            </p:nvSpPr>
            <p:spPr bwMode="auto">
              <a:xfrm>
                <a:off x="713" y="821"/>
                <a:ext cx="237" cy="13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pic>
            <p:nvPicPr>
              <p:cNvPr id="12302" name="Picture 10" descr="analog_camera_right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" y="699"/>
                <a:ext cx="896" cy="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6139" name="Group 11"/>
          <p:cNvGrpSpPr>
            <a:grpSpLocks/>
          </p:cNvGrpSpPr>
          <p:nvPr/>
        </p:nvGrpSpPr>
        <p:grpSpPr bwMode="auto">
          <a:xfrm>
            <a:off x="4576763" y="1174750"/>
            <a:ext cx="4411662" cy="5003800"/>
            <a:chOff x="2883" y="594"/>
            <a:chExt cx="2779" cy="3152"/>
          </a:xfrm>
        </p:grpSpPr>
        <p:pic>
          <p:nvPicPr>
            <p:cNvPr id="12293" name="Picture 12" descr="img_techguide_ch3_2_progressiv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" y="1377"/>
              <a:ext cx="2592" cy="19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4" name="Picture 13" descr="prog_dri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" y="2990"/>
              <a:ext cx="1008" cy="7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6142" name="Text Box 14"/>
            <p:cNvSpPr txBox="1">
              <a:spLocks noChangeArrowheads="1"/>
            </p:cNvSpPr>
            <p:nvPr/>
          </p:nvSpPr>
          <p:spPr bwMode="auto">
            <a:xfrm>
              <a:off x="3066" y="807"/>
              <a:ext cx="2043" cy="28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>
              <a:prstShdw prst="shdw17" dist="17961" dir="2700000">
                <a:schemeClr val="hlink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>
                  <a:solidFill>
                    <a:schemeClr val="bg1"/>
                  </a:solidFill>
                  <a:latin typeface="Arial" charset="0"/>
                </a:rPr>
                <a:t> Progresivní sken</a:t>
              </a:r>
            </a:p>
          </p:txBody>
        </p:sp>
        <p:pic>
          <p:nvPicPr>
            <p:cNvPr id="12296" name="Picture 15" descr="ph_211a_left_above_nocable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" y="594"/>
              <a:ext cx="967" cy="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6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Poznáte je ?</a:t>
            </a:r>
          </a:p>
        </p:txBody>
      </p:sp>
      <p:pic>
        <p:nvPicPr>
          <p:cNvPr id="178180" name="Picture 4" descr="BigSpringRobber-thu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341438"/>
            <a:ext cx="266382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Surveillance image of shooting suspect at North Las Vegas cas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12875"/>
            <a:ext cx="338455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2" name="Picture 6" descr="still surveilance photo of suspect vehicle from robbery at Foxwoo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076700"/>
            <a:ext cx="352901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1x CCTV kamera CIF</a:t>
            </a:r>
          </a:p>
        </p:txBody>
      </p:sp>
      <p:graphicFrame>
        <p:nvGraphicFramePr>
          <p:cNvPr id="15363" name="Object 16"/>
          <p:cNvGraphicFramePr>
            <a:graphicFrameLocks noChangeAspect="1"/>
          </p:cNvGraphicFramePr>
          <p:nvPr/>
        </p:nvGraphicFramePr>
        <p:xfrm>
          <a:off x="323850" y="2781300"/>
          <a:ext cx="4535488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8" name="PHOTO-PAINT" r:id="rId3" imgW="4469841" imgH="3377778" progId="">
                  <p:embed/>
                </p:oleObj>
              </mc:Choice>
              <mc:Fallback>
                <p:oleObj name="PHOTO-PAINT" r:id="rId3" imgW="4469841" imgH="3377778" progId="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781300"/>
                        <a:ext cx="4535488" cy="342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537" name="Object 17"/>
          <p:cNvGraphicFramePr>
            <a:graphicFrameLocks noChangeAspect="1"/>
          </p:cNvGraphicFramePr>
          <p:nvPr/>
        </p:nvGraphicFramePr>
        <p:xfrm>
          <a:off x="323850" y="1196975"/>
          <a:ext cx="2209800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9" name="PHOTO-PAINT" r:id="rId5" imgW="698413" imgH="660317" progId="">
                  <p:embed/>
                </p:oleObj>
              </mc:Choice>
              <mc:Fallback>
                <p:oleObj name="PHOTO-PAINT" r:id="rId5" imgW="698413" imgH="660317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196975"/>
                        <a:ext cx="2209800" cy="208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538" name="Object 18"/>
          <p:cNvGraphicFramePr>
            <a:graphicFrameLocks noChangeAspect="1"/>
          </p:cNvGraphicFramePr>
          <p:nvPr/>
        </p:nvGraphicFramePr>
        <p:xfrm>
          <a:off x="5508625" y="4508500"/>
          <a:ext cx="2289175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0" name="PHOTO-PAINT" r:id="rId7" imgW="533145" imgH="380818" progId="">
                  <p:embed/>
                </p:oleObj>
              </mc:Choice>
              <mc:Fallback>
                <p:oleObj name="PHOTO-PAINT" r:id="rId7" imgW="533145" imgH="380818" progId="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4508500"/>
                        <a:ext cx="2289175" cy="163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539" name="Object 19"/>
          <p:cNvGraphicFramePr>
            <a:graphicFrameLocks noChangeAspect="1"/>
          </p:cNvGraphicFramePr>
          <p:nvPr/>
        </p:nvGraphicFramePr>
        <p:xfrm>
          <a:off x="2771775" y="1484313"/>
          <a:ext cx="2663825" cy="232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1" name="PHOTO-PAINT" r:id="rId9" imgW="800000" imgH="698413" progId="">
                  <p:embed/>
                </p:oleObj>
              </mc:Choice>
              <mc:Fallback>
                <p:oleObj name="PHOTO-PAINT" r:id="rId9" imgW="800000" imgH="698413" progId="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1484313"/>
                        <a:ext cx="2663825" cy="2325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540" name="Object 20"/>
          <p:cNvGraphicFramePr>
            <a:graphicFrameLocks noChangeAspect="1"/>
          </p:cNvGraphicFramePr>
          <p:nvPr/>
        </p:nvGraphicFramePr>
        <p:xfrm>
          <a:off x="5580063" y="2133600"/>
          <a:ext cx="3095625" cy="235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2" name="PHOTO-PAINT" r:id="rId11" imgW="685472" imgH="520635" progId="">
                  <p:embed/>
                </p:oleObj>
              </mc:Choice>
              <mc:Fallback>
                <p:oleObj name="PHOTO-PAINT" r:id="rId11" imgW="685472" imgH="520635" progId="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2133600"/>
                        <a:ext cx="3095625" cy="235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1x IP kamera 3 Mpix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5445125"/>
            <a:ext cx="2736850" cy="1412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6388" name="Picture 15" descr="Gas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268413"/>
            <a:ext cx="63246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9344" name="Object 16"/>
          <p:cNvGraphicFramePr>
            <a:graphicFrameLocks noChangeAspect="1"/>
          </p:cNvGraphicFramePr>
          <p:nvPr/>
        </p:nvGraphicFramePr>
        <p:xfrm>
          <a:off x="179388" y="1125538"/>
          <a:ext cx="2209800" cy="28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1" name="PHOTO-PAINT" r:id="rId4" imgW="2209524" imgH="2869841" progId="">
                  <p:embed/>
                </p:oleObj>
              </mc:Choice>
              <mc:Fallback>
                <p:oleObj name="PHOTO-PAINT" r:id="rId4" imgW="2209524" imgH="2869841" progId="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25538"/>
                        <a:ext cx="2209800" cy="287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45" name="Object 17"/>
          <p:cNvGraphicFramePr>
            <a:graphicFrameLocks noChangeAspect="1"/>
          </p:cNvGraphicFramePr>
          <p:nvPr/>
        </p:nvGraphicFramePr>
        <p:xfrm>
          <a:off x="179388" y="4508500"/>
          <a:ext cx="2743200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2" name="PHOTO-PAINT" r:id="rId6" imgW="2158730" imgH="1269841" progId="">
                  <p:embed/>
                </p:oleObj>
              </mc:Choice>
              <mc:Fallback>
                <p:oleObj name="PHOTO-PAINT" r:id="rId6" imgW="2158730" imgH="1269841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508500"/>
                        <a:ext cx="2743200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46" name="Object 18"/>
          <p:cNvGraphicFramePr>
            <a:graphicFrameLocks noChangeAspect="1"/>
          </p:cNvGraphicFramePr>
          <p:nvPr/>
        </p:nvGraphicFramePr>
        <p:xfrm>
          <a:off x="4643438" y="1196975"/>
          <a:ext cx="4140200" cy="300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3" name="PHOTO-PAINT" r:id="rId8" imgW="4139683" imgH="3009524" progId="">
                  <p:embed/>
                </p:oleObj>
              </mc:Choice>
              <mc:Fallback>
                <p:oleObj name="PHOTO-PAINT" r:id="rId8" imgW="4139683" imgH="3009524" progId="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196975"/>
                        <a:ext cx="4140200" cy="300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47" name="Object 19"/>
          <p:cNvGraphicFramePr>
            <a:graphicFrameLocks noChangeAspect="1"/>
          </p:cNvGraphicFramePr>
          <p:nvPr/>
        </p:nvGraphicFramePr>
        <p:xfrm>
          <a:off x="4643438" y="4244975"/>
          <a:ext cx="3048000" cy="261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4" name="PHOTO-PAINT" r:id="rId10" imgW="2311111" imgH="1980952" progId="">
                  <p:embed/>
                </p:oleObj>
              </mc:Choice>
              <mc:Fallback>
                <p:oleObj name="PHOTO-PAINT" r:id="rId10" imgW="2311111" imgH="1980952" progId="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4244975"/>
                        <a:ext cx="3048000" cy="261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9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Čerpací stanice</a:t>
            </a:r>
          </a:p>
        </p:txBody>
      </p:sp>
      <p:sp>
        <p:nvSpPr>
          <p:cNvPr id="17411" name="Rectangle 18"/>
          <p:cNvSpPr>
            <a:spLocks noChangeArrowheads="1"/>
          </p:cNvSpPr>
          <p:nvPr/>
        </p:nvSpPr>
        <p:spPr bwMode="auto">
          <a:xfrm>
            <a:off x="5791200" y="5715000"/>
            <a:ext cx="1752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7412" name="Picture 19" descr="fj705v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1268" name="Group 20"/>
          <p:cNvGrpSpPr>
            <a:grpSpLocks/>
          </p:cNvGrpSpPr>
          <p:nvPr/>
        </p:nvGrpSpPr>
        <p:grpSpPr bwMode="auto">
          <a:xfrm>
            <a:off x="3657600" y="381000"/>
            <a:ext cx="4278313" cy="3733800"/>
            <a:chOff x="2304" y="240"/>
            <a:chExt cx="2695" cy="2352"/>
          </a:xfrm>
        </p:grpSpPr>
        <p:pic>
          <p:nvPicPr>
            <p:cNvPr id="1742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40"/>
              <a:ext cx="1063" cy="15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3" name="Rectangle 22"/>
            <p:cNvSpPr>
              <a:spLocks noChangeArrowheads="1"/>
            </p:cNvSpPr>
            <p:nvPr/>
          </p:nvSpPr>
          <p:spPr bwMode="auto">
            <a:xfrm>
              <a:off x="2304" y="2064"/>
              <a:ext cx="384" cy="528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24" name="Line 23"/>
            <p:cNvSpPr>
              <a:spLocks noChangeShapeType="1"/>
            </p:cNvSpPr>
            <p:nvPr/>
          </p:nvSpPr>
          <p:spPr bwMode="auto">
            <a:xfrm flipV="1">
              <a:off x="2304" y="240"/>
              <a:ext cx="1632" cy="182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425" name="Line 24"/>
            <p:cNvSpPr>
              <a:spLocks noChangeShapeType="1"/>
            </p:cNvSpPr>
            <p:nvPr/>
          </p:nvSpPr>
          <p:spPr bwMode="auto">
            <a:xfrm flipV="1">
              <a:off x="2688" y="1776"/>
              <a:ext cx="2304" cy="81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81273" name="Group 25"/>
          <p:cNvGrpSpPr>
            <a:grpSpLocks/>
          </p:cNvGrpSpPr>
          <p:nvPr/>
        </p:nvGrpSpPr>
        <p:grpSpPr bwMode="auto">
          <a:xfrm>
            <a:off x="762000" y="4572000"/>
            <a:ext cx="2438400" cy="2057400"/>
            <a:chOff x="480" y="2880"/>
            <a:chExt cx="1536" cy="1296"/>
          </a:xfrm>
        </p:grpSpPr>
        <p:grpSp>
          <p:nvGrpSpPr>
            <p:cNvPr id="17417" name="Group 26"/>
            <p:cNvGrpSpPr>
              <a:grpSpLocks/>
            </p:cNvGrpSpPr>
            <p:nvPr/>
          </p:nvGrpSpPr>
          <p:grpSpPr bwMode="auto">
            <a:xfrm>
              <a:off x="480" y="2880"/>
              <a:ext cx="1536" cy="1296"/>
              <a:chOff x="480" y="2880"/>
              <a:chExt cx="1536" cy="1296"/>
            </a:xfrm>
          </p:grpSpPr>
          <p:pic>
            <p:nvPicPr>
              <p:cNvPr id="17419" name="Picture 2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3456"/>
                <a:ext cx="1104" cy="72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420" name="Line 28"/>
              <p:cNvSpPr>
                <a:spLocks noChangeShapeType="1"/>
              </p:cNvSpPr>
              <p:nvPr/>
            </p:nvSpPr>
            <p:spPr bwMode="auto">
              <a:xfrm>
                <a:off x="480" y="3120"/>
                <a:ext cx="432" cy="100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421" name="Line 29"/>
              <p:cNvSpPr>
                <a:spLocks noChangeShapeType="1"/>
              </p:cNvSpPr>
              <p:nvPr/>
            </p:nvSpPr>
            <p:spPr bwMode="auto">
              <a:xfrm>
                <a:off x="864" y="2880"/>
                <a:ext cx="1152" cy="57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7418" name="Rectangle 30"/>
            <p:cNvSpPr>
              <a:spLocks noChangeArrowheads="1"/>
            </p:cNvSpPr>
            <p:nvPr/>
          </p:nvSpPr>
          <p:spPr bwMode="auto">
            <a:xfrm>
              <a:off x="480" y="2880"/>
              <a:ext cx="384" cy="240"/>
            </a:xfrm>
            <a:prstGeom prst="rect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7415" name="Rectangle 31"/>
          <p:cNvSpPr>
            <a:spLocks noChangeArrowheads="1"/>
          </p:cNvSpPr>
          <p:nvPr/>
        </p:nvSpPr>
        <p:spPr bwMode="auto">
          <a:xfrm>
            <a:off x="5867400" y="5867400"/>
            <a:ext cx="194468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7416" name="Text Box 32"/>
          <p:cNvSpPr txBox="1">
            <a:spLocks noChangeArrowheads="1"/>
          </p:cNvSpPr>
          <p:nvPr/>
        </p:nvSpPr>
        <p:spPr bwMode="auto">
          <a:xfrm>
            <a:off x="5867400" y="5876925"/>
            <a:ext cx="2008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b="1">
                <a:cs typeface="Arial" pitchFamily="34" charset="0"/>
              </a:rPr>
              <a:t>Čerpací stanice</a:t>
            </a:r>
            <a:endParaRPr lang="en-US" sz="1800" b="1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Stavebnictví</a:t>
            </a:r>
          </a:p>
        </p:txBody>
      </p:sp>
      <p:pic>
        <p:nvPicPr>
          <p:cNvPr id="18435" name="Picture 4" descr="NZea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6732588" y="228600"/>
            <a:ext cx="1420812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1600" b="1">
                <a:cs typeface="Arial" pitchFamily="34" charset="0"/>
              </a:rPr>
              <a:t>Stavebnictví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Srovnání nákladů</a:t>
            </a:r>
          </a:p>
        </p:txBody>
      </p:sp>
      <p:grpSp>
        <p:nvGrpSpPr>
          <p:cNvPr id="183317" name="Group 21"/>
          <p:cNvGrpSpPr>
            <a:grpSpLocks/>
          </p:cNvGrpSpPr>
          <p:nvPr/>
        </p:nvGrpSpPr>
        <p:grpSpPr bwMode="auto">
          <a:xfrm>
            <a:off x="2057400" y="1404938"/>
            <a:ext cx="5638800" cy="4343400"/>
            <a:chOff x="1296" y="885"/>
            <a:chExt cx="3552" cy="2736"/>
          </a:xfrm>
        </p:grpSpPr>
        <p:pic>
          <p:nvPicPr>
            <p:cNvPr id="19463" name="Picture 4" descr="parking_70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885"/>
              <a:ext cx="3072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4" name="Rectangle 6"/>
            <p:cNvSpPr>
              <a:spLocks noChangeArrowheads="1"/>
            </p:cNvSpPr>
            <p:nvPr/>
          </p:nvSpPr>
          <p:spPr bwMode="auto">
            <a:xfrm>
              <a:off x="3072" y="2037"/>
              <a:ext cx="1536" cy="1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SzPct val="50000"/>
              </a:pPr>
              <a:endParaRPr lang="nl-NL" sz="2000"/>
            </a:p>
          </p:txBody>
        </p:sp>
        <p:sp>
          <p:nvSpPr>
            <p:cNvPr id="19465" name="Rectangle 7"/>
            <p:cNvSpPr>
              <a:spLocks noChangeArrowheads="1"/>
            </p:cNvSpPr>
            <p:nvPr/>
          </p:nvSpPr>
          <p:spPr bwMode="auto">
            <a:xfrm>
              <a:off x="1536" y="2037"/>
              <a:ext cx="1536" cy="1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SzPct val="50000"/>
              </a:pPr>
              <a:endParaRPr lang="nl-NL" sz="2000"/>
            </a:p>
          </p:txBody>
        </p:sp>
        <p:sp>
          <p:nvSpPr>
            <p:cNvPr id="19466" name="Rectangle 8"/>
            <p:cNvSpPr>
              <a:spLocks noChangeArrowheads="1"/>
            </p:cNvSpPr>
            <p:nvPr/>
          </p:nvSpPr>
          <p:spPr bwMode="auto">
            <a:xfrm>
              <a:off x="3072" y="885"/>
              <a:ext cx="1536" cy="1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SzPct val="50000"/>
              </a:pPr>
              <a:endParaRPr lang="nl-NL" sz="2000"/>
            </a:p>
          </p:txBody>
        </p:sp>
        <p:sp>
          <p:nvSpPr>
            <p:cNvPr id="19467" name="Rectangle 9"/>
            <p:cNvSpPr>
              <a:spLocks noChangeArrowheads="1"/>
            </p:cNvSpPr>
            <p:nvPr/>
          </p:nvSpPr>
          <p:spPr bwMode="auto">
            <a:xfrm>
              <a:off x="1536" y="885"/>
              <a:ext cx="1536" cy="1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SzPct val="50000"/>
              </a:pPr>
              <a:endParaRPr lang="nl-NL" sz="2000"/>
            </a:p>
          </p:txBody>
        </p:sp>
        <p:sp>
          <p:nvSpPr>
            <p:cNvPr id="19468" name="Line 10"/>
            <p:cNvSpPr>
              <a:spLocks noChangeShapeType="1"/>
            </p:cNvSpPr>
            <p:nvPr/>
          </p:nvSpPr>
          <p:spPr bwMode="auto">
            <a:xfrm>
              <a:off x="3072" y="885"/>
              <a:ext cx="0" cy="230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469" name="Line 11"/>
            <p:cNvSpPr>
              <a:spLocks noChangeShapeType="1"/>
            </p:cNvSpPr>
            <p:nvPr/>
          </p:nvSpPr>
          <p:spPr bwMode="auto">
            <a:xfrm>
              <a:off x="1536" y="2037"/>
              <a:ext cx="307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470" name="Line 12"/>
            <p:cNvSpPr>
              <a:spLocks noChangeShapeType="1"/>
            </p:cNvSpPr>
            <p:nvPr/>
          </p:nvSpPr>
          <p:spPr bwMode="auto">
            <a:xfrm>
              <a:off x="1536" y="885"/>
              <a:ext cx="3072" cy="0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471" name="Line 13"/>
            <p:cNvSpPr>
              <a:spLocks noChangeShapeType="1"/>
            </p:cNvSpPr>
            <p:nvPr/>
          </p:nvSpPr>
          <p:spPr bwMode="auto">
            <a:xfrm>
              <a:off x="1536" y="885"/>
              <a:ext cx="0" cy="2304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472" name="Line 14"/>
            <p:cNvSpPr>
              <a:spLocks noChangeShapeType="1"/>
            </p:cNvSpPr>
            <p:nvPr/>
          </p:nvSpPr>
          <p:spPr bwMode="auto">
            <a:xfrm>
              <a:off x="4608" y="885"/>
              <a:ext cx="0" cy="2304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473" name="Line 15"/>
            <p:cNvSpPr>
              <a:spLocks noChangeShapeType="1"/>
            </p:cNvSpPr>
            <p:nvPr/>
          </p:nvSpPr>
          <p:spPr bwMode="auto">
            <a:xfrm>
              <a:off x="1536" y="3189"/>
              <a:ext cx="3072" cy="0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474" name="Text Box 16"/>
            <p:cNvSpPr txBox="1">
              <a:spLocks noChangeArrowheads="1"/>
            </p:cNvSpPr>
            <p:nvPr/>
          </p:nvSpPr>
          <p:spPr bwMode="auto">
            <a:xfrm>
              <a:off x="3072" y="885"/>
              <a:ext cx="576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l-NL" sz="2300">
                  <a:solidFill>
                    <a:srgbClr val="00FF00"/>
                  </a:solidFill>
                  <a:cs typeface="Arial" pitchFamily="34" charset="0"/>
                </a:rPr>
                <a:t>40KB</a:t>
              </a:r>
            </a:p>
          </p:txBody>
        </p:sp>
        <p:sp>
          <p:nvSpPr>
            <p:cNvPr id="19475" name="Text Box 17"/>
            <p:cNvSpPr txBox="1">
              <a:spLocks noChangeArrowheads="1"/>
            </p:cNvSpPr>
            <p:nvPr/>
          </p:nvSpPr>
          <p:spPr bwMode="auto">
            <a:xfrm>
              <a:off x="1565" y="890"/>
              <a:ext cx="576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l-NL" sz="2300">
                  <a:solidFill>
                    <a:srgbClr val="00FF00"/>
                  </a:solidFill>
                  <a:cs typeface="Arial" pitchFamily="34" charset="0"/>
                </a:rPr>
                <a:t>57KB</a:t>
              </a:r>
            </a:p>
          </p:txBody>
        </p:sp>
        <p:sp>
          <p:nvSpPr>
            <p:cNvPr id="19476" name="Text Box 18"/>
            <p:cNvSpPr txBox="1">
              <a:spLocks noChangeArrowheads="1"/>
            </p:cNvSpPr>
            <p:nvPr/>
          </p:nvSpPr>
          <p:spPr bwMode="auto">
            <a:xfrm>
              <a:off x="3072" y="2901"/>
              <a:ext cx="576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l-NL" sz="2300">
                  <a:solidFill>
                    <a:srgbClr val="00FF00"/>
                  </a:solidFill>
                  <a:cs typeface="Arial" pitchFamily="34" charset="0"/>
                </a:rPr>
                <a:t>36KB</a:t>
              </a:r>
            </a:p>
          </p:txBody>
        </p:sp>
        <p:sp>
          <p:nvSpPr>
            <p:cNvPr id="19477" name="Text Box 19"/>
            <p:cNvSpPr txBox="1">
              <a:spLocks noChangeArrowheads="1"/>
            </p:cNvSpPr>
            <p:nvPr/>
          </p:nvSpPr>
          <p:spPr bwMode="auto">
            <a:xfrm>
              <a:off x="1565" y="2886"/>
              <a:ext cx="576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l-NL" sz="2300">
                  <a:solidFill>
                    <a:srgbClr val="00FF00"/>
                  </a:solidFill>
                  <a:cs typeface="Arial" pitchFamily="34" charset="0"/>
                </a:rPr>
                <a:t>45KB</a:t>
              </a:r>
            </a:p>
          </p:txBody>
        </p:sp>
        <p:sp>
          <p:nvSpPr>
            <p:cNvPr id="19478" name="Text Box 20"/>
            <p:cNvSpPr txBox="1">
              <a:spLocks noChangeArrowheads="1"/>
            </p:cNvSpPr>
            <p:nvPr/>
          </p:nvSpPr>
          <p:spPr bwMode="auto">
            <a:xfrm>
              <a:off x="1296" y="3294"/>
              <a:ext cx="355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sz="2800">
                  <a:cs typeface="Arial" pitchFamily="34" charset="0"/>
                </a:rPr>
                <a:t>4 PAL kamery, celkem </a:t>
              </a:r>
              <a:r>
                <a:rPr lang="nl-NL" sz="2800" b="1">
                  <a:cs typeface="Arial" pitchFamily="34" charset="0"/>
                </a:rPr>
                <a:t>178KB</a:t>
              </a:r>
              <a:endParaRPr lang="nl-NL" sz="2800">
                <a:cs typeface="Arial" pitchFamily="34" charset="0"/>
              </a:endParaRPr>
            </a:p>
          </p:txBody>
        </p:sp>
      </p:grpSp>
      <p:grpSp>
        <p:nvGrpSpPr>
          <p:cNvPr id="183318" name="Group 22"/>
          <p:cNvGrpSpPr>
            <a:grpSpLocks/>
          </p:cNvGrpSpPr>
          <p:nvPr/>
        </p:nvGrpSpPr>
        <p:grpSpPr bwMode="auto">
          <a:xfrm>
            <a:off x="1979613" y="1412875"/>
            <a:ext cx="5638800" cy="4343400"/>
            <a:chOff x="1296" y="885"/>
            <a:chExt cx="3552" cy="2736"/>
          </a:xfrm>
        </p:grpSpPr>
        <p:pic>
          <p:nvPicPr>
            <p:cNvPr id="19461" name="Picture 23" descr="parking_70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885"/>
              <a:ext cx="3072" cy="23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2" name="Text Box 24"/>
            <p:cNvSpPr txBox="1">
              <a:spLocks noChangeArrowheads="1"/>
            </p:cNvSpPr>
            <p:nvPr/>
          </p:nvSpPr>
          <p:spPr bwMode="auto">
            <a:xfrm>
              <a:off x="1296" y="3294"/>
              <a:ext cx="355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sz="2800">
                  <a:cs typeface="Arial" pitchFamily="34" charset="0"/>
                </a:rPr>
                <a:t>2Mpix kamera, celkem </a:t>
              </a:r>
              <a:r>
                <a:rPr lang="nl-NL" sz="2800" b="1">
                  <a:cs typeface="Arial" pitchFamily="34" charset="0"/>
                </a:rPr>
                <a:t>1</a:t>
              </a:r>
              <a:r>
                <a:rPr lang="cs-CZ" sz="2800" b="1">
                  <a:cs typeface="Arial" pitchFamily="34" charset="0"/>
                </a:rPr>
                <a:t>40</a:t>
              </a:r>
              <a:r>
                <a:rPr lang="nl-NL" sz="2800" b="1">
                  <a:cs typeface="Arial" pitchFamily="34" charset="0"/>
                </a:rPr>
                <a:t>KB</a:t>
              </a:r>
              <a:endParaRPr lang="nl-NL" sz="2800"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8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8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Výhody IP kamerových systémů - shrnutí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642350" cy="50403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000" smtClean="0"/>
              <a:t>Integrace stávajících systému do jedné konvergované síťové infrastruktury – možnosti integrace stávajících analogových systémů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smtClean="0"/>
              <a:t>lepší vlastnosti IP kamer: 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smtClean="0"/>
              <a:t>vyšší rozlišení (megapixelové)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smtClean="0"/>
              <a:t>progressive scan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smtClean="0"/>
              <a:t>napájení kamer pomocí PoE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smtClean="0"/>
              <a:t>výhody inteligence na úrovni kamer – forenzní analýza obrazu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smtClean="0"/>
              <a:t>jednodušší systém ukládání záznamů a zpracování obrazu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smtClean="0"/>
              <a:t>různé možnosti bezpečného přístupu k informacím: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smtClean="0"/>
              <a:t>dle definované přístupové politiky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smtClean="0"/>
              <a:t>dle typu uživatele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smtClean="0"/>
              <a:t>jednodušší realizace jednotného systému pro podniky s více pobočkami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smtClean="0"/>
              <a:t>jednotný systém vyhodnocování incidentů a hrozeb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smtClean="0"/>
              <a:t>jednoduchý systém návazných režimových opatření (eskalace a hlášení)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smtClean="0"/>
              <a:t>Možnosti integrace IP kamerového systému</a:t>
            </a:r>
          </a:p>
        </p:txBody>
      </p:sp>
      <p:pic>
        <p:nvPicPr>
          <p:cNvPr id="21507" name="Picture 5" descr="ph_233d_ext_clear_white_135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268413"/>
            <a:ext cx="15478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16"/>
          <p:cNvSpPr>
            <a:spLocks noChangeArrowheads="1"/>
          </p:cNvSpPr>
          <p:nvPr/>
        </p:nvSpPr>
        <p:spPr bwMode="auto">
          <a:xfrm>
            <a:off x="250825" y="1196975"/>
            <a:ext cx="7056438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77825" indent="-377825" eaLnBrk="1" hangingPunct="1">
              <a:lnSpc>
                <a:spcPct val="90000"/>
              </a:lnSpc>
              <a:spcBef>
                <a:spcPct val="20000"/>
              </a:spcBef>
              <a:buSzPct val="50000"/>
              <a:buFontTx/>
              <a:buBlip>
                <a:blip r:embed="rId3"/>
              </a:buBlip>
            </a:pPr>
            <a:r>
              <a:rPr lang="cs-CZ" sz="2000"/>
              <a:t>otevřená architektura – programovatelné API</a:t>
            </a:r>
          </a:p>
          <a:p>
            <a:pPr marL="377825" indent="-377825" eaLnBrk="1" hangingPunct="1">
              <a:lnSpc>
                <a:spcPct val="90000"/>
              </a:lnSpc>
              <a:spcBef>
                <a:spcPct val="20000"/>
              </a:spcBef>
              <a:buSzPct val="50000"/>
              <a:buFontTx/>
              <a:buBlip>
                <a:blip r:embed="rId3"/>
              </a:buBlip>
            </a:pPr>
            <a:r>
              <a:rPr lang="cs-CZ" sz="2000"/>
              <a:t>možnosti I/O portů na IP kamerách a videoserverech</a:t>
            </a:r>
          </a:p>
          <a:p>
            <a:pPr marL="377825" indent="-377825" eaLnBrk="1" hangingPunct="1">
              <a:lnSpc>
                <a:spcPct val="90000"/>
              </a:lnSpc>
              <a:spcBef>
                <a:spcPct val="20000"/>
              </a:spcBef>
              <a:buSzPct val="50000"/>
              <a:buFontTx/>
              <a:buBlip>
                <a:blip r:embed="rId3"/>
              </a:buBlip>
            </a:pPr>
            <a:r>
              <a:rPr lang="cs-CZ" sz="2000"/>
              <a:t>integrace se stávajícími systémy:</a:t>
            </a:r>
          </a:p>
          <a:p>
            <a:pPr marL="855663" lvl="1" indent="-287338" eaLnBrk="1" hangingPunct="1">
              <a:lnSpc>
                <a:spcPct val="90000"/>
              </a:lnSpc>
              <a:spcBef>
                <a:spcPct val="20000"/>
              </a:spcBef>
              <a:buSzPct val="40000"/>
              <a:buFontTx/>
              <a:buBlip>
                <a:blip r:embed="rId4"/>
              </a:buBlip>
            </a:pPr>
            <a:r>
              <a:rPr lang="cs-CZ" sz="2000"/>
              <a:t>vstupní systémy, </a:t>
            </a:r>
          </a:p>
          <a:p>
            <a:pPr marL="855663" lvl="1" indent="-287338" eaLnBrk="1" hangingPunct="1">
              <a:lnSpc>
                <a:spcPct val="90000"/>
              </a:lnSpc>
              <a:spcBef>
                <a:spcPct val="20000"/>
              </a:spcBef>
              <a:buSzPct val="40000"/>
              <a:buFontTx/>
              <a:buBlip>
                <a:blip r:embed="rId4"/>
              </a:buBlip>
            </a:pPr>
            <a:r>
              <a:rPr lang="cs-CZ" sz="2000"/>
              <a:t>čtečky čárových kódů,</a:t>
            </a:r>
          </a:p>
          <a:p>
            <a:pPr marL="855663" lvl="1" indent="-287338" eaLnBrk="1" hangingPunct="1">
              <a:lnSpc>
                <a:spcPct val="90000"/>
              </a:lnSpc>
              <a:spcBef>
                <a:spcPct val="20000"/>
              </a:spcBef>
              <a:buSzPct val="40000"/>
              <a:buFontTx/>
              <a:buBlip>
                <a:blip r:embed="rId4"/>
              </a:buBlip>
            </a:pPr>
            <a:r>
              <a:rPr lang="cs-CZ" sz="2000"/>
              <a:t>EZS/EPS, </a:t>
            </a:r>
          </a:p>
          <a:p>
            <a:pPr marL="855663" lvl="1" indent="-287338" eaLnBrk="1" hangingPunct="1">
              <a:lnSpc>
                <a:spcPct val="90000"/>
              </a:lnSpc>
              <a:spcBef>
                <a:spcPct val="20000"/>
              </a:spcBef>
              <a:buSzPct val="40000"/>
              <a:buFontTx/>
              <a:buBlip>
                <a:blip r:embed="rId4"/>
              </a:buBlip>
            </a:pPr>
            <a:r>
              <a:rPr lang="cs-CZ" sz="2000"/>
              <a:t>dveřní kontakty, PIR čidla</a:t>
            </a:r>
          </a:p>
          <a:p>
            <a:pPr marL="377825" indent="-377825" eaLnBrk="1" hangingPunct="1">
              <a:lnSpc>
                <a:spcPct val="90000"/>
              </a:lnSpc>
              <a:spcBef>
                <a:spcPct val="20000"/>
              </a:spcBef>
              <a:buSzPct val="50000"/>
              <a:buFontTx/>
              <a:buBlip>
                <a:blip r:embed="rId3"/>
              </a:buBlip>
            </a:pPr>
            <a:r>
              <a:rPr lang="cs-CZ" sz="2000"/>
              <a:t>forenzní analýza  obrazu:</a:t>
            </a:r>
          </a:p>
          <a:p>
            <a:pPr marL="855663" lvl="1" indent="-287338" eaLnBrk="1" hangingPunct="1">
              <a:lnSpc>
                <a:spcPct val="90000"/>
              </a:lnSpc>
              <a:spcBef>
                <a:spcPct val="20000"/>
              </a:spcBef>
              <a:buSzPct val="40000"/>
              <a:buFontTx/>
              <a:buBlip>
                <a:blip r:embed="rId4"/>
              </a:buBlip>
            </a:pPr>
            <a:r>
              <a:rPr lang="cs-CZ" sz="2000"/>
              <a:t>detekce odložených předmětů</a:t>
            </a:r>
          </a:p>
          <a:p>
            <a:pPr marL="855663" lvl="1" indent="-287338" eaLnBrk="1" hangingPunct="1">
              <a:lnSpc>
                <a:spcPct val="90000"/>
              </a:lnSpc>
              <a:spcBef>
                <a:spcPct val="20000"/>
              </a:spcBef>
              <a:buSzPct val="40000"/>
              <a:buFontTx/>
              <a:buBlip>
                <a:blip r:embed="rId4"/>
              </a:buBlip>
            </a:pPr>
            <a:r>
              <a:rPr lang="cs-CZ" sz="2000"/>
              <a:t>detekce špatného chování osob</a:t>
            </a:r>
          </a:p>
          <a:p>
            <a:pPr marL="855663" lvl="1" indent="-287338" eaLnBrk="1" hangingPunct="1">
              <a:lnSpc>
                <a:spcPct val="90000"/>
              </a:lnSpc>
              <a:spcBef>
                <a:spcPct val="20000"/>
              </a:spcBef>
              <a:buSzPct val="40000"/>
              <a:buFontTx/>
              <a:buBlip>
                <a:blip r:embed="rId4"/>
              </a:buBlip>
            </a:pPr>
            <a:r>
              <a:rPr lang="cs-CZ" sz="2000"/>
              <a:t>sledování odcizeného předmětu</a:t>
            </a:r>
          </a:p>
          <a:p>
            <a:pPr marL="855663" lvl="1" indent="-287338" eaLnBrk="1" hangingPunct="1">
              <a:lnSpc>
                <a:spcPct val="90000"/>
              </a:lnSpc>
              <a:spcBef>
                <a:spcPct val="20000"/>
              </a:spcBef>
              <a:buSzPct val="40000"/>
              <a:buFontTx/>
              <a:buBlip>
                <a:blip r:embed="rId4"/>
              </a:buBlip>
            </a:pPr>
            <a:r>
              <a:rPr lang="cs-CZ" sz="2000"/>
              <a:t>rozpoznání SPZ</a:t>
            </a:r>
          </a:p>
          <a:p>
            <a:pPr marL="855663" lvl="1" indent="-287338" eaLnBrk="1" hangingPunct="1">
              <a:lnSpc>
                <a:spcPct val="90000"/>
              </a:lnSpc>
              <a:spcBef>
                <a:spcPct val="20000"/>
              </a:spcBef>
              <a:buSzPct val="40000"/>
              <a:buFontTx/>
              <a:buBlip>
                <a:blip r:embed="rId4"/>
              </a:buBlip>
            </a:pPr>
            <a:r>
              <a:rPr lang="cs-CZ" sz="2000"/>
              <a:t>počítání osob</a:t>
            </a:r>
          </a:p>
          <a:p>
            <a:pPr marL="377825" indent="-377825" eaLnBrk="1" hangingPunct="1">
              <a:lnSpc>
                <a:spcPct val="90000"/>
              </a:lnSpc>
              <a:spcBef>
                <a:spcPct val="20000"/>
              </a:spcBef>
              <a:buSzPct val="50000"/>
              <a:buFontTx/>
              <a:buBlip>
                <a:blip r:embed="rId3"/>
              </a:buBlip>
            </a:pPr>
            <a:endParaRPr lang="cs-CZ" sz="2000"/>
          </a:p>
        </p:txBody>
      </p:sp>
      <p:pic>
        <p:nvPicPr>
          <p:cNvPr id="21509" name="Picture 21" descr="form_lprtes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644900"/>
            <a:ext cx="316865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Systémy pro zobrazení</a:t>
            </a:r>
          </a:p>
        </p:txBody>
      </p:sp>
      <p:pic>
        <p:nvPicPr>
          <p:cNvPr id="184328" name="Picture 8" descr="form_over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29527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9" name="Picture 9" descr="form_digital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67138"/>
            <a:ext cx="2952750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0" name="Picture 10" descr="monitoringboar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268413"/>
            <a:ext cx="5543550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1" name="Picture 11" descr="Security Monitoring r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005263"/>
            <a:ext cx="266382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4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4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Agenda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12875"/>
            <a:ext cx="8001000" cy="4537075"/>
          </a:xfrm>
        </p:spPr>
        <p:txBody>
          <a:bodyPr/>
          <a:lstStyle/>
          <a:p>
            <a:pPr eaLnBrk="1" hangingPunct="1"/>
            <a:r>
              <a:rPr lang="cs-CZ" dirty="0" smtClean="0"/>
              <a:t>Co je to objektová (fyzická) bezpečnost</a:t>
            </a:r>
          </a:p>
          <a:p>
            <a:pPr eaLnBrk="1" hangingPunct="1"/>
            <a:r>
              <a:rPr lang="cs-CZ" smtClean="0"/>
              <a:t>Analog </a:t>
            </a:r>
            <a:r>
              <a:rPr lang="cs-CZ" dirty="0" smtClean="0"/>
              <a:t>vs. IP – základní srovnání</a:t>
            </a:r>
          </a:p>
          <a:p>
            <a:pPr eaLnBrk="1" hangingPunct="1"/>
            <a:r>
              <a:rPr lang="cs-CZ" dirty="0" smtClean="0"/>
              <a:t>Možnosti IP systémů</a:t>
            </a:r>
          </a:p>
          <a:p>
            <a:pPr eaLnBrk="1" hangingPunct="1"/>
            <a:r>
              <a:rPr lang="cs-CZ" dirty="0" smtClean="0"/>
              <a:t>Detekce incidentů</a:t>
            </a:r>
          </a:p>
          <a:p>
            <a:pPr lvl="1" eaLnBrk="1" hangingPunct="1"/>
            <a:r>
              <a:rPr lang="cs-CZ" dirty="0" smtClean="0"/>
              <a:t>Praktické využití termo kamery</a:t>
            </a:r>
          </a:p>
          <a:p>
            <a:pPr lvl="1" eaLnBrk="1" hangingPunct="1"/>
            <a:r>
              <a:rPr lang="cs-CZ" dirty="0" smtClean="0"/>
              <a:t>identifikace SPZ</a:t>
            </a:r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3" name="Picture 7" descr="Bezdrátový perimetrický detekční systém s akceleračními RFID tag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196975"/>
            <a:ext cx="23780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32" name="Picture 16" descr="IR_01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997200"/>
            <a:ext cx="19685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smtClean="0"/>
              <a:t>Možnosti detekce incidentů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6119813" cy="3598862"/>
          </a:xfrm>
        </p:spPr>
        <p:txBody>
          <a:bodyPr/>
          <a:lstStyle/>
          <a:p>
            <a:r>
              <a:rPr lang="cs-CZ" sz="2000" dirty="0" smtClean="0"/>
              <a:t>Detekce fyzického narušení sledovaného prostoru</a:t>
            </a:r>
          </a:p>
          <a:p>
            <a:pPr lvl="1"/>
            <a:r>
              <a:rPr lang="cs-CZ" sz="2000" dirty="0" smtClean="0"/>
              <a:t>infračervené závory, PIR detektory</a:t>
            </a:r>
          </a:p>
          <a:p>
            <a:pPr lvl="1"/>
            <a:r>
              <a:rPr lang="cs-CZ" sz="2000" dirty="0" smtClean="0"/>
              <a:t>mikrovlnné detektory a bariéry</a:t>
            </a:r>
          </a:p>
          <a:p>
            <a:pPr lvl="1"/>
            <a:r>
              <a:rPr lang="cs-CZ" sz="2000" dirty="0" smtClean="0"/>
              <a:t>duální detektory (MW + PIR)</a:t>
            </a:r>
          </a:p>
          <a:p>
            <a:pPr lvl="1"/>
            <a:r>
              <a:rPr lang="cs-CZ" sz="2000" dirty="0" smtClean="0"/>
              <a:t>plotové detekční systémy</a:t>
            </a:r>
          </a:p>
          <a:p>
            <a:r>
              <a:rPr lang="cs-CZ" sz="2000" dirty="0" smtClean="0"/>
              <a:t>Detekce pohybu osob ve sledovaném prostoru</a:t>
            </a:r>
          </a:p>
          <a:p>
            <a:pPr lvl="1"/>
            <a:r>
              <a:rPr lang="cs-CZ" sz="2000" dirty="0" smtClean="0"/>
              <a:t>detekce pohybu v obrazu</a:t>
            </a:r>
          </a:p>
          <a:p>
            <a:pPr lvl="1"/>
            <a:r>
              <a:rPr lang="cs-CZ" sz="2000" dirty="0" smtClean="0"/>
              <a:t>termo kamery</a:t>
            </a:r>
          </a:p>
          <a:p>
            <a:endParaRPr lang="cs-CZ" sz="2000" dirty="0" smtClean="0"/>
          </a:p>
        </p:txBody>
      </p:sp>
      <p:pic>
        <p:nvPicPr>
          <p:cNvPr id="1628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773238"/>
            <a:ext cx="152717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30" name="Text Box 14"/>
          <p:cNvSpPr txBox="1">
            <a:spLocks noChangeArrowheads="1"/>
          </p:cNvSpPr>
          <p:nvPr/>
        </p:nvSpPr>
        <p:spPr bwMode="auto">
          <a:xfrm>
            <a:off x="684213" y="5462588"/>
            <a:ext cx="76327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cs-CZ" sz="2800" b="1">
                <a:solidFill>
                  <a:srgbClr val="CE1800"/>
                </a:solidFill>
              </a:rPr>
              <a:t>Možné řešení: integrace do IP kamerového systému</a:t>
            </a:r>
          </a:p>
        </p:txBody>
      </p:sp>
      <p:sp>
        <p:nvSpPr>
          <p:cNvPr id="162833" name="Text Box 17"/>
          <p:cNvSpPr txBox="1">
            <a:spLocks noChangeArrowheads="1"/>
          </p:cNvSpPr>
          <p:nvPr/>
        </p:nvSpPr>
        <p:spPr bwMode="auto">
          <a:xfrm>
            <a:off x="819150" y="4076700"/>
            <a:ext cx="7632700" cy="138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3EC658"/>
                </a:solidFill>
                <a:latin typeface="Arial" charset="0"/>
              </a:rPr>
              <a:t>Základní cíl: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cs-CZ" sz="2800" b="1" dirty="0">
                <a:solidFill>
                  <a:srgbClr val="3EC658"/>
                </a:solidFill>
                <a:latin typeface="Arial" charset="0"/>
              </a:rPr>
              <a:t>včasná detekce incidentu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cs-CZ" sz="2800" b="1" dirty="0">
                <a:solidFill>
                  <a:srgbClr val="3EC658"/>
                </a:solidFill>
                <a:latin typeface="Arial" charset="0"/>
              </a:rPr>
              <a:t>eliminace falešných poplachů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162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62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build="p"/>
      <p:bldP spid="162830" grpId="0"/>
      <p:bldP spid="1628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Detekce na úrovni pohybu v obraze</a:t>
            </a:r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8640763" cy="442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Inteligentní detekce na úrovni IP kamery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62594" y="1654061"/>
            <a:ext cx="15536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2" action="ppaction://hlinkfile"/>
              </a:rPr>
              <a:t>Objekt v tunelu</a:t>
            </a:r>
            <a:endParaRPr lang="cs-CZ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81904" y="2132856"/>
            <a:ext cx="14959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smtClean="0">
                <a:solidFill>
                  <a:schemeClr val="accent6">
                    <a:lumMod val="60000"/>
                    <a:lumOff val="40000"/>
                  </a:schemeClr>
                </a:solidFill>
                <a:hlinkClick r:id="rId3" action="ppaction://hlinkfile"/>
              </a:rPr>
              <a:t>Špatné počasí</a:t>
            </a:r>
            <a:endParaRPr lang="cs-CZ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94197" y="2623253"/>
            <a:ext cx="9380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smtClean="0">
                <a:solidFill>
                  <a:schemeClr val="accent6">
                    <a:lumMod val="60000"/>
                    <a:lumOff val="40000"/>
                  </a:schemeClr>
                </a:solidFill>
                <a:hlinkClick r:id="rId4" action="ppaction://hlinkfile"/>
              </a:rPr>
              <a:t>Za větru</a:t>
            </a:r>
            <a:endParaRPr lang="cs-CZ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21874" y="3090446"/>
            <a:ext cx="18149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smtClean="0">
                <a:solidFill>
                  <a:schemeClr val="accent6">
                    <a:lumMod val="60000"/>
                    <a:lumOff val="40000"/>
                  </a:schemeClr>
                </a:solidFill>
                <a:hlinkClick r:id="rId5" action="ppaction://hlinkfile"/>
              </a:rPr>
              <a:t>V noci a ve sněhu</a:t>
            </a:r>
            <a:endParaRPr lang="cs-CZ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94197" y="3573016"/>
            <a:ext cx="13692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smtClean="0">
                <a:solidFill>
                  <a:schemeClr val="accent6">
                    <a:lumMod val="60000"/>
                    <a:lumOff val="40000"/>
                  </a:schemeClr>
                </a:solidFill>
                <a:hlinkClick r:id="rId6" action="ppaction://hlinkfile"/>
              </a:rPr>
              <a:t>Na parkovišti</a:t>
            </a:r>
            <a:endParaRPr lang="cs-CZ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410" name="Picture 2" descr="F:\Obrázek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962" y="1259531"/>
            <a:ext cx="3125526" cy="248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Obrázek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42" y="1992615"/>
            <a:ext cx="3301720" cy="270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F:\Obrázek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918" y="2942213"/>
            <a:ext cx="3280807" cy="260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F:\Obrázek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11570"/>
            <a:ext cx="3395067" cy="269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01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Termo kamera vs. Termografická kamera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5051425" cy="43497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mtClean="0"/>
              <a:t>Termo kamera</a:t>
            </a:r>
          </a:p>
          <a:p>
            <a:pPr lvl="2">
              <a:lnSpc>
                <a:spcPct val="90000"/>
              </a:lnSpc>
            </a:pPr>
            <a:r>
              <a:rPr lang="cs-CZ" smtClean="0"/>
              <a:t>Zobrazuje rozdíly teplot,</a:t>
            </a:r>
            <a:br>
              <a:rPr lang="cs-CZ" smtClean="0"/>
            </a:br>
            <a:r>
              <a:rPr lang="cs-CZ" smtClean="0"/>
              <a:t>bez reference, informace o teplotě je poměrovým způsobem</a:t>
            </a:r>
          </a:p>
          <a:p>
            <a:pPr lvl="2">
              <a:lnSpc>
                <a:spcPct val="90000"/>
              </a:lnSpc>
            </a:pPr>
            <a:endParaRPr lang="cs-CZ" smtClean="0"/>
          </a:p>
          <a:p>
            <a:pPr>
              <a:lnSpc>
                <a:spcPct val="90000"/>
              </a:lnSpc>
            </a:pPr>
            <a:r>
              <a:rPr lang="cs-CZ" smtClean="0"/>
              <a:t>Termografická kamera</a:t>
            </a:r>
          </a:p>
          <a:p>
            <a:pPr lvl="2">
              <a:lnSpc>
                <a:spcPct val="90000"/>
              </a:lnSpc>
            </a:pPr>
            <a:r>
              <a:rPr lang="cs-CZ" smtClean="0"/>
              <a:t>Zobrazuje v definované stupnici, informace o teplotě v absolutních hodnotách</a:t>
            </a:r>
            <a:endParaRPr lang="en-US" smtClean="0"/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341438"/>
            <a:ext cx="1785938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933825"/>
            <a:ext cx="31623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Možnosti</a:t>
            </a:r>
            <a:r>
              <a:rPr lang="en-US" smtClean="0"/>
              <a:t> </a:t>
            </a:r>
            <a:r>
              <a:rPr lang="cs-CZ" smtClean="0"/>
              <a:t>detekce v náročných podmínkách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196975"/>
            <a:ext cx="5986463" cy="4708525"/>
          </a:xfrm>
        </p:spPr>
        <p:txBody>
          <a:bodyPr/>
          <a:lstStyle/>
          <a:p>
            <a:r>
              <a:rPr lang="cs-CZ" smtClean="0"/>
              <a:t>Detekce ve tmě</a:t>
            </a:r>
            <a:endParaRPr lang="en-US" smtClean="0"/>
          </a:p>
          <a:p>
            <a:pPr lvl="1"/>
            <a:r>
              <a:rPr lang="cs-CZ" smtClean="0"/>
              <a:t>Bez napájeného osvětlení</a:t>
            </a:r>
            <a:endParaRPr lang="en-US" smtClean="0"/>
          </a:p>
          <a:p>
            <a:r>
              <a:rPr lang="cs-CZ" smtClean="0"/>
              <a:t>Detekce v náročném denním světle</a:t>
            </a:r>
            <a:endParaRPr lang="en-US" smtClean="0"/>
          </a:p>
          <a:p>
            <a:pPr lvl="1"/>
            <a:r>
              <a:rPr lang="cs-CZ" smtClean="0"/>
              <a:t>Jasné světlo</a:t>
            </a:r>
            <a:endParaRPr lang="en-US" smtClean="0"/>
          </a:p>
          <a:p>
            <a:pPr lvl="1"/>
            <a:r>
              <a:rPr lang="cs-CZ" smtClean="0"/>
              <a:t>Stíny</a:t>
            </a:r>
            <a:endParaRPr lang="en-US" smtClean="0"/>
          </a:p>
          <a:p>
            <a:r>
              <a:rPr lang="cs-CZ" smtClean="0"/>
              <a:t>Další náročné podmínky</a:t>
            </a:r>
            <a:endParaRPr lang="en-US" smtClean="0"/>
          </a:p>
          <a:p>
            <a:pPr lvl="1"/>
            <a:r>
              <a:rPr lang="cs-CZ" smtClean="0"/>
              <a:t>Déšť</a:t>
            </a:r>
            <a:endParaRPr lang="en-US" smtClean="0"/>
          </a:p>
          <a:p>
            <a:pPr lvl="1"/>
            <a:r>
              <a:rPr lang="cs-CZ" smtClean="0"/>
              <a:t>Sněžení</a:t>
            </a:r>
            <a:endParaRPr lang="en-US" smtClean="0"/>
          </a:p>
          <a:p>
            <a:pPr lvl="1"/>
            <a:r>
              <a:rPr lang="cs-CZ" smtClean="0"/>
              <a:t>Mlžný opar</a:t>
            </a:r>
            <a:endParaRPr lang="en-US" smtClean="0"/>
          </a:p>
          <a:p>
            <a:pPr lvl="1"/>
            <a:r>
              <a:rPr lang="cs-CZ" smtClean="0"/>
              <a:t>Dým</a:t>
            </a:r>
            <a:endParaRPr lang="en-US" smtClean="0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6715125" y="1428750"/>
            <a:ext cx="2233613" cy="4470400"/>
            <a:chOff x="6215541" y="1530104"/>
            <a:chExt cx="2233134" cy="4470645"/>
          </a:xfrm>
        </p:grpSpPr>
        <p:pic>
          <p:nvPicPr>
            <p:cNvPr id="25611" name="Picture 7" descr="Mörker thermo lit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62" r="4903" b="15022"/>
            <a:stretch>
              <a:fillRect/>
            </a:stretch>
          </p:blipFill>
          <p:spPr bwMode="auto">
            <a:xfrm>
              <a:off x="6215541" y="3786186"/>
              <a:ext cx="2233134" cy="2214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2" name="Picture 8" descr="Mörker vanlig kamera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83" t="-987" r="4535" b="481"/>
            <a:stretch>
              <a:fillRect/>
            </a:stretch>
          </p:blipFill>
          <p:spPr bwMode="auto">
            <a:xfrm>
              <a:off x="6229350" y="1530104"/>
              <a:ext cx="2209800" cy="2251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6715125" y="1428750"/>
            <a:ext cx="2301875" cy="4443413"/>
            <a:chOff x="6185828" y="1536700"/>
            <a:chExt cx="2300947" cy="4442657"/>
          </a:xfrm>
        </p:grpSpPr>
        <p:pic>
          <p:nvPicPr>
            <p:cNvPr id="25609" name="Picture 19"/>
            <p:cNvPicPr>
              <a:picLocks noChangeAspect="1" noChangeArrowheads="1"/>
            </p:cNvPicPr>
            <p:nvPr/>
          </p:nvPicPr>
          <p:blipFill>
            <a:blip r:embed="rId4">
              <a:lum bright="22000" contras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488" y="1536700"/>
              <a:ext cx="2281237" cy="2281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0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"/>
            <a:stretch>
              <a:fillRect/>
            </a:stretch>
          </p:blipFill>
          <p:spPr bwMode="auto">
            <a:xfrm>
              <a:off x="6185828" y="3752850"/>
              <a:ext cx="2300947" cy="2226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6715125" y="1428750"/>
            <a:ext cx="2309813" cy="4438650"/>
            <a:chOff x="6357938" y="1317298"/>
            <a:chExt cx="2309812" cy="4438787"/>
          </a:xfrm>
        </p:grpSpPr>
        <p:pic>
          <p:nvPicPr>
            <p:cNvPr id="25607" name="Picture 13" descr="00002869_fixed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9" t="17114" r="32680" b="26758"/>
            <a:stretch>
              <a:fillRect/>
            </a:stretch>
          </p:blipFill>
          <p:spPr bwMode="auto">
            <a:xfrm>
              <a:off x="6357938" y="3532465"/>
              <a:ext cx="2309812" cy="222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14" descr="00002869_visual_fixed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38" t="13062" r="35469" b="32446"/>
            <a:stretch>
              <a:fillRect/>
            </a:stretch>
          </p:blipFill>
          <p:spPr bwMode="auto">
            <a:xfrm>
              <a:off x="6357938" y="1317298"/>
              <a:ext cx="2309812" cy="22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image q1910_q1910_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b="37917"/>
          <a:stretch>
            <a:fillRect/>
          </a:stretch>
        </p:blipFill>
        <p:spPr bwMode="auto">
          <a:xfrm>
            <a:off x="5003800" y="1196975"/>
            <a:ext cx="3887788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533400" y="254000"/>
            <a:ext cx="8001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cs-CZ" sz="3200">
                <a:solidFill>
                  <a:schemeClr val="tx2"/>
                </a:solidFill>
              </a:rPr>
              <a:t>Termo kamery AXIS řady Q19xx – základní vlastnosti</a:t>
            </a:r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250825" y="1268413"/>
            <a:ext cx="4968875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3"/>
              </a:buBlip>
            </a:pPr>
            <a:r>
              <a:rPr lang="cs-CZ"/>
              <a:t>modely termo kamer:</a:t>
            </a:r>
          </a:p>
          <a:p>
            <a:pPr marL="855663" lvl="1" indent="-287338" eaLnBrk="1" hangingPunct="1">
              <a:spcBef>
                <a:spcPct val="20000"/>
              </a:spcBef>
              <a:buSzPct val="40000"/>
              <a:buFontTx/>
              <a:buBlip>
                <a:blip r:embed="rId4"/>
              </a:buBlip>
            </a:pPr>
            <a:r>
              <a:rPr lang="cs-CZ"/>
              <a:t>řada Q1910 a Q1920</a:t>
            </a:r>
          </a:p>
          <a:p>
            <a:pPr marL="855663" lvl="1" indent="-287338" eaLnBrk="1" hangingPunct="1">
              <a:spcBef>
                <a:spcPct val="20000"/>
              </a:spcBef>
              <a:buSzPct val="40000"/>
              <a:buFontTx/>
              <a:buBlip>
                <a:blip r:embed="rId4"/>
              </a:buBlip>
            </a:pPr>
            <a:r>
              <a:rPr lang="cs-CZ"/>
              <a:t>venkovní/vnitřní</a:t>
            </a:r>
          </a:p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3"/>
              </a:buBlip>
            </a:pPr>
            <a:r>
              <a:rPr lang="cs-CZ"/>
              <a:t>napájení PoE</a:t>
            </a:r>
          </a:p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3"/>
              </a:buBlip>
            </a:pPr>
            <a:r>
              <a:rPr lang="cs-CZ"/>
              <a:t>přizpůsobitelné barevné živé náhledy</a:t>
            </a:r>
            <a:endParaRPr lang="en-US"/>
          </a:p>
          <a:p>
            <a:pPr marL="855663" lvl="1" indent="-287338" eaLnBrk="1" hangingPunct="1">
              <a:spcBef>
                <a:spcPct val="20000"/>
              </a:spcBef>
              <a:buSzPct val="40000"/>
              <a:buFontTx/>
              <a:buBlip>
                <a:blip r:embed="rId4"/>
              </a:buBlip>
            </a:pPr>
            <a:r>
              <a:rPr lang="en-US"/>
              <a:t>10 </a:t>
            </a:r>
            <a:r>
              <a:rPr lang="cs-CZ"/>
              <a:t>předdefinovaných barevných palet</a:t>
            </a:r>
            <a:br>
              <a:rPr lang="cs-CZ"/>
            </a:br>
            <a:r>
              <a:rPr lang="cs-CZ"/>
              <a:t>pro různé osobní preference</a:t>
            </a:r>
            <a:endParaRPr lang="en-US"/>
          </a:p>
          <a:p>
            <a:pPr marL="855663" lvl="1" indent="-287338" eaLnBrk="1" hangingPunct="1">
              <a:spcBef>
                <a:spcPct val="20000"/>
              </a:spcBef>
              <a:buSzPct val="40000"/>
              <a:buFontTx/>
              <a:buBlip>
                <a:blip r:embed="rId4"/>
              </a:buBlip>
            </a:pPr>
            <a:r>
              <a:rPr lang="cs-CZ"/>
              <a:t>streamování až </a:t>
            </a:r>
            <a:r>
              <a:rPr lang="en-US"/>
              <a:t>4 </a:t>
            </a:r>
            <a:r>
              <a:rPr lang="cs-CZ"/>
              <a:t>různých palet současně</a:t>
            </a:r>
            <a:endParaRPr lang="en-US"/>
          </a:p>
        </p:txBody>
      </p:sp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3654425"/>
            <a:ext cx="16446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644900"/>
            <a:ext cx="15668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0"/>
          <a:stretch>
            <a:fillRect/>
          </a:stretch>
        </p:blipFill>
        <p:spPr bwMode="auto">
          <a:xfrm>
            <a:off x="6873875" y="4835525"/>
            <a:ext cx="1585913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"/>
          <a:stretch>
            <a:fillRect/>
          </a:stretch>
        </p:blipFill>
        <p:spPr bwMode="auto">
          <a:xfrm>
            <a:off x="5235575" y="4826000"/>
            <a:ext cx="162877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Rectangle 11"/>
          <p:cNvSpPr>
            <a:spLocks noChangeArrowheads="1"/>
          </p:cNvSpPr>
          <p:nvPr/>
        </p:nvSpPr>
        <p:spPr bwMode="auto">
          <a:xfrm>
            <a:off x="-1190625" y="2965450"/>
            <a:ext cx="346075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53920" bIns="152352" anchor="ctr">
            <a:spAutoFit/>
          </a:bodyPr>
          <a:lstStyle/>
          <a:p>
            <a:pPr algn="ctr"/>
            <a:endParaRPr lang="fr-FR">
              <a:latin typeface="Times"/>
            </a:endParaRPr>
          </a:p>
          <a:p>
            <a:pPr algn="ctr"/>
            <a:endParaRPr lang="fr-FR"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AXIS Q1910/-E – možnosti detekce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257800" y="3581400"/>
            <a:ext cx="3281363" cy="2570163"/>
            <a:chOff x="5257800" y="3581400"/>
            <a:chExt cx="3281363" cy="2570955"/>
          </a:xfrm>
        </p:grpSpPr>
        <p:sp>
          <p:nvSpPr>
            <p:cNvPr id="8" name="Trapezoid 39"/>
            <p:cNvSpPr/>
            <p:nvPr/>
          </p:nvSpPr>
          <p:spPr bwMode="auto">
            <a:xfrm rot="16200000">
              <a:off x="5647188" y="3192012"/>
              <a:ext cx="2224773" cy="3003550"/>
            </a:xfrm>
            <a:prstGeom prst="trapezoid">
              <a:avLst/>
            </a:prstGeom>
            <a:solidFill>
              <a:schemeClr val="accent6">
                <a:lumMod val="75000"/>
                <a:lumOff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 dirty="0">
                <a:latin typeface="Arial" charset="0"/>
                <a:cs typeface="Arial" charset="0"/>
              </a:endParaRPr>
            </a:p>
          </p:txBody>
        </p:sp>
        <p:sp>
          <p:nvSpPr>
            <p:cNvPr id="27672" name="TextBox 9"/>
            <p:cNvSpPr txBox="1">
              <a:spLocks noChangeArrowheads="1"/>
            </p:cNvSpPr>
            <p:nvPr/>
          </p:nvSpPr>
          <p:spPr bwMode="auto">
            <a:xfrm>
              <a:off x="6145329" y="5629001"/>
              <a:ext cx="1537600" cy="523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1400">
                  <a:cs typeface="Arial" pitchFamily="34" charset="0"/>
                </a:rPr>
                <a:t>Objekt</a:t>
              </a:r>
              <a:r>
                <a:rPr lang="sv-SE" sz="1400">
                  <a:cs typeface="Arial" pitchFamily="34" charset="0"/>
                </a:rPr>
                <a:t>: 2.3x2.3m</a:t>
              </a:r>
              <a:br>
                <a:rPr lang="sv-SE" sz="1400">
                  <a:cs typeface="Arial" pitchFamily="34" charset="0"/>
                </a:rPr>
              </a:br>
              <a:r>
                <a:rPr lang="cs-CZ" sz="1400">
                  <a:cs typeface="Arial" pitchFamily="34" charset="0"/>
                </a:rPr>
                <a:t>Dosah</a:t>
              </a:r>
              <a:r>
                <a:rPr lang="sv-SE" sz="1400">
                  <a:cs typeface="Arial" pitchFamily="34" charset="0"/>
                </a:rPr>
                <a:t>: </a:t>
              </a:r>
              <a:r>
                <a:rPr lang="cs-CZ" sz="1400">
                  <a:cs typeface="Arial" pitchFamily="34" charset="0"/>
                </a:rPr>
                <a:t>až </a:t>
              </a:r>
              <a:r>
                <a:rPr lang="sv-SE" sz="1400">
                  <a:cs typeface="Arial" pitchFamily="34" charset="0"/>
                </a:rPr>
                <a:t>550m</a:t>
              </a:r>
            </a:p>
          </p:txBody>
        </p:sp>
        <p:sp>
          <p:nvSpPr>
            <p:cNvPr id="10" name="Oval 25"/>
            <p:cNvSpPr/>
            <p:nvPr/>
          </p:nvSpPr>
          <p:spPr bwMode="auto">
            <a:xfrm>
              <a:off x="7972425" y="3590928"/>
              <a:ext cx="566738" cy="2220009"/>
            </a:xfrm>
            <a:prstGeom prst="ellipse">
              <a:avLst/>
            </a:prstGeom>
            <a:solidFill>
              <a:schemeClr val="accent6">
                <a:lumMod val="75000"/>
                <a:lumOff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sv-SE" sz="1800">
                <a:latin typeface="Arial" charset="0"/>
                <a:cs typeface="Arial" charset="0"/>
              </a:endParaRPr>
            </a:p>
          </p:txBody>
        </p:sp>
        <p:pic>
          <p:nvPicPr>
            <p:cNvPr id="27674" name="Picture 24" descr="C:\Users\krisle\Desktop\New Folder\car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8617" y="4443413"/>
              <a:ext cx="907683" cy="491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2" name="Straight Connector 50"/>
          <p:cNvCxnSpPr/>
          <p:nvPr/>
        </p:nvCxnSpPr>
        <p:spPr bwMode="auto">
          <a:xfrm flipV="1">
            <a:off x="1004888" y="3519488"/>
            <a:ext cx="7696200" cy="39687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536575" y="3679825"/>
            <a:ext cx="22479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sz="1800" b="1">
                <a:cs typeface="Arial" pitchFamily="34" charset="0"/>
              </a:rPr>
              <a:t>Dosah detekce</a:t>
            </a:r>
            <a:r>
              <a:rPr lang="en-US" sz="1800" b="1">
                <a:cs typeface="Arial" pitchFamily="34" charset="0"/>
              </a:rPr>
              <a:t>:</a:t>
            </a: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1228725" y="4114800"/>
            <a:ext cx="4724400" cy="1531938"/>
            <a:chOff x="1228839" y="4114241"/>
            <a:chExt cx="4724286" cy="1531791"/>
          </a:xfrm>
        </p:grpSpPr>
        <p:sp>
          <p:nvSpPr>
            <p:cNvPr id="27663" name="Isosceles Triangle 22"/>
            <p:cNvSpPr>
              <a:spLocks noChangeArrowheads="1"/>
            </p:cNvSpPr>
            <p:nvPr/>
          </p:nvSpPr>
          <p:spPr bwMode="auto">
            <a:xfrm rot="-5400000">
              <a:off x="3030537" y="3008313"/>
              <a:ext cx="1108075" cy="3365500"/>
            </a:xfrm>
            <a:prstGeom prst="triangle">
              <a:avLst>
                <a:gd name="adj" fmla="val 59310"/>
              </a:avLst>
            </a:prstGeom>
            <a:solidFill>
              <a:srgbClr val="99BE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sv-SE" sz="1800">
                <a:cs typeface="Arial" pitchFamily="34" charset="0"/>
              </a:endParaRPr>
            </a:p>
          </p:txBody>
        </p:sp>
        <p:sp>
          <p:nvSpPr>
            <p:cNvPr id="27664" name="Oval 27"/>
            <p:cNvSpPr>
              <a:spLocks noChangeArrowheads="1"/>
            </p:cNvSpPr>
            <p:nvPr/>
          </p:nvSpPr>
          <p:spPr bwMode="auto">
            <a:xfrm>
              <a:off x="5000626" y="4143375"/>
              <a:ext cx="476250" cy="1095374"/>
            </a:xfrm>
            <a:prstGeom prst="ellipse">
              <a:avLst/>
            </a:prstGeom>
            <a:solidFill>
              <a:srgbClr val="99BE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sv-SE" sz="1800">
                <a:cs typeface="Arial" pitchFamily="34" charset="0"/>
              </a:endParaRPr>
            </a:p>
          </p:txBody>
        </p:sp>
        <p:sp>
          <p:nvSpPr>
            <p:cNvPr id="27665" name="TextBox 10"/>
            <p:cNvSpPr txBox="1">
              <a:spLocks noChangeArrowheads="1"/>
            </p:cNvSpPr>
            <p:nvPr/>
          </p:nvSpPr>
          <p:spPr bwMode="auto">
            <a:xfrm>
              <a:off x="1683965" y="4114241"/>
              <a:ext cx="1478254" cy="30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sv-SE" sz="1400" b="1">
                  <a:cs typeface="Arial" pitchFamily="34" charset="0"/>
                </a:rPr>
                <a:t>13 mm</a:t>
              </a:r>
              <a:r>
                <a:rPr lang="cs-CZ" sz="1400" b="1">
                  <a:cs typeface="Arial" pitchFamily="34" charset="0"/>
                </a:rPr>
                <a:t> objektiv</a:t>
              </a:r>
              <a:endParaRPr lang="sv-SE" sz="1400" b="1">
                <a:cs typeface="Arial" pitchFamily="34" charset="0"/>
              </a:endParaRPr>
            </a:p>
          </p:txBody>
        </p:sp>
        <p:sp>
          <p:nvSpPr>
            <p:cNvPr id="27666" name="TextBox 9"/>
            <p:cNvSpPr txBox="1">
              <a:spLocks noChangeArrowheads="1"/>
            </p:cNvSpPr>
            <p:nvPr/>
          </p:nvSpPr>
          <p:spPr bwMode="auto">
            <a:xfrm>
              <a:off x="3110538" y="5122635"/>
              <a:ext cx="2842587" cy="523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sz="1400">
                  <a:cs typeface="Arial" pitchFamily="34" charset="0"/>
                </a:rPr>
                <a:t>Objekt</a:t>
              </a:r>
              <a:r>
                <a:rPr lang="sv-SE" sz="1400">
                  <a:cs typeface="Arial" pitchFamily="34" charset="0"/>
                </a:rPr>
                <a:t>: 1.8x0.5m</a:t>
              </a:r>
              <a:br>
                <a:rPr lang="sv-SE" sz="1400">
                  <a:cs typeface="Arial" pitchFamily="34" charset="0"/>
                </a:rPr>
              </a:br>
              <a:r>
                <a:rPr lang="cs-CZ" sz="1400">
                  <a:cs typeface="Arial" pitchFamily="34" charset="0"/>
                </a:rPr>
                <a:t>Dosah</a:t>
              </a:r>
              <a:r>
                <a:rPr lang="sv-SE" sz="1400">
                  <a:cs typeface="Arial" pitchFamily="34" charset="0"/>
                </a:rPr>
                <a:t>: </a:t>
              </a:r>
              <a:r>
                <a:rPr lang="cs-CZ" sz="1400">
                  <a:cs typeface="Arial" pitchFamily="34" charset="0"/>
                </a:rPr>
                <a:t>až </a:t>
              </a:r>
              <a:r>
                <a:rPr lang="sv-SE" sz="1400">
                  <a:cs typeface="Arial" pitchFamily="34" charset="0"/>
                </a:rPr>
                <a:t>200m</a:t>
              </a:r>
            </a:p>
          </p:txBody>
        </p:sp>
        <p:sp>
          <p:nvSpPr>
            <p:cNvPr id="19" name="Arc 28"/>
            <p:cNvSpPr/>
            <p:nvPr/>
          </p:nvSpPr>
          <p:spPr bwMode="auto">
            <a:xfrm rot="3174838">
              <a:off x="3079852" y="4214216"/>
              <a:ext cx="882565" cy="758807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sv-SE" sz="1800">
                <a:latin typeface="Arial" charset="0"/>
                <a:cs typeface="Arial" charset="0"/>
              </a:endParaRPr>
            </a:p>
          </p:txBody>
        </p:sp>
        <p:sp>
          <p:nvSpPr>
            <p:cNvPr id="27668" name="TextBox 9"/>
            <p:cNvSpPr txBox="1">
              <a:spLocks noChangeArrowheads="1"/>
            </p:cNvSpPr>
            <p:nvPr/>
          </p:nvSpPr>
          <p:spPr bwMode="auto">
            <a:xfrm>
              <a:off x="3880653" y="4432701"/>
              <a:ext cx="628537" cy="461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sv-SE" sz="1800">
                  <a:cs typeface="Arial" pitchFamily="34" charset="0"/>
                </a:rPr>
                <a:t>17 °</a:t>
              </a:r>
              <a:endParaRPr lang="en-US" sz="1800">
                <a:cs typeface="Arial" pitchFamily="34" charset="0"/>
              </a:endParaRPr>
            </a:p>
          </p:txBody>
        </p:sp>
        <p:pic>
          <p:nvPicPr>
            <p:cNvPr id="27669" name="Picture 25" descr="C:\Users\krisle\Desktop\New Folder\dud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0394" y="4443413"/>
              <a:ext cx="241791" cy="536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0" name="Picture 26" descr="C:\Users\krisle\Desktop\New Folder\thermal_camer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39" y="4430825"/>
              <a:ext cx="659434" cy="308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7655" name="Straight Connector 29"/>
          <p:cNvCxnSpPr>
            <a:cxnSpLocks noChangeShapeType="1"/>
          </p:cNvCxnSpPr>
          <p:nvPr/>
        </p:nvCxnSpPr>
        <p:spPr bwMode="auto">
          <a:xfrm rot="5400000">
            <a:off x="5311775" y="4730751"/>
            <a:ext cx="95567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4592638" y="1303338"/>
            <a:ext cx="3660775" cy="2116137"/>
            <a:chOff x="4568825" y="1303338"/>
            <a:chExt cx="3660775" cy="2116137"/>
          </a:xfrm>
        </p:grpSpPr>
        <p:cxnSp>
          <p:nvCxnSpPr>
            <p:cNvPr id="25" name="Straight Connector 59"/>
            <p:cNvCxnSpPr/>
            <p:nvPr/>
          </p:nvCxnSpPr>
          <p:spPr bwMode="auto">
            <a:xfrm rot="16200000" flipH="1">
              <a:off x="3512344" y="2359819"/>
              <a:ext cx="2116137" cy="3175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661" name="Rectangle 15"/>
            <p:cNvSpPr>
              <a:spLocks noChangeArrowheads="1"/>
            </p:cNvSpPr>
            <p:nvPr/>
          </p:nvSpPr>
          <p:spPr bwMode="auto">
            <a:xfrm>
              <a:off x="5316538" y="1462042"/>
              <a:ext cx="2913062" cy="342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</a:pPr>
              <a:r>
                <a:rPr lang="en-US" sz="1800" b="1">
                  <a:cs typeface="Arial" pitchFamily="34" charset="0"/>
                </a:rPr>
                <a:t>Outdoor:  AXIS Q1910-E</a:t>
              </a:r>
            </a:p>
          </p:txBody>
        </p:sp>
        <p:pic>
          <p:nvPicPr>
            <p:cNvPr id="27662" name="Picture 29" descr="Q1910_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31" b="21638"/>
            <a:stretch>
              <a:fillRect/>
            </a:stretch>
          </p:blipFill>
          <p:spPr bwMode="auto">
            <a:xfrm>
              <a:off x="5579999" y="1847850"/>
              <a:ext cx="2406714" cy="150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538163" y="1430338"/>
            <a:ext cx="2798762" cy="1927225"/>
            <a:chOff x="538163" y="1430338"/>
            <a:chExt cx="2798762" cy="1927224"/>
          </a:xfrm>
        </p:grpSpPr>
        <p:sp>
          <p:nvSpPr>
            <p:cNvPr id="27658" name="Rectangle 15"/>
            <p:cNvSpPr>
              <a:spLocks noChangeArrowheads="1"/>
            </p:cNvSpPr>
            <p:nvPr/>
          </p:nvSpPr>
          <p:spPr bwMode="auto">
            <a:xfrm>
              <a:off x="538163" y="1430338"/>
              <a:ext cx="2798762" cy="34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</a:pPr>
              <a:r>
                <a:rPr lang="en-US" sz="1800" b="1">
                  <a:cs typeface="Arial" pitchFamily="34" charset="0"/>
                </a:rPr>
                <a:t>Indoor : AXIS Q1910</a:t>
              </a:r>
            </a:p>
          </p:txBody>
        </p:sp>
        <p:pic>
          <p:nvPicPr>
            <p:cNvPr id="27659" name="Picture 31" descr="Q1910_left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24" t="13745" r="27869" b="15829"/>
            <a:stretch>
              <a:fillRect/>
            </a:stretch>
          </p:blipFill>
          <p:spPr bwMode="auto">
            <a:xfrm>
              <a:off x="1123951" y="1762000"/>
              <a:ext cx="1381124" cy="1595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AXIS Q19xx – možnosti nasazení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268413"/>
            <a:ext cx="5338763" cy="4781550"/>
          </a:xfrm>
        </p:spPr>
        <p:txBody>
          <a:bodyPr/>
          <a:lstStyle/>
          <a:p>
            <a:r>
              <a:rPr lang="cs-CZ" smtClean="0"/>
              <a:t>Ochrana perimetru a prostoru</a:t>
            </a:r>
          </a:p>
          <a:p>
            <a:endParaRPr lang="cs-CZ" smtClean="0"/>
          </a:p>
          <a:p>
            <a:endParaRPr lang="en-US" smtClean="0"/>
          </a:p>
          <a:p>
            <a:r>
              <a:rPr lang="cs-CZ" smtClean="0"/>
              <a:t>Detekce osob</a:t>
            </a:r>
            <a:br>
              <a:rPr lang="cs-CZ" smtClean="0"/>
            </a:br>
            <a:r>
              <a:rPr lang="cs-CZ" smtClean="0"/>
              <a:t>pro zabezpečení a bezpečnost</a:t>
            </a:r>
            <a:endParaRPr lang="en-US" smtClean="0"/>
          </a:p>
          <a:p>
            <a:pPr lvl="1"/>
            <a:r>
              <a:rPr lang="cs-CZ" smtClean="0"/>
              <a:t>Zabezpečení budov</a:t>
            </a:r>
            <a:br>
              <a:rPr lang="cs-CZ" smtClean="0"/>
            </a:br>
            <a:r>
              <a:rPr lang="cs-CZ" smtClean="0"/>
              <a:t>a</a:t>
            </a:r>
            <a:r>
              <a:rPr lang="en-US" smtClean="0"/>
              <a:t> </a:t>
            </a:r>
            <a:r>
              <a:rPr lang="cs-CZ" smtClean="0"/>
              <a:t>řízení mimořádných událostí</a:t>
            </a:r>
            <a:endParaRPr lang="en-US" smtClean="0"/>
          </a:p>
          <a:p>
            <a:endParaRPr lang="cs-CZ" smtClean="0"/>
          </a:p>
          <a:p>
            <a:r>
              <a:rPr lang="cs-CZ" smtClean="0"/>
              <a:t>Rozšíření stávajících</a:t>
            </a:r>
            <a:br>
              <a:rPr lang="cs-CZ" smtClean="0"/>
            </a:br>
            <a:r>
              <a:rPr lang="cs-CZ" smtClean="0"/>
              <a:t>video dohledových instalací</a:t>
            </a:r>
            <a:br>
              <a:rPr lang="cs-CZ" smtClean="0"/>
            </a:br>
            <a:r>
              <a:rPr lang="cs-CZ" smtClean="0"/>
              <a:t>a možností video analýzy</a:t>
            </a:r>
            <a:endParaRPr lang="en-US" smtClean="0"/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3" y="1303338"/>
            <a:ext cx="272097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3"/>
          <a:stretch>
            <a:fillRect/>
          </a:stretch>
        </p:blipFill>
        <p:spPr bwMode="auto">
          <a:xfrm>
            <a:off x="5976938" y="4643438"/>
            <a:ext cx="27400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4"/>
          <a:stretch>
            <a:fillRect/>
          </a:stretch>
        </p:blipFill>
        <p:spPr bwMode="auto">
          <a:xfrm>
            <a:off x="5976938" y="3000375"/>
            <a:ext cx="2733675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Ochrana prostoru</a:t>
            </a:r>
          </a:p>
        </p:txBody>
      </p:sp>
      <p:sp>
        <p:nvSpPr>
          <p:cNvPr id="29699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250825" y="1268413"/>
            <a:ext cx="5545138" cy="449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sz="2000" b="1" smtClean="0">
                <a:ea typeface="Geneva"/>
                <a:cs typeface="Geneva"/>
              </a:rPr>
              <a:t>Efektivní ochrana prostoru poskytuje</a:t>
            </a:r>
            <a:br>
              <a:rPr lang="cs-CZ" sz="2000" b="1" smtClean="0">
                <a:ea typeface="Geneva"/>
                <a:cs typeface="Geneva"/>
              </a:rPr>
            </a:br>
            <a:r>
              <a:rPr lang="cs-CZ" sz="2000" b="1" smtClean="0">
                <a:ea typeface="Geneva"/>
                <a:cs typeface="Geneva"/>
              </a:rPr>
              <a:t>nákladově efektivní bezpečnost</a:t>
            </a:r>
            <a:endParaRPr lang="en-US" sz="2000" b="1" smtClean="0">
              <a:ea typeface="Geneva"/>
              <a:cs typeface="Geneva"/>
            </a:endParaRPr>
          </a:p>
          <a:p>
            <a:pPr marL="0" indent="0">
              <a:buFontTx/>
              <a:buNone/>
            </a:pPr>
            <a:endParaRPr lang="en-US" sz="2000" b="1" smtClean="0">
              <a:ea typeface="Geneva"/>
              <a:cs typeface="Geneva"/>
            </a:endParaRPr>
          </a:p>
          <a:p>
            <a:pPr marL="0" indent="0">
              <a:buFontTx/>
              <a:buNone/>
            </a:pPr>
            <a:r>
              <a:rPr lang="cs-CZ" sz="1800" smtClean="0">
                <a:ea typeface="Geneva"/>
                <a:cs typeface="Geneva"/>
              </a:rPr>
              <a:t>Termo detekce v outdoor prostorech</a:t>
            </a:r>
            <a:br>
              <a:rPr lang="cs-CZ" sz="1800" smtClean="0">
                <a:ea typeface="Geneva"/>
                <a:cs typeface="Geneva"/>
              </a:rPr>
            </a:br>
            <a:r>
              <a:rPr lang="cs-CZ" sz="1800" smtClean="0">
                <a:ea typeface="Geneva"/>
                <a:cs typeface="Geneva"/>
              </a:rPr>
              <a:t>spouští prvosledovou odezvu</a:t>
            </a:r>
            <a:br>
              <a:rPr lang="cs-CZ" sz="1800" smtClean="0">
                <a:ea typeface="Geneva"/>
                <a:cs typeface="Geneva"/>
              </a:rPr>
            </a:br>
            <a:r>
              <a:rPr lang="cs-CZ" sz="1800" smtClean="0">
                <a:ea typeface="Geneva"/>
                <a:cs typeface="Geneva"/>
              </a:rPr>
              <a:t>na narušitele</a:t>
            </a:r>
            <a:r>
              <a:rPr lang="en-US" sz="1800" smtClean="0">
                <a:ea typeface="Geneva"/>
                <a:cs typeface="Geneva"/>
              </a:rPr>
              <a:t>, </a:t>
            </a:r>
            <a:r>
              <a:rPr lang="cs-CZ" sz="1800" smtClean="0">
                <a:ea typeface="Geneva"/>
                <a:cs typeface="Geneva"/>
              </a:rPr>
              <a:t>čímž pomáhá snižovat</a:t>
            </a:r>
            <a:r>
              <a:rPr lang="en-US" sz="1800" smtClean="0">
                <a:ea typeface="Geneva"/>
                <a:cs typeface="Geneva"/>
              </a:rPr>
              <a:t>:</a:t>
            </a:r>
          </a:p>
          <a:p>
            <a:pPr marL="742950" lvl="1" indent="-285750"/>
            <a:r>
              <a:rPr lang="cs-CZ" sz="1800" smtClean="0">
                <a:ea typeface="Geneva"/>
                <a:cs typeface="Geneva"/>
              </a:rPr>
              <a:t>Vandalismus</a:t>
            </a:r>
            <a:endParaRPr lang="en-US" sz="1800" smtClean="0">
              <a:ea typeface="Geneva"/>
              <a:cs typeface="Geneva"/>
            </a:endParaRPr>
          </a:p>
          <a:p>
            <a:pPr marL="742950" lvl="1" indent="-285750"/>
            <a:r>
              <a:rPr lang="cs-CZ" sz="1800" smtClean="0">
                <a:ea typeface="Geneva"/>
                <a:cs typeface="Geneva"/>
              </a:rPr>
              <a:t>Krádeže</a:t>
            </a:r>
            <a:endParaRPr lang="en-US" sz="1800" smtClean="0">
              <a:ea typeface="Geneva"/>
              <a:cs typeface="Geneva"/>
            </a:endParaRPr>
          </a:p>
          <a:p>
            <a:pPr marL="742950" lvl="1" indent="-285750"/>
            <a:r>
              <a:rPr lang="cs-CZ" sz="1800" smtClean="0">
                <a:ea typeface="Geneva"/>
                <a:cs typeface="Geneva"/>
              </a:rPr>
              <a:t>Falešné poplachy</a:t>
            </a:r>
            <a:endParaRPr lang="en-US" sz="1800" smtClean="0">
              <a:ea typeface="Geneva"/>
              <a:cs typeface="Geneva"/>
            </a:endParaRPr>
          </a:p>
        </p:txBody>
      </p:sp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658813" y="1316038"/>
            <a:ext cx="2243137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endParaRPr lang="sv-SE" sz="1800">
              <a:cs typeface="Arial" pitchFamily="34" charset="0"/>
            </a:endParaRPr>
          </a:p>
        </p:txBody>
      </p:sp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1312863"/>
            <a:ext cx="273367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43"/>
          <p:cNvSpPr txBox="1">
            <a:spLocks noChangeArrowheads="1"/>
          </p:cNvSpPr>
          <p:nvPr/>
        </p:nvSpPr>
        <p:spPr bwMode="auto">
          <a:xfrm>
            <a:off x="5976938" y="3581400"/>
            <a:ext cx="2733675" cy="2309813"/>
          </a:xfrm>
          <a:prstGeom prst="rect">
            <a:avLst/>
          </a:prstGeom>
          <a:solidFill>
            <a:srgbClr val="99BE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sv-SE" sz="1800">
              <a:cs typeface="Arial" pitchFamily="34" charset="0"/>
            </a:endParaRPr>
          </a:p>
        </p:txBody>
      </p:sp>
      <p:sp>
        <p:nvSpPr>
          <p:cNvPr id="29703" name="Rectangle 9"/>
          <p:cNvSpPr>
            <a:spLocks noChangeArrowheads="1"/>
          </p:cNvSpPr>
          <p:nvPr/>
        </p:nvSpPr>
        <p:spPr bwMode="auto">
          <a:xfrm>
            <a:off x="6000750" y="3695700"/>
            <a:ext cx="27098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cs-CZ" sz="1800" b="1">
                <a:cs typeface="Arial" pitchFamily="34" charset="0"/>
              </a:rPr>
              <a:t>Typické použití</a:t>
            </a:r>
          </a:p>
          <a:p>
            <a:pPr eaLnBrk="1" hangingPunct="1"/>
            <a:endParaRPr lang="sv-SE" sz="1200">
              <a:cs typeface="Arial" pitchFamily="34" charset="0"/>
            </a:endParaRPr>
          </a:p>
          <a:p>
            <a:pPr eaLnBrk="1" hangingPunct="1"/>
            <a:r>
              <a:rPr lang="sv-SE" sz="1600">
                <a:cs typeface="Arial" pitchFamily="34" charset="0"/>
              </a:rPr>
              <a:t>&gt; </a:t>
            </a:r>
            <a:r>
              <a:rPr lang="cs-CZ" sz="1600">
                <a:cs typeface="Arial" pitchFamily="34" charset="0"/>
              </a:rPr>
              <a:t>Parkoviště</a:t>
            </a:r>
          </a:p>
          <a:p>
            <a:pPr eaLnBrk="1" hangingPunct="1"/>
            <a:r>
              <a:rPr lang="sv-SE" sz="1600">
                <a:cs typeface="Arial" pitchFamily="34" charset="0"/>
              </a:rPr>
              <a:t>&gt; </a:t>
            </a:r>
            <a:r>
              <a:rPr lang="cs-CZ" sz="1600">
                <a:cs typeface="Arial" pitchFamily="34" charset="0"/>
              </a:rPr>
              <a:t>Školní areály</a:t>
            </a:r>
            <a:endParaRPr lang="sv-SE" sz="1600">
              <a:cs typeface="Arial" pitchFamily="34" charset="0"/>
            </a:endParaRPr>
          </a:p>
          <a:p>
            <a:pPr eaLnBrk="1" hangingPunct="1"/>
            <a:r>
              <a:rPr lang="sv-SE" sz="1600">
                <a:cs typeface="Arial" pitchFamily="34" charset="0"/>
              </a:rPr>
              <a:t>&gt;</a:t>
            </a:r>
            <a:r>
              <a:rPr lang="cs-CZ" sz="1600">
                <a:cs typeface="Arial" pitchFamily="34" charset="0"/>
              </a:rPr>
              <a:t> Prostory s vysokou</a:t>
            </a:r>
            <a:br>
              <a:rPr lang="cs-CZ" sz="1600">
                <a:cs typeface="Arial" pitchFamily="34" charset="0"/>
              </a:rPr>
            </a:br>
            <a:r>
              <a:rPr lang="cs-CZ" sz="1600">
                <a:cs typeface="Arial" pitchFamily="34" charset="0"/>
              </a:rPr>
              <a:t>   bezpečností</a:t>
            </a:r>
            <a:endParaRPr lang="sv-SE" sz="1600">
              <a:cs typeface="Arial" pitchFamily="34" charset="0"/>
            </a:endParaRPr>
          </a:p>
          <a:p>
            <a:pPr eaLnBrk="1" hangingPunct="1"/>
            <a:r>
              <a:rPr lang="sv-SE" sz="1600">
                <a:cs typeface="Arial" pitchFamily="34" charset="0"/>
              </a:rPr>
              <a:t>&gt; </a:t>
            </a:r>
            <a:r>
              <a:rPr lang="cs-CZ" sz="1600">
                <a:cs typeface="Arial" pitchFamily="34" charset="0"/>
              </a:rPr>
              <a:t>Prostory nakládky</a:t>
            </a:r>
            <a:endParaRPr lang="sv-SE" sz="1600"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Inteligentní </a:t>
            </a:r>
            <a:r>
              <a:rPr lang="en-US" smtClean="0"/>
              <a:t>video </a:t>
            </a:r>
            <a:r>
              <a:rPr lang="cs-CZ" smtClean="0"/>
              <a:t>aplikace</a:t>
            </a:r>
          </a:p>
        </p:txBody>
      </p:sp>
      <p:sp>
        <p:nvSpPr>
          <p:cNvPr id="30723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323850" y="1268413"/>
            <a:ext cx="5472113" cy="449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sz="2000" b="1" smtClean="0">
                <a:ea typeface="Geneva"/>
                <a:cs typeface="Geneva"/>
              </a:rPr>
              <a:t>Detekce tepelného záření je ve většině aplikací inteligentního videa přesnější než konvenční kamery</a:t>
            </a:r>
            <a:endParaRPr lang="en-US" sz="2000" b="1" smtClean="0">
              <a:ea typeface="Geneva"/>
              <a:cs typeface="Geneva"/>
            </a:endParaRPr>
          </a:p>
          <a:p>
            <a:pPr marL="0" indent="0">
              <a:buFontTx/>
              <a:buNone/>
            </a:pPr>
            <a:endParaRPr lang="en-US" sz="2000" b="1" smtClean="0">
              <a:ea typeface="Geneva"/>
              <a:cs typeface="Geneva"/>
            </a:endParaRPr>
          </a:p>
          <a:p>
            <a:pPr marL="742950" lvl="1" indent="-285750"/>
            <a:r>
              <a:rPr lang="cs-CZ" sz="1800" smtClean="0">
                <a:ea typeface="Geneva"/>
                <a:cs typeface="Geneva"/>
              </a:rPr>
              <a:t>Spolehlivý zdroj pro </a:t>
            </a:r>
            <a:r>
              <a:rPr lang="en-US" sz="1800" smtClean="0">
                <a:ea typeface="Geneva"/>
                <a:cs typeface="Geneva"/>
              </a:rPr>
              <a:t>video </a:t>
            </a:r>
            <a:r>
              <a:rPr lang="cs-CZ" sz="1800" smtClean="0">
                <a:ea typeface="Geneva"/>
                <a:cs typeface="Geneva"/>
              </a:rPr>
              <a:t>analýzu,</a:t>
            </a:r>
            <a:r>
              <a:rPr lang="en-US" sz="1800" smtClean="0">
                <a:ea typeface="Geneva"/>
                <a:cs typeface="Geneva"/>
              </a:rPr>
              <a:t/>
            </a:r>
            <a:br>
              <a:rPr lang="en-US" sz="1800" smtClean="0">
                <a:ea typeface="Geneva"/>
                <a:cs typeface="Geneva"/>
              </a:rPr>
            </a:br>
            <a:r>
              <a:rPr lang="cs-CZ" sz="1800" smtClean="0">
                <a:ea typeface="Geneva"/>
                <a:cs typeface="Geneva"/>
              </a:rPr>
              <a:t>bez citlivosti na stíny, osvětlení</a:t>
            </a:r>
            <a:br>
              <a:rPr lang="cs-CZ" sz="1800" smtClean="0">
                <a:ea typeface="Geneva"/>
                <a:cs typeface="Geneva"/>
              </a:rPr>
            </a:br>
            <a:r>
              <a:rPr lang="cs-CZ" sz="1800" smtClean="0">
                <a:ea typeface="Geneva"/>
                <a:cs typeface="Geneva"/>
              </a:rPr>
              <a:t>a komplexní pohledy</a:t>
            </a:r>
            <a:endParaRPr lang="en-US" sz="1800" smtClean="0">
              <a:ea typeface="Geneva"/>
              <a:cs typeface="Geneva"/>
            </a:endParaRPr>
          </a:p>
          <a:p>
            <a:pPr marL="742950" lvl="1" indent="-285750"/>
            <a:r>
              <a:rPr lang="cs-CZ" sz="1800" smtClean="0">
                <a:ea typeface="Geneva"/>
                <a:cs typeface="Geneva"/>
              </a:rPr>
              <a:t>Redukce falešných událostí</a:t>
            </a:r>
            <a:endParaRPr lang="en-US" sz="1800" smtClean="0">
              <a:ea typeface="Geneva"/>
              <a:cs typeface="Geneva"/>
            </a:endParaRPr>
          </a:p>
          <a:p>
            <a:pPr marL="742950" lvl="1" indent="-285750"/>
            <a:r>
              <a:rPr lang="cs-CZ" sz="1800" smtClean="0">
                <a:ea typeface="Geneva"/>
                <a:cs typeface="Geneva"/>
              </a:rPr>
              <a:t>Efektivnější analýza zaznamenaného</a:t>
            </a:r>
            <a:br>
              <a:rPr lang="cs-CZ" sz="1800" smtClean="0">
                <a:ea typeface="Geneva"/>
                <a:cs typeface="Geneva"/>
              </a:rPr>
            </a:br>
            <a:r>
              <a:rPr lang="cs-CZ" sz="1800" smtClean="0">
                <a:ea typeface="Geneva"/>
                <a:cs typeface="Geneva"/>
              </a:rPr>
              <a:t>materiálu</a:t>
            </a:r>
            <a:endParaRPr lang="en-US" sz="1800" smtClean="0">
              <a:ea typeface="Geneva"/>
              <a:cs typeface="Geneva"/>
            </a:endParaRPr>
          </a:p>
        </p:txBody>
      </p:sp>
      <p:sp>
        <p:nvSpPr>
          <p:cNvPr id="30724" name="TextBox 43"/>
          <p:cNvSpPr txBox="1">
            <a:spLocks noChangeArrowheads="1"/>
          </p:cNvSpPr>
          <p:nvPr/>
        </p:nvSpPr>
        <p:spPr bwMode="auto">
          <a:xfrm>
            <a:off x="5976938" y="3581400"/>
            <a:ext cx="2733675" cy="2309813"/>
          </a:xfrm>
          <a:prstGeom prst="rect">
            <a:avLst/>
          </a:prstGeom>
          <a:solidFill>
            <a:srgbClr val="99BE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sv-SE" sz="1800">
              <a:cs typeface="Arial" pitchFamily="34" charset="0"/>
            </a:endParaRPr>
          </a:p>
        </p:txBody>
      </p:sp>
      <p:sp>
        <p:nvSpPr>
          <p:cNvPr id="30725" name="Rectangle 7"/>
          <p:cNvSpPr>
            <a:spLocks noChangeArrowheads="1"/>
          </p:cNvSpPr>
          <p:nvPr/>
        </p:nvSpPr>
        <p:spPr bwMode="auto">
          <a:xfrm>
            <a:off x="6000750" y="3695700"/>
            <a:ext cx="25622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cs-CZ" sz="1800" b="1">
                <a:cs typeface="Arial" pitchFamily="34" charset="0"/>
              </a:rPr>
              <a:t>Typické použití</a:t>
            </a:r>
          </a:p>
          <a:p>
            <a:pPr eaLnBrk="1" hangingPunct="1"/>
            <a:endParaRPr lang="sv-SE" sz="1200">
              <a:cs typeface="Arial" pitchFamily="34" charset="0"/>
            </a:endParaRPr>
          </a:p>
          <a:p>
            <a:pPr eaLnBrk="1" hangingPunct="1"/>
            <a:r>
              <a:rPr lang="sv-SE" sz="1600">
                <a:cs typeface="Arial" pitchFamily="34" charset="0"/>
              </a:rPr>
              <a:t>&gt; </a:t>
            </a:r>
            <a:r>
              <a:rPr lang="cs-CZ" sz="1600">
                <a:cs typeface="Arial" pitchFamily="34" charset="0"/>
              </a:rPr>
              <a:t>Vchody</a:t>
            </a:r>
            <a:endParaRPr lang="sv-SE" sz="1800">
              <a:cs typeface="Arial" pitchFamily="34" charset="0"/>
            </a:endParaRPr>
          </a:p>
          <a:p>
            <a:pPr eaLnBrk="1" hangingPunct="1"/>
            <a:r>
              <a:rPr lang="sv-SE" sz="1600">
                <a:cs typeface="Arial" pitchFamily="34" charset="0"/>
              </a:rPr>
              <a:t>&gt; </a:t>
            </a:r>
            <a:r>
              <a:rPr lang="cs-CZ" sz="1600">
                <a:cs typeface="Arial" pitchFamily="34" charset="0"/>
              </a:rPr>
              <a:t>Kontrolní body</a:t>
            </a:r>
            <a:r>
              <a:rPr lang="sv-SE" sz="1600">
                <a:cs typeface="Arial" pitchFamily="34" charset="0"/>
              </a:rPr>
              <a:t/>
            </a:r>
            <a:br>
              <a:rPr lang="sv-SE" sz="1600">
                <a:cs typeface="Arial" pitchFamily="34" charset="0"/>
              </a:rPr>
            </a:br>
            <a:r>
              <a:rPr lang="sv-SE" sz="1600">
                <a:cs typeface="Arial" pitchFamily="34" charset="0"/>
              </a:rPr>
              <a:t>&gt; </a:t>
            </a:r>
            <a:r>
              <a:rPr lang="cs-CZ" sz="1600">
                <a:cs typeface="Arial" pitchFamily="34" charset="0"/>
              </a:rPr>
              <a:t>Zabezpečení budov</a:t>
            </a:r>
            <a:endParaRPr lang="sv-SE" sz="1600">
              <a:cs typeface="Arial" pitchFamily="34" charset="0"/>
            </a:endParaRPr>
          </a:p>
        </p:txBody>
      </p:sp>
      <p:pic>
        <p:nvPicPr>
          <p:cNvPr id="30726" name="Picture 8" descr="scenario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1331913"/>
            <a:ext cx="274955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Co je objektová (fyzická) bezpečnost 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569325" cy="7921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b="1" smtClean="0"/>
              <a:t>Objektová bezpečnost = ochrana objektu a zabezpečení věcí, informací a jiných skutečností uvnitř objektu</a:t>
            </a: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250825" y="2133600"/>
            <a:ext cx="3960813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77825" indent="-377825" eaLnBrk="1" hangingPunct="1">
              <a:spcBef>
                <a:spcPct val="20000"/>
              </a:spcBef>
              <a:buSzPct val="50000"/>
            </a:pPr>
            <a:r>
              <a:rPr lang="cs-CZ"/>
              <a:t>Důležité oblasti</a:t>
            </a:r>
          </a:p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2"/>
              </a:buBlip>
            </a:pPr>
            <a:r>
              <a:rPr lang="cs-CZ" sz="2000"/>
              <a:t>Fyzická ochrana objektu</a:t>
            </a:r>
          </a:p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2"/>
              </a:buBlip>
            </a:pPr>
            <a:r>
              <a:rPr lang="cs-CZ" sz="2000"/>
              <a:t>Technické prostředky</a:t>
            </a:r>
          </a:p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2"/>
              </a:buBlip>
            </a:pPr>
            <a:r>
              <a:rPr lang="cs-CZ" sz="2000"/>
              <a:t>Režimová opatření</a:t>
            </a:r>
          </a:p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2"/>
              </a:buBlip>
            </a:pPr>
            <a:r>
              <a:rPr lang="cs-CZ" sz="2000"/>
              <a:t>Dokumentace objektové bezpečnosti</a:t>
            </a:r>
          </a:p>
        </p:txBody>
      </p:sp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323850" y="5373688"/>
            <a:ext cx="856932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77825" indent="-377825" eaLnBrk="1" hangingPunct="1">
              <a:lnSpc>
                <a:spcPct val="90000"/>
              </a:lnSpc>
              <a:spcBef>
                <a:spcPct val="20000"/>
              </a:spcBef>
              <a:buSzPct val="50000"/>
            </a:pPr>
            <a:r>
              <a:rPr lang="cs-CZ" sz="1800" b="1" i="1"/>
              <a:t>Legislativa:</a:t>
            </a:r>
            <a:r>
              <a:rPr lang="cs-CZ" sz="1800" i="1"/>
              <a:t>  VYHLÁŠKA č. 339/1999 Sb. Národního bezpečnostního úřadu č. 339/1999 Sb. ze dne 13. prosince 1999 o objektové bezpečnosti</a:t>
            </a:r>
          </a:p>
        </p:txBody>
      </p:sp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4140200" y="2133600"/>
            <a:ext cx="4752975" cy="316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77825" indent="-377825" eaLnBrk="1" hangingPunct="1">
              <a:spcBef>
                <a:spcPct val="20000"/>
              </a:spcBef>
              <a:buSzPct val="50000"/>
            </a:pPr>
            <a:r>
              <a:rPr lang="cs-CZ"/>
              <a:t>Doporučení</a:t>
            </a:r>
          </a:p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2"/>
              </a:buBlip>
            </a:pPr>
            <a:r>
              <a:rPr lang="cs-CZ" sz="2000"/>
              <a:t>Komplexní ochrana objektu je složitý proces, který se neustále mění a který se neustále rozvíjí </a:t>
            </a:r>
          </a:p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2"/>
              </a:buBlip>
            </a:pPr>
            <a:r>
              <a:rPr lang="cs-CZ" sz="2000"/>
              <a:t>Bezpečnost je v dnešní době prioritní a nesmí se cokoliv zanedbat </a:t>
            </a:r>
          </a:p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2"/>
              </a:buBlip>
            </a:pPr>
            <a:r>
              <a:rPr lang="cs-CZ" sz="2000"/>
              <a:t>Chráníte-li majetek nebo životy druhých, dělejte to tak, jako by jste chránili majetek a život svůj </a:t>
            </a:r>
          </a:p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2"/>
              </a:buBlip>
            </a:pPr>
            <a:endParaRPr lang="cs-CZ" sz="2000"/>
          </a:p>
        </p:txBody>
      </p:sp>
      <p:pic>
        <p:nvPicPr>
          <p:cNvPr id="169993" name="Picture 9" descr="skrytak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84963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9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Zabezpečení budov a řízení mimoř. událostí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250825" y="1268413"/>
            <a:ext cx="5616575" cy="449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sz="2000" b="1" smtClean="0">
                <a:ea typeface="Geneva"/>
                <a:cs typeface="Geneva"/>
              </a:rPr>
              <a:t>Indoor detekce přítomnosti osob</a:t>
            </a:r>
            <a:r>
              <a:rPr lang="en-US" sz="2000" b="1" smtClean="0">
                <a:ea typeface="Geneva"/>
                <a:cs typeface="Geneva"/>
              </a:rPr>
              <a:t>,</a:t>
            </a:r>
            <a:r>
              <a:rPr lang="cs-CZ" sz="2000" b="1" smtClean="0">
                <a:ea typeface="Geneva"/>
                <a:cs typeface="Geneva"/>
              </a:rPr>
              <a:t/>
            </a:r>
            <a:br>
              <a:rPr lang="cs-CZ" sz="2000" b="1" smtClean="0">
                <a:ea typeface="Geneva"/>
                <a:cs typeface="Geneva"/>
              </a:rPr>
            </a:br>
            <a:r>
              <a:rPr lang="cs-CZ" sz="2000" b="1" smtClean="0">
                <a:ea typeface="Geneva"/>
                <a:cs typeface="Geneva"/>
              </a:rPr>
              <a:t>po pracovní době nebo v mimořádných událostech</a:t>
            </a:r>
            <a:endParaRPr lang="en-US" sz="2000" b="1" smtClean="0">
              <a:ea typeface="Geneva"/>
              <a:cs typeface="Geneva"/>
            </a:endParaRPr>
          </a:p>
          <a:p>
            <a:pPr marL="0" indent="0">
              <a:buFontTx/>
              <a:buNone/>
            </a:pPr>
            <a:endParaRPr lang="en-US" sz="2000" b="1" smtClean="0">
              <a:ea typeface="Geneva"/>
              <a:cs typeface="Geneva"/>
            </a:endParaRPr>
          </a:p>
          <a:p>
            <a:pPr marL="0" indent="0">
              <a:buFontTx/>
              <a:buNone/>
            </a:pPr>
            <a:r>
              <a:rPr lang="cs-CZ" sz="1800" smtClean="0">
                <a:ea typeface="Geneva"/>
                <a:cs typeface="Geneva"/>
              </a:rPr>
              <a:t>Rychlá detekce přítomnosti osob a incidentů v indoor prostředí redukuje nebo předchází</a:t>
            </a:r>
            <a:r>
              <a:rPr lang="en-US" sz="1800" smtClean="0">
                <a:ea typeface="Geneva"/>
                <a:cs typeface="Geneva"/>
              </a:rPr>
              <a:t>:</a:t>
            </a:r>
          </a:p>
          <a:p>
            <a:pPr marL="742950" lvl="1" indent="-285750"/>
            <a:r>
              <a:rPr lang="cs-CZ" sz="1800" smtClean="0">
                <a:ea typeface="Geneva"/>
                <a:cs typeface="Geneva"/>
              </a:rPr>
              <a:t>Osobám, které se v budově schovávají po zavírací hodině</a:t>
            </a:r>
            <a:endParaRPr lang="en-US" sz="1800" smtClean="0">
              <a:ea typeface="Geneva"/>
              <a:cs typeface="Geneva"/>
            </a:endParaRPr>
          </a:p>
          <a:p>
            <a:pPr marL="742950" lvl="1" indent="-285750"/>
            <a:r>
              <a:rPr lang="cs-CZ" sz="1800" smtClean="0">
                <a:ea typeface="Geneva"/>
                <a:cs typeface="Geneva"/>
              </a:rPr>
              <a:t>Požárům</a:t>
            </a:r>
            <a:endParaRPr lang="sv-SE" sz="1800" smtClean="0">
              <a:ea typeface="Geneva"/>
              <a:cs typeface="Geneva"/>
            </a:endParaRPr>
          </a:p>
          <a:p>
            <a:pPr marL="742950" lvl="1" indent="-285750"/>
            <a:r>
              <a:rPr lang="cs-CZ" sz="1800" smtClean="0">
                <a:ea typeface="Geneva"/>
                <a:cs typeface="Geneva"/>
              </a:rPr>
              <a:t>Výtržnostem</a:t>
            </a:r>
            <a:endParaRPr lang="sv-SE" sz="1800" smtClean="0">
              <a:ea typeface="Geneva"/>
              <a:cs typeface="Geneva"/>
            </a:endParaRPr>
          </a:p>
          <a:p>
            <a:pPr marL="742950" lvl="1" indent="-285750"/>
            <a:r>
              <a:rPr lang="cs-CZ" sz="1800" smtClean="0">
                <a:ea typeface="Geneva"/>
                <a:cs typeface="Geneva"/>
              </a:rPr>
              <a:t>Falešným poplachům</a:t>
            </a:r>
            <a:endParaRPr lang="en-US" sz="1800" smtClean="0">
              <a:ea typeface="Geneva"/>
              <a:cs typeface="Geneva"/>
            </a:endParaRPr>
          </a:p>
        </p:txBody>
      </p:sp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r="5458" b="13416"/>
          <a:stretch>
            <a:fillRect/>
          </a:stretch>
        </p:blipFill>
        <p:spPr bwMode="auto">
          <a:xfrm>
            <a:off x="5970588" y="1312863"/>
            <a:ext cx="274002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43"/>
          <p:cNvSpPr txBox="1">
            <a:spLocks noChangeArrowheads="1"/>
          </p:cNvSpPr>
          <p:nvPr/>
        </p:nvSpPr>
        <p:spPr bwMode="auto">
          <a:xfrm>
            <a:off x="5976938" y="3581400"/>
            <a:ext cx="2733675" cy="2309813"/>
          </a:xfrm>
          <a:prstGeom prst="rect">
            <a:avLst/>
          </a:prstGeom>
          <a:solidFill>
            <a:srgbClr val="99BE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sv-SE" sz="1800">
              <a:cs typeface="Arial" pitchFamily="34" charset="0"/>
            </a:endParaRPr>
          </a:p>
        </p:txBody>
      </p:sp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6000750" y="3695700"/>
            <a:ext cx="2562225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cs-CZ" sz="1800" b="1">
                <a:cs typeface="Arial" pitchFamily="34" charset="0"/>
              </a:rPr>
              <a:t>Typické použití</a:t>
            </a:r>
          </a:p>
          <a:p>
            <a:pPr eaLnBrk="1" hangingPunct="1"/>
            <a:endParaRPr lang="sv-SE" sz="1200">
              <a:cs typeface="Arial" pitchFamily="34" charset="0"/>
            </a:endParaRPr>
          </a:p>
          <a:p>
            <a:pPr eaLnBrk="1" hangingPunct="1"/>
            <a:r>
              <a:rPr lang="sv-SE" sz="1600">
                <a:cs typeface="Arial" pitchFamily="34" charset="0"/>
              </a:rPr>
              <a:t>&gt; </a:t>
            </a:r>
            <a:r>
              <a:rPr lang="cs-CZ" sz="1600">
                <a:cs typeface="Arial" pitchFamily="34" charset="0"/>
              </a:rPr>
              <a:t>Obchody</a:t>
            </a:r>
            <a:endParaRPr lang="sv-SE" sz="1800">
              <a:cs typeface="Arial" pitchFamily="34" charset="0"/>
            </a:endParaRPr>
          </a:p>
          <a:p>
            <a:pPr eaLnBrk="1" hangingPunct="1"/>
            <a:r>
              <a:rPr lang="sv-SE" sz="1600">
                <a:cs typeface="Arial" pitchFamily="34" charset="0"/>
              </a:rPr>
              <a:t>&gt; </a:t>
            </a:r>
            <a:r>
              <a:rPr lang="cs-CZ" sz="1600">
                <a:cs typeface="Arial" pitchFamily="34" charset="0"/>
              </a:rPr>
              <a:t>Kancelářské budovy</a:t>
            </a:r>
            <a:r>
              <a:rPr lang="sv-SE" sz="1600">
                <a:cs typeface="Arial" pitchFamily="34" charset="0"/>
              </a:rPr>
              <a:t/>
            </a:r>
            <a:br>
              <a:rPr lang="sv-SE" sz="1600">
                <a:cs typeface="Arial" pitchFamily="34" charset="0"/>
              </a:rPr>
            </a:br>
            <a:r>
              <a:rPr lang="sv-SE" sz="1600">
                <a:cs typeface="Arial" pitchFamily="34" charset="0"/>
              </a:rPr>
              <a:t>&gt; </a:t>
            </a:r>
            <a:r>
              <a:rPr lang="cs-CZ" sz="1600">
                <a:cs typeface="Arial" pitchFamily="34" charset="0"/>
              </a:rPr>
              <a:t>Věznice</a:t>
            </a:r>
            <a:r>
              <a:rPr lang="sv-SE" sz="1600">
                <a:cs typeface="Arial" pitchFamily="34" charset="0"/>
              </a:rPr>
              <a:t/>
            </a:r>
            <a:br>
              <a:rPr lang="sv-SE" sz="1600">
                <a:cs typeface="Arial" pitchFamily="34" charset="0"/>
              </a:rPr>
            </a:br>
            <a:r>
              <a:rPr lang="sv-SE" sz="1600">
                <a:cs typeface="Arial" pitchFamily="34" charset="0"/>
              </a:rPr>
              <a:t>&gt; </a:t>
            </a:r>
            <a:r>
              <a:rPr lang="cs-CZ" sz="1600">
                <a:cs typeface="Arial" pitchFamily="34" charset="0"/>
              </a:rPr>
              <a:t>Sklady</a:t>
            </a:r>
            <a:endParaRPr lang="sv-SE" sz="1600"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pl-PL" smtClean="0"/>
              <a:t>Detekce osob pro zabezpečení &amp; bezpečnost</a:t>
            </a:r>
            <a:endParaRPr lang="cs-CZ" smtClean="0"/>
          </a:p>
        </p:txBody>
      </p:sp>
      <p:sp>
        <p:nvSpPr>
          <p:cNvPr id="32771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250825" y="1268413"/>
            <a:ext cx="5616575" cy="449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sz="2000" b="1" smtClean="0">
                <a:ea typeface="Geneva"/>
                <a:cs typeface="Geneva"/>
              </a:rPr>
              <a:t>Detekce přítomnosti osob</a:t>
            </a:r>
            <a:br>
              <a:rPr lang="cs-CZ" sz="2000" b="1" smtClean="0">
                <a:ea typeface="Geneva"/>
                <a:cs typeface="Geneva"/>
              </a:rPr>
            </a:br>
            <a:r>
              <a:rPr lang="cs-CZ" sz="2000" b="1" smtClean="0">
                <a:ea typeface="Geneva"/>
                <a:cs typeface="Geneva"/>
              </a:rPr>
              <a:t>v nebezpečných nebo zakázaných </a:t>
            </a:r>
            <a:r>
              <a:rPr lang="en-US" sz="2000" b="1" smtClean="0">
                <a:ea typeface="Geneva"/>
                <a:cs typeface="Geneva"/>
              </a:rPr>
              <a:t> </a:t>
            </a:r>
            <a:r>
              <a:rPr lang="cs-CZ" sz="2000" b="1" smtClean="0">
                <a:ea typeface="Geneva"/>
                <a:cs typeface="Geneva"/>
              </a:rPr>
              <a:t>oblastech umožňuje rychlý nápravný zásah</a:t>
            </a:r>
            <a:endParaRPr lang="en-GB" sz="2000" b="1" smtClean="0">
              <a:ea typeface="Geneva"/>
              <a:cs typeface="Geneva"/>
            </a:endParaRPr>
          </a:p>
          <a:p>
            <a:pPr marL="0" indent="0">
              <a:buFontTx/>
              <a:buNone/>
            </a:pPr>
            <a:endParaRPr lang="en-GB" sz="2000" b="1" smtClean="0">
              <a:ea typeface="Geneva"/>
              <a:cs typeface="Geneva"/>
            </a:endParaRPr>
          </a:p>
          <a:p>
            <a:pPr marL="0" indent="0">
              <a:buFontTx/>
              <a:buNone/>
            </a:pPr>
            <a:r>
              <a:rPr lang="cs-CZ" sz="1800" smtClean="0">
                <a:ea typeface="Geneva"/>
                <a:cs typeface="Geneva"/>
              </a:rPr>
              <a:t>Detekce zlepšuje zabezpečení a bezpečnost v potenciálně nebezpečných prostředích</a:t>
            </a:r>
            <a:r>
              <a:rPr lang="en-US" sz="1800" smtClean="0">
                <a:ea typeface="Geneva"/>
                <a:cs typeface="Geneva"/>
              </a:rPr>
              <a:t>:</a:t>
            </a:r>
          </a:p>
          <a:p>
            <a:pPr marL="742950" lvl="1" indent="-285750"/>
            <a:r>
              <a:rPr lang="cs-CZ" sz="1800" smtClean="0">
                <a:ea typeface="Geneva"/>
                <a:cs typeface="Geneva"/>
              </a:rPr>
              <a:t>Snižuje riziko úrazu a potenciální ztráty na životech</a:t>
            </a:r>
          </a:p>
          <a:p>
            <a:pPr marL="742950" lvl="1" indent="-285750"/>
            <a:r>
              <a:rPr lang="cs-CZ" sz="1800" smtClean="0">
                <a:ea typeface="Geneva"/>
                <a:cs typeface="Geneva"/>
              </a:rPr>
              <a:t>Předchází vandalismu a kriminalitě</a:t>
            </a:r>
            <a:endParaRPr lang="en-US" sz="1800" smtClean="0">
              <a:ea typeface="Geneva"/>
              <a:cs typeface="Geneva"/>
            </a:endParaRPr>
          </a:p>
        </p:txBody>
      </p:sp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1312863"/>
            <a:ext cx="273367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43"/>
          <p:cNvSpPr txBox="1">
            <a:spLocks noChangeArrowheads="1"/>
          </p:cNvSpPr>
          <p:nvPr/>
        </p:nvSpPr>
        <p:spPr bwMode="auto">
          <a:xfrm>
            <a:off x="5976938" y="3581400"/>
            <a:ext cx="2733675" cy="2309813"/>
          </a:xfrm>
          <a:prstGeom prst="rect">
            <a:avLst/>
          </a:prstGeom>
          <a:solidFill>
            <a:srgbClr val="99BE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sv-SE" sz="1800">
              <a:cs typeface="Arial" pitchFamily="34" charset="0"/>
            </a:endParaRPr>
          </a:p>
        </p:txBody>
      </p:sp>
      <p:sp>
        <p:nvSpPr>
          <p:cNvPr id="32774" name="Rectangle 8"/>
          <p:cNvSpPr>
            <a:spLocks noChangeArrowheads="1"/>
          </p:cNvSpPr>
          <p:nvPr/>
        </p:nvSpPr>
        <p:spPr bwMode="auto">
          <a:xfrm>
            <a:off x="6000750" y="3695700"/>
            <a:ext cx="27098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cs-CZ" sz="1800" b="1">
                <a:cs typeface="Arial" pitchFamily="34" charset="0"/>
              </a:rPr>
              <a:t>Typické použití</a:t>
            </a:r>
          </a:p>
          <a:p>
            <a:pPr eaLnBrk="1" hangingPunct="1"/>
            <a:endParaRPr lang="sv-SE" sz="1200">
              <a:cs typeface="Arial" pitchFamily="34" charset="0"/>
            </a:endParaRPr>
          </a:p>
          <a:p>
            <a:pPr eaLnBrk="1" hangingPunct="1"/>
            <a:r>
              <a:rPr lang="sv-SE" sz="1600">
                <a:cs typeface="Arial" pitchFamily="34" charset="0"/>
              </a:rPr>
              <a:t>&gt; </a:t>
            </a:r>
            <a:r>
              <a:rPr lang="cs-CZ" sz="1600">
                <a:cs typeface="Arial" pitchFamily="34" charset="0"/>
              </a:rPr>
              <a:t>Tunely</a:t>
            </a:r>
            <a:endParaRPr lang="sv-SE" sz="1800">
              <a:cs typeface="Arial" pitchFamily="34" charset="0"/>
            </a:endParaRPr>
          </a:p>
          <a:p>
            <a:pPr eaLnBrk="1" hangingPunct="1"/>
            <a:r>
              <a:rPr lang="sv-SE" sz="1600">
                <a:cs typeface="Arial" pitchFamily="34" charset="0"/>
              </a:rPr>
              <a:t>&gt; </a:t>
            </a:r>
            <a:r>
              <a:rPr lang="cs-CZ" sz="1600">
                <a:cs typeface="Arial" pitchFamily="34" charset="0"/>
              </a:rPr>
              <a:t>Železniční tratě</a:t>
            </a:r>
            <a:br>
              <a:rPr lang="cs-CZ" sz="1600">
                <a:cs typeface="Arial" pitchFamily="34" charset="0"/>
              </a:rPr>
            </a:br>
            <a:r>
              <a:rPr lang="cs-CZ" sz="1600">
                <a:cs typeface="Arial" pitchFamily="34" charset="0"/>
              </a:rPr>
              <a:t>   a nástupiště</a:t>
            </a:r>
            <a:r>
              <a:rPr lang="sv-SE" sz="1600">
                <a:cs typeface="Arial" pitchFamily="34" charset="0"/>
              </a:rPr>
              <a:t/>
            </a:r>
            <a:br>
              <a:rPr lang="sv-SE" sz="1600">
                <a:cs typeface="Arial" pitchFamily="34" charset="0"/>
              </a:rPr>
            </a:br>
            <a:r>
              <a:rPr lang="sv-SE" sz="1600">
                <a:cs typeface="Arial" pitchFamily="34" charset="0"/>
              </a:rPr>
              <a:t>&gt; </a:t>
            </a:r>
            <a:r>
              <a:rPr lang="cs-CZ" sz="1600">
                <a:cs typeface="Arial" pitchFamily="34" charset="0"/>
              </a:rPr>
              <a:t>Mosty</a:t>
            </a:r>
            <a:r>
              <a:rPr lang="sv-SE" sz="1600">
                <a:cs typeface="Arial" pitchFamily="34" charset="0"/>
              </a:rPr>
              <a:t/>
            </a:r>
            <a:br>
              <a:rPr lang="sv-SE" sz="1600">
                <a:cs typeface="Arial" pitchFamily="34" charset="0"/>
              </a:rPr>
            </a:br>
            <a:r>
              <a:rPr lang="sv-SE" sz="1600">
                <a:cs typeface="Arial" pitchFamily="34" charset="0"/>
              </a:rPr>
              <a:t>&gt; </a:t>
            </a:r>
            <a:r>
              <a:rPr lang="cs-CZ" sz="1600">
                <a:cs typeface="Arial" pitchFamily="34" charset="0"/>
              </a:rPr>
              <a:t>Křižovatky</a:t>
            </a:r>
            <a:endParaRPr lang="sv-SE" sz="1600"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Modely termo kamer AXIS Q19xx</a:t>
            </a:r>
          </a:p>
        </p:txBody>
      </p:sp>
      <p:graphicFrame>
        <p:nvGraphicFramePr>
          <p:cNvPr id="180285" name="Group 61"/>
          <p:cNvGraphicFramePr>
            <a:graphicFrameLocks noGrp="1"/>
          </p:cNvGraphicFramePr>
          <p:nvPr>
            <p:ph idx="1"/>
          </p:nvPr>
        </p:nvGraphicFramePr>
        <p:xfrm>
          <a:off x="539750" y="1196975"/>
          <a:ext cx="8001000" cy="3630774"/>
        </p:xfrm>
        <a:graphic>
          <a:graphicData uri="http://schemas.openxmlformats.org/drawingml/2006/table">
            <a:tbl>
              <a:tblPr/>
              <a:tblGrid>
                <a:gridCol w="1868488"/>
                <a:gridCol w="1231900"/>
                <a:gridCol w="1603375"/>
                <a:gridCol w="1427162"/>
                <a:gridCol w="1870075"/>
              </a:tblGrid>
              <a:tr h="287262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Feature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Network camera model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87262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Indoor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hlinkClick r:id="rId2"/>
                        </a:rPr>
                        <a:t>AXIS Q1910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 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hlinkClick r:id="rId3"/>
                        </a:rPr>
                        <a:t>AXIS Q1921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 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</a:tr>
              <a:tr h="287262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Outdoor-ready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 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hlinkClick r:id="rId4"/>
                        </a:rPr>
                        <a:t>AXIS Q1910-E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 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hlinkClick r:id="rId5"/>
                        </a:rPr>
                        <a:t>AXIS Q1921-E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</a:tr>
              <a:tr h="45714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Max video resolution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160 x 128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160 x 128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384 x 288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384 x 288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4000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Max detection range</a:t>
                      </a:r>
                      <a:b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Humans (m/yards)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200/220 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200/220 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380/415 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870/950 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4000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Max detection range</a:t>
                      </a:r>
                      <a:b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Vehicles (m/yards)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550/600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550/600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1200/1312 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2760/3020 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7262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Two-way audio 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       </a:t>
                      </a: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       </a:t>
                      </a: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       </a:t>
                      </a: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       </a:t>
                      </a:r>
                    </a:p>
                  </a:txBody>
                  <a:tcPr marT="45708" marB="45708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7262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Alarm in/out 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2/2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2/2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2/2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2/2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714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Power over Ethernet  </a:t>
                      </a: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       </a:t>
                      </a: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       </a:t>
                      </a: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       </a:t>
                      </a:r>
                    </a:p>
                  </a:txBody>
                  <a:tcPr marT="45708" marB="45708" anchor="ctr"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       </a:t>
                      </a:r>
                    </a:p>
                  </a:txBody>
                  <a:tcPr marT="45708" marB="45708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3850" name="Picture 62" descr="che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581525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1" name="Picture 63" descr="che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581525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2" name="Picture 64" descr="che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581525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3" name="Picture 65" descr="che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581525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4" name="Picture 66" descr="che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860800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5" name="Picture 67" descr="che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860800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6" name="Picture 68" descr="che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860800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7" name="Picture 69" descr="che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860800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Ukázka použití termo kamery v praxi</a:t>
            </a:r>
          </a:p>
        </p:txBody>
      </p:sp>
      <p:pic>
        <p:nvPicPr>
          <p:cNvPr id="166931" name="Picture 19" descr="How Thermal Imaging Wor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3744913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9" name="Picture 17" descr="How-to-Fake-Thermal-Imaging-Vid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3744913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34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268413"/>
            <a:ext cx="4916487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94197" y="4365104"/>
            <a:ext cx="14170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smtClean="0">
                <a:solidFill>
                  <a:schemeClr val="accent6">
                    <a:lumMod val="60000"/>
                    <a:lumOff val="40000"/>
                  </a:schemeClr>
                </a:solidFill>
                <a:hlinkClick r:id="rId5" action="ppaction://hlinkfile"/>
              </a:rPr>
              <a:t>Termo v praxi</a:t>
            </a:r>
            <a:endParaRPr lang="cs-CZ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6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6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6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6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66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Termo kamera – použití v praxi</a:t>
            </a:r>
          </a:p>
        </p:txBody>
      </p:sp>
      <p:pic>
        <p:nvPicPr>
          <p:cNvPr id="24579" name="Picture 2" descr="D:\Zakaznici_NXO\Busek\people_dete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1285875"/>
            <a:ext cx="5473700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D:\Zakaznici_NXO\Busek\thermal_came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3573463"/>
            <a:ext cx="29765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D:\Zakaznici_NXO\Busek\maximum distan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260475"/>
            <a:ext cx="2987675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Detekce SPZ – SW modul ATEAS LPR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6769100" cy="4968875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000" smtClean="0"/>
              <a:t>Detekce a rozpoznání SPZ v ATEAS Security</a:t>
            </a:r>
          </a:p>
          <a:p>
            <a:pPr lvl="1">
              <a:lnSpc>
                <a:spcPct val="80000"/>
              </a:lnSpc>
            </a:pPr>
            <a:r>
              <a:rPr lang="cs-CZ" sz="2000" smtClean="0"/>
              <a:t>Nadstavbový modul k libovolné edici</a:t>
            </a:r>
          </a:p>
          <a:p>
            <a:pPr lvl="1">
              <a:lnSpc>
                <a:spcPct val="80000"/>
              </a:lnSpc>
            </a:pPr>
            <a:r>
              <a:rPr lang="cs-CZ" sz="2000" smtClean="0"/>
              <a:t>Bez nutnosti dodatečného hardware</a:t>
            </a:r>
          </a:p>
          <a:p>
            <a:pPr lvl="1">
              <a:lnSpc>
                <a:spcPct val="80000"/>
              </a:lnSpc>
            </a:pPr>
            <a:r>
              <a:rPr lang="cs-CZ" sz="2000" smtClean="0"/>
              <a:t>Podpora přes 40 národních systémů SPZ, aktualizace</a:t>
            </a:r>
          </a:p>
          <a:p>
            <a:pPr lvl="1">
              <a:lnSpc>
                <a:spcPct val="80000"/>
              </a:lnSpc>
            </a:pPr>
            <a:r>
              <a:rPr lang="cs-CZ" sz="2000" smtClean="0"/>
              <a:t>Podpora jiných než národních systémů značek (TDG)</a:t>
            </a:r>
          </a:p>
          <a:p>
            <a:pPr lvl="1">
              <a:lnSpc>
                <a:spcPct val="80000"/>
              </a:lnSpc>
            </a:pPr>
            <a:r>
              <a:rPr lang="cs-CZ" sz="2000" smtClean="0"/>
              <a:t>Vysoká úspěšnost přes 98% a rychlost rozpoznávání</a:t>
            </a:r>
          </a:p>
          <a:p>
            <a:pPr lvl="2">
              <a:lnSpc>
                <a:spcPct val="80000"/>
              </a:lnSpc>
            </a:pPr>
            <a:r>
              <a:rPr lang="cs-CZ" sz="2000" smtClean="0"/>
              <a:t>Nerozpoznané znaky</a:t>
            </a:r>
          </a:p>
          <a:p>
            <a:pPr lvl="2">
              <a:lnSpc>
                <a:spcPct val="80000"/>
              </a:lnSpc>
            </a:pPr>
            <a:r>
              <a:rPr lang="cs-CZ" sz="2000" smtClean="0"/>
              <a:t>Dekorativní tvar SPZ</a:t>
            </a:r>
            <a:br>
              <a:rPr lang="cs-CZ" sz="2000" smtClean="0"/>
            </a:br>
            <a:r>
              <a:rPr lang="cs-CZ" sz="2000" smtClean="0"/>
              <a:t>(mezery, pomlčky)</a:t>
            </a:r>
          </a:p>
          <a:p>
            <a:pPr lvl="1">
              <a:lnSpc>
                <a:spcPct val="80000"/>
              </a:lnSpc>
            </a:pPr>
            <a:r>
              <a:rPr lang="cs-CZ" sz="2000" smtClean="0"/>
              <a:t>Událostní řízení,</a:t>
            </a:r>
            <a:br>
              <a:rPr lang="cs-CZ" sz="2000" smtClean="0"/>
            </a:br>
            <a:r>
              <a:rPr lang="cs-CZ" sz="2000" smtClean="0"/>
              <a:t>seznam</a:t>
            </a:r>
          </a:p>
          <a:p>
            <a:pPr lvl="2">
              <a:lnSpc>
                <a:spcPct val="80000"/>
              </a:lnSpc>
            </a:pPr>
            <a:r>
              <a:rPr lang="cs-CZ" sz="2000" smtClean="0"/>
              <a:t>Povolené SPZ</a:t>
            </a:r>
          </a:p>
          <a:p>
            <a:pPr lvl="2">
              <a:lnSpc>
                <a:spcPct val="80000"/>
              </a:lnSpc>
            </a:pPr>
            <a:r>
              <a:rPr lang="cs-CZ" sz="2000" smtClean="0"/>
              <a:t>Zakázané SPZ</a:t>
            </a:r>
          </a:p>
        </p:txBody>
      </p:sp>
      <p:pic>
        <p:nvPicPr>
          <p:cNvPr id="36868" name="Picture 5" descr="form_lprtes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52838"/>
            <a:ext cx="420687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panel_ev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6237288"/>
            <a:ext cx="48117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7" descr="weblogo_lpren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268413"/>
            <a:ext cx="2449512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Oblasti použití detekce SPZ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12875"/>
            <a:ext cx="4398963" cy="4679950"/>
          </a:xfrm>
        </p:spPr>
        <p:txBody>
          <a:bodyPr/>
          <a:lstStyle/>
          <a:p>
            <a:r>
              <a:rPr lang="cs-CZ" sz="2000" smtClean="0"/>
              <a:t>automatické ovládání vjezdu do objektu/parkoviště</a:t>
            </a:r>
          </a:p>
          <a:p>
            <a:pPr lvl="1"/>
            <a:r>
              <a:rPr lang="cs-CZ" sz="2000" smtClean="0"/>
              <a:t>detekce povolených vjezdů</a:t>
            </a:r>
          </a:p>
          <a:p>
            <a:pPr lvl="1"/>
            <a:r>
              <a:rPr lang="cs-CZ" sz="2000" smtClean="0"/>
              <a:t>řešení pro neautorizované návštěvy</a:t>
            </a:r>
          </a:p>
          <a:p>
            <a:r>
              <a:rPr lang="cs-CZ" sz="2000" smtClean="0"/>
              <a:t>doplnění přístupového systému</a:t>
            </a:r>
          </a:p>
          <a:p>
            <a:r>
              <a:rPr lang="cs-CZ" sz="2000" smtClean="0"/>
              <a:t>záznam incidentů v kamerovém systému, </a:t>
            </a:r>
          </a:p>
          <a:p>
            <a:pPr lvl="1"/>
            <a:r>
              <a:rPr lang="cs-CZ" sz="2000" smtClean="0"/>
              <a:t>možnost vyhledávání podle SPZ a času </a:t>
            </a:r>
          </a:p>
          <a:p>
            <a:pPr lvl="1"/>
            <a:r>
              <a:rPr lang="cs-CZ" sz="2000" smtClean="0"/>
              <a:t>podle četnosti průjezdu</a:t>
            </a:r>
          </a:p>
          <a:p>
            <a:pPr lvl="1"/>
            <a:endParaRPr lang="cs-CZ" sz="2000" smtClean="0"/>
          </a:p>
        </p:txBody>
      </p:sp>
      <p:pic>
        <p:nvPicPr>
          <p:cNvPr id="37892" name="Picture 4" descr="vyjezd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268413"/>
            <a:ext cx="3836988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131020104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29000"/>
            <a:ext cx="338455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IP kamerové systémy - portfolio NxO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3284985"/>
            <a:ext cx="4176713" cy="3096344"/>
          </a:xfrm>
        </p:spPr>
        <p:txBody>
          <a:bodyPr/>
          <a:lstStyle/>
          <a:p>
            <a:pPr eaLnBrk="1" hangingPunct="1"/>
            <a:r>
              <a:rPr lang="cs-CZ" dirty="0" smtClean="0"/>
              <a:t>IP kamery renomovaných výrobců AXIS, </a:t>
            </a:r>
            <a:r>
              <a:rPr lang="cs-CZ" dirty="0" err="1" smtClean="0"/>
              <a:t>Iqinvision</a:t>
            </a:r>
            <a:r>
              <a:rPr lang="cs-CZ" dirty="0" smtClean="0"/>
              <a:t>, </a:t>
            </a:r>
            <a:r>
              <a:rPr lang="cs-CZ" dirty="0" err="1" smtClean="0"/>
              <a:t>Sanyo</a:t>
            </a:r>
            <a:r>
              <a:rPr lang="cs-CZ" dirty="0" smtClean="0"/>
              <a:t>, </a:t>
            </a:r>
            <a:r>
              <a:rPr lang="cs-CZ" dirty="0" err="1" smtClean="0"/>
              <a:t>ioimage</a:t>
            </a:r>
            <a:endParaRPr lang="cs-CZ" dirty="0" smtClean="0"/>
          </a:p>
          <a:p>
            <a:pPr eaLnBrk="1" hangingPunct="1"/>
            <a:r>
              <a:rPr lang="cs-CZ" dirty="0" smtClean="0"/>
              <a:t>software </a:t>
            </a:r>
            <a:r>
              <a:rPr lang="cs-CZ" dirty="0" err="1" smtClean="0"/>
              <a:t>cWatch</a:t>
            </a:r>
            <a:r>
              <a:rPr lang="cs-CZ" dirty="0" smtClean="0"/>
              <a:t>, </a:t>
            </a:r>
            <a:r>
              <a:rPr lang="cs-CZ" dirty="0" err="1" smtClean="0"/>
              <a:t>Ateas</a:t>
            </a:r>
            <a:r>
              <a:rPr lang="cs-CZ" dirty="0" smtClean="0"/>
              <a:t>, </a:t>
            </a:r>
            <a:r>
              <a:rPr lang="cs-CZ" dirty="0" err="1" smtClean="0"/>
              <a:t>Netavis</a:t>
            </a:r>
            <a:r>
              <a:rPr lang="cs-CZ" dirty="0" smtClean="0"/>
              <a:t> </a:t>
            </a:r>
          </a:p>
          <a:p>
            <a:pPr eaLnBrk="1" hangingPunct="1"/>
            <a:r>
              <a:rPr lang="cs-CZ" dirty="0" smtClean="0"/>
              <a:t>Cisco IP kamery a Video </a:t>
            </a:r>
            <a:r>
              <a:rPr lang="cs-CZ" dirty="0" err="1" smtClean="0"/>
              <a:t>Surveillance</a:t>
            </a:r>
            <a:endParaRPr lang="cs-CZ" dirty="0" smtClean="0"/>
          </a:p>
          <a:p>
            <a:pPr eaLnBrk="1" hangingPunct="1"/>
            <a:endParaRPr lang="cs-CZ" dirty="0" smtClean="0"/>
          </a:p>
        </p:txBody>
      </p:sp>
      <p:pic>
        <p:nvPicPr>
          <p:cNvPr id="168964" name="Picture 4" descr="Certifikat_cW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933825"/>
            <a:ext cx="170973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5" name="Picture 5" descr="Axis_Nx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3560763"/>
            <a:ext cx="170656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6" name="Picture 6" descr="Iqinvision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412875"/>
            <a:ext cx="21590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7" name="Picture 7" descr="axis_logo_tag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339850"/>
            <a:ext cx="15843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9" name="Picture 9" descr="cWATCH_240x24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1138238"/>
            <a:ext cx="890588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0" name="Picture 10" descr="company_logo_flat_whi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25550"/>
            <a:ext cx="136842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2420938"/>
            <a:ext cx="1944688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3" name="Picture 13" descr="http://us.sanyo.com:80/../shared/images/_layout/logoSANYO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45" y="2420938"/>
            <a:ext cx="158908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59113" y="2114550"/>
            <a:ext cx="904875" cy="971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Iqinvision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04" y="1411832"/>
            <a:ext cx="21590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axis_logo_tag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67" y="1338807"/>
            <a:ext cx="15843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http://us.sanyo.com:80/../shared/images/_layout/logoSANYO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74" y="2419895"/>
            <a:ext cx="158908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82642" y="2113507"/>
            <a:ext cx="904875" cy="971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8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8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8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6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8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8740775" cy="653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smtClean="0"/>
              <a:t>Prostředky pro zajišťování fyzické bezpečnosti</a:t>
            </a:r>
          </a:p>
        </p:txBody>
      </p:sp>
      <p:pic>
        <p:nvPicPr>
          <p:cNvPr id="162820" name="Picture 4" descr="threatlevelBanner_nor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229225"/>
            <a:ext cx="84248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3457575" cy="36718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b="1" smtClean="0"/>
              <a:t>Tradiční prostředky</a:t>
            </a:r>
          </a:p>
          <a:p>
            <a:pPr eaLnBrk="1" hangingPunct="1"/>
            <a:r>
              <a:rPr lang="cs-CZ" smtClean="0"/>
              <a:t>EZS/EPS</a:t>
            </a:r>
          </a:p>
          <a:p>
            <a:pPr eaLnBrk="1" hangingPunct="1"/>
            <a:r>
              <a:rPr lang="cs-CZ" smtClean="0"/>
              <a:t>služba ostrahy</a:t>
            </a:r>
          </a:p>
          <a:p>
            <a:pPr eaLnBrk="1" hangingPunct="1"/>
            <a:r>
              <a:rPr lang="cs-CZ" smtClean="0"/>
              <a:t>dveřní systémy</a:t>
            </a:r>
          </a:p>
          <a:p>
            <a:pPr eaLnBrk="1" hangingPunct="1"/>
            <a:r>
              <a:rPr lang="cs-CZ" smtClean="0"/>
              <a:t>poplachové systémy, senzory a čidla</a:t>
            </a:r>
          </a:p>
          <a:p>
            <a:pPr eaLnBrk="1" hangingPunct="1"/>
            <a:r>
              <a:rPr lang="cs-CZ" smtClean="0"/>
              <a:t>telefonní systémy a vysílačky</a:t>
            </a:r>
          </a:p>
        </p:txBody>
      </p:sp>
      <p:pic>
        <p:nvPicPr>
          <p:cNvPr id="1628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412875"/>
            <a:ext cx="1271587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28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412875"/>
            <a:ext cx="1239838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282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412875"/>
            <a:ext cx="1239837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282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284538"/>
            <a:ext cx="1239838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282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284538"/>
            <a:ext cx="123983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282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284538"/>
            <a:ext cx="1208088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Řešení objektové bezpečnosti na IP</a:t>
            </a:r>
          </a:p>
        </p:txBody>
      </p:sp>
      <p:pic>
        <p:nvPicPr>
          <p:cNvPr id="17101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96975"/>
            <a:ext cx="3600450" cy="2787650"/>
          </a:xfrm>
          <a:noFill/>
          <a:ln w="28575" algn="ctr">
            <a:solidFill>
              <a:schemeClr val="accent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96975"/>
            <a:ext cx="4135437" cy="2722563"/>
          </a:xfrm>
          <a:prstGeom prst="rect">
            <a:avLst/>
          </a:prstGeom>
          <a:noFill/>
          <a:ln w="2857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250825" y="4076700"/>
            <a:ext cx="3673475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77825" indent="-377825" eaLnBrk="1" hangingPunct="1">
              <a:spcBef>
                <a:spcPct val="20000"/>
              </a:spcBef>
              <a:buSzPct val="50000"/>
            </a:pPr>
            <a:r>
              <a:rPr lang="cs-CZ" sz="2000" b="1"/>
              <a:t>Samostatné systémy</a:t>
            </a:r>
          </a:p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4"/>
              </a:buBlip>
            </a:pPr>
            <a:r>
              <a:rPr lang="cs-CZ" sz="2000"/>
              <a:t>složitá správa</a:t>
            </a:r>
          </a:p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4"/>
              </a:buBlip>
            </a:pPr>
            <a:r>
              <a:rPr lang="cs-CZ" sz="2000"/>
              <a:t>problematická provázanost</a:t>
            </a:r>
          </a:p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4"/>
              </a:buBlip>
            </a:pPr>
            <a:r>
              <a:rPr lang="cs-CZ" sz="2000"/>
              <a:t>vyšší náklady na provoz</a:t>
            </a:r>
          </a:p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4"/>
              </a:buBlip>
            </a:pPr>
            <a:endParaRPr lang="cs-CZ" sz="2000"/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4643438" y="4005263"/>
            <a:ext cx="4249737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77825" indent="-377825" eaLnBrk="1" hangingPunct="1">
              <a:spcBef>
                <a:spcPct val="20000"/>
              </a:spcBef>
              <a:buSzPct val="50000"/>
            </a:pPr>
            <a:r>
              <a:rPr lang="cs-CZ" sz="2000" b="1"/>
              <a:t>Řešení bezpečnosti na IP – jako doplněk</a:t>
            </a:r>
          </a:p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4"/>
              </a:buBlip>
            </a:pPr>
            <a:r>
              <a:rPr lang="cs-CZ" sz="2000"/>
              <a:t>Jednodušší zavedení a správa</a:t>
            </a:r>
          </a:p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4"/>
              </a:buBlip>
            </a:pPr>
            <a:r>
              <a:rPr lang="cs-CZ" sz="2000"/>
              <a:t>Integrace mezi sítí a jednotlivými aplikacemi</a:t>
            </a:r>
          </a:p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4"/>
              </a:buBlip>
            </a:pPr>
            <a:r>
              <a:rPr lang="cs-CZ" sz="2000"/>
              <a:t>nízké provozní náklady</a:t>
            </a:r>
          </a:p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4"/>
              </a:buBlip>
            </a:pPr>
            <a:endParaRPr lang="cs-CZ" sz="2000"/>
          </a:p>
          <a:p>
            <a:pPr marL="377825" indent="-377825" eaLnBrk="1" hangingPunct="1">
              <a:spcBef>
                <a:spcPct val="20000"/>
              </a:spcBef>
              <a:buSzPct val="50000"/>
              <a:buFontTx/>
              <a:buBlip>
                <a:blip r:embed="rId4"/>
              </a:buBlip>
            </a:pPr>
            <a:endParaRPr lang="cs-CZ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4" grpId="0"/>
      <p:bldP spid="1710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Přechod ze standardních systémů na IP</a:t>
            </a:r>
          </a:p>
        </p:txBody>
      </p:sp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73463"/>
            <a:ext cx="4319588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196975"/>
            <a:ext cx="4678362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30171">
            <a:off x="3276600" y="4581525"/>
            <a:ext cx="5656263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Tradiční kamerové systémy vs. IP</a:t>
            </a:r>
          </a:p>
        </p:txBody>
      </p:sp>
      <p:pic>
        <p:nvPicPr>
          <p:cNvPr id="174084" name="Picture 4" descr="Top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84538"/>
            <a:ext cx="4176712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085" name="Group 5"/>
          <p:cNvGrpSpPr>
            <a:grpSpLocks/>
          </p:cNvGrpSpPr>
          <p:nvPr/>
        </p:nvGrpSpPr>
        <p:grpSpPr bwMode="auto">
          <a:xfrm>
            <a:off x="4427538" y="1268413"/>
            <a:ext cx="4572000" cy="2489200"/>
            <a:chOff x="376" y="1000"/>
            <a:chExt cx="5520" cy="3060"/>
          </a:xfrm>
        </p:grpSpPr>
        <p:grpSp>
          <p:nvGrpSpPr>
            <p:cNvPr id="9221" name="Group 6"/>
            <p:cNvGrpSpPr>
              <a:grpSpLocks/>
            </p:cNvGrpSpPr>
            <p:nvPr/>
          </p:nvGrpSpPr>
          <p:grpSpPr bwMode="auto">
            <a:xfrm flipH="1">
              <a:off x="568" y="2920"/>
              <a:ext cx="751" cy="247"/>
              <a:chOff x="1110" y="930"/>
              <a:chExt cx="669" cy="690"/>
            </a:xfrm>
          </p:grpSpPr>
          <p:sp>
            <p:nvSpPr>
              <p:cNvPr id="9251" name="Line 7"/>
              <p:cNvSpPr>
                <a:spLocks noChangeShapeType="1"/>
              </p:cNvSpPr>
              <p:nvPr/>
            </p:nvSpPr>
            <p:spPr bwMode="auto">
              <a:xfrm>
                <a:off x="1110" y="930"/>
                <a:ext cx="66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52" name="Line 8"/>
              <p:cNvSpPr>
                <a:spLocks noChangeShapeType="1"/>
              </p:cNvSpPr>
              <p:nvPr/>
            </p:nvSpPr>
            <p:spPr bwMode="auto">
              <a:xfrm>
                <a:off x="1779" y="930"/>
                <a:ext cx="0" cy="69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9222" name="Text Box 9"/>
            <p:cNvSpPr txBox="1">
              <a:spLocks noChangeArrowheads="1"/>
            </p:cNvSpPr>
            <p:nvPr/>
          </p:nvSpPr>
          <p:spPr bwMode="auto">
            <a:xfrm>
              <a:off x="1384" y="3351"/>
              <a:ext cx="1488" cy="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n-US" sz="1000" b="1"/>
                <a:t>Dedicated CCTV Keyboards &amp; Displays</a:t>
              </a:r>
            </a:p>
          </p:txBody>
        </p:sp>
        <p:pic>
          <p:nvPicPr>
            <p:cNvPr id="9223" name="Picture 10" descr="Camera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6" y="1000"/>
              <a:ext cx="251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224" name="Picture 11" descr="pany 954 dom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2" y="1000"/>
              <a:ext cx="236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25" name="Group 12"/>
            <p:cNvGrpSpPr>
              <a:grpSpLocks/>
            </p:cNvGrpSpPr>
            <p:nvPr/>
          </p:nvGrpSpPr>
          <p:grpSpPr bwMode="auto">
            <a:xfrm rot="5400000">
              <a:off x="3040" y="1456"/>
              <a:ext cx="912" cy="576"/>
              <a:chOff x="768" y="2064"/>
              <a:chExt cx="384" cy="96"/>
            </a:xfrm>
          </p:grpSpPr>
          <p:sp>
            <p:nvSpPr>
              <p:cNvPr id="9248" name="Line 13"/>
              <p:cNvSpPr>
                <a:spLocks noChangeShapeType="1"/>
              </p:cNvSpPr>
              <p:nvPr/>
            </p:nvSpPr>
            <p:spPr bwMode="auto">
              <a:xfrm>
                <a:off x="768" y="2064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49" name="Line 14"/>
              <p:cNvSpPr>
                <a:spLocks noChangeShapeType="1"/>
              </p:cNvSpPr>
              <p:nvPr/>
            </p:nvSpPr>
            <p:spPr bwMode="auto">
              <a:xfrm>
                <a:off x="960" y="2064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50" name="Line 15"/>
              <p:cNvSpPr>
                <a:spLocks noChangeShapeType="1"/>
              </p:cNvSpPr>
              <p:nvPr/>
            </p:nvSpPr>
            <p:spPr bwMode="auto">
              <a:xfrm>
                <a:off x="960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pic>
          <p:nvPicPr>
            <p:cNvPr id="9226" name="Picture 16" descr="Pelco Monitor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" y="2728"/>
              <a:ext cx="528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Picture 17" descr="Pelco Monitor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" y="2824"/>
              <a:ext cx="528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18" descr="Pelco Monitor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" y="2920"/>
              <a:ext cx="528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19" descr="Panasonic 650 Keyboard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" y="3496"/>
              <a:ext cx="76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Text Box 20"/>
            <p:cNvSpPr txBox="1">
              <a:spLocks noChangeArrowheads="1"/>
            </p:cNvSpPr>
            <p:nvPr/>
          </p:nvSpPr>
          <p:spPr bwMode="auto">
            <a:xfrm>
              <a:off x="2344" y="1096"/>
              <a:ext cx="1152" cy="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/>
                <a:t>Analog Fixed &amp; PTZ Cameras</a:t>
              </a:r>
            </a:p>
          </p:txBody>
        </p:sp>
        <p:pic>
          <p:nvPicPr>
            <p:cNvPr id="9231" name="Picture 2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4" y="3160"/>
              <a:ext cx="1092" cy="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232" name="Group 22"/>
            <p:cNvGrpSpPr>
              <a:grpSpLocks/>
            </p:cNvGrpSpPr>
            <p:nvPr/>
          </p:nvGrpSpPr>
          <p:grpSpPr bwMode="auto">
            <a:xfrm rot="5400000" flipH="1">
              <a:off x="1816" y="1336"/>
              <a:ext cx="960" cy="960"/>
              <a:chOff x="768" y="2064"/>
              <a:chExt cx="384" cy="96"/>
            </a:xfrm>
          </p:grpSpPr>
          <p:sp>
            <p:nvSpPr>
              <p:cNvPr id="9245" name="Line 23"/>
              <p:cNvSpPr>
                <a:spLocks noChangeShapeType="1"/>
              </p:cNvSpPr>
              <p:nvPr/>
            </p:nvSpPr>
            <p:spPr bwMode="auto">
              <a:xfrm>
                <a:off x="768" y="2064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46" name="Line 24"/>
              <p:cNvSpPr>
                <a:spLocks noChangeShapeType="1"/>
              </p:cNvSpPr>
              <p:nvPr/>
            </p:nvSpPr>
            <p:spPr bwMode="auto">
              <a:xfrm>
                <a:off x="960" y="2064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47" name="Line 25"/>
              <p:cNvSpPr>
                <a:spLocks noChangeShapeType="1"/>
              </p:cNvSpPr>
              <p:nvPr/>
            </p:nvSpPr>
            <p:spPr bwMode="auto">
              <a:xfrm>
                <a:off x="960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pic>
          <p:nvPicPr>
            <p:cNvPr id="9233" name="Picture 2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6" y="2104"/>
              <a:ext cx="1200" cy="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34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60" t="52901" r="31415" b="23259"/>
            <a:stretch>
              <a:fillRect/>
            </a:stretch>
          </p:blipFill>
          <p:spPr bwMode="auto">
            <a:xfrm>
              <a:off x="1624" y="1480"/>
              <a:ext cx="336" cy="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35" name="Picture 2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60" t="52901" r="31415" b="23259"/>
            <a:stretch>
              <a:fillRect/>
            </a:stretch>
          </p:blipFill>
          <p:spPr bwMode="auto">
            <a:xfrm>
              <a:off x="2344" y="1768"/>
              <a:ext cx="336" cy="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36" name="Text Box 29"/>
            <p:cNvSpPr txBox="1">
              <a:spLocks noChangeArrowheads="1"/>
            </p:cNvSpPr>
            <p:nvPr/>
          </p:nvSpPr>
          <p:spPr bwMode="auto">
            <a:xfrm>
              <a:off x="616" y="1431"/>
              <a:ext cx="1247" cy="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/>
                <a:t>Analog Video Fiber Multiplexers &amp; Distribution Amplifiers</a:t>
              </a:r>
            </a:p>
          </p:txBody>
        </p:sp>
        <p:sp>
          <p:nvSpPr>
            <p:cNvPr id="9237" name="Text Box 30"/>
            <p:cNvSpPr txBox="1">
              <a:spLocks noChangeArrowheads="1"/>
            </p:cNvSpPr>
            <p:nvPr/>
          </p:nvSpPr>
          <p:spPr bwMode="auto">
            <a:xfrm>
              <a:off x="3736" y="2104"/>
              <a:ext cx="1681" cy="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/>
                <a:t>Video Matrix Switch</a:t>
              </a:r>
            </a:p>
          </p:txBody>
        </p:sp>
        <p:grpSp>
          <p:nvGrpSpPr>
            <p:cNvPr id="9238" name="Group 31"/>
            <p:cNvGrpSpPr>
              <a:grpSpLocks/>
            </p:cNvGrpSpPr>
            <p:nvPr/>
          </p:nvGrpSpPr>
          <p:grpSpPr bwMode="auto">
            <a:xfrm>
              <a:off x="1048" y="2920"/>
              <a:ext cx="1776" cy="624"/>
              <a:chOff x="756" y="3255"/>
              <a:chExt cx="66" cy="233"/>
            </a:xfrm>
          </p:grpSpPr>
          <p:sp>
            <p:nvSpPr>
              <p:cNvPr id="9243" name="Line 32"/>
              <p:cNvSpPr>
                <a:spLocks noChangeShapeType="1"/>
              </p:cNvSpPr>
              <p:nvPr/>
            </p:nvSpPr>
            <p:spPr bwMode="auto">
              <a:xfrm flipV="1">
                <a:off x="760" y="3256"/>
                <a:ext cx="0" cy="232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44" name="Line 33"/>
              <p:cNvSpPr>
                <a:spLocks noChangeShapeType="1"/>
              </p:cNvSpPr>
              <p:nvPr/>
            </p:nvSpPr>
            <p:spPr bwMode="auto">
              <a:xfrm>
                <a:off x="756" y="3255"/>
                <a:ext cx="66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9239" name="Group 34"/>
            <p:cNvGrpSpPr>
              <a:grpSpLocks/>
            </p:cNvGrpSpPr>
            <p:nvPr/>
          </p:nvGrpSpPr>
          <p:grpSpPr bwMode="auto">
            <a:xfrm rot="-5400000">
              <a:off x="3496" y="3016"/>
              <a:ext cx="720" cy="432"/>
              <a:chOff x="756" y="3255"/>
              <a:chExt cx="66" cy="233"/>
            </a:xfrm>
          </p:grpSpPr>
          <p:sp>
            <p:nvSpPr>
              <p:cNvPr id="9241" name="Line 35"/>
              <p:cNvSpPr>
                <a:spLocks noChangeShapeType="1"/>
              </p:cNvSpPr>
              <p:nvPr/>
            </p:nvSpPr>
            <p:spPr bwMode="auto">
              <a:xfrm flipH="1">
                <a:off x="760" y="3256"/>
                <a:ext cx="0" cy="232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242" name="Line 36"/>
              <p:cNvSpPr>
                <a:spLocks noChangeShapeType="1"/>
              </p:cNvSpPr>
              <p:nvPr/>
            </p:nvSpPr>
            <p:spPr bwMode="auto">
              <a:xfrm>
                <a:off x="756" y="3255"/>
                <a:ext cx="66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9240" name="Text Box 37"/>
            <p:cNvSpPr txBox="1">
              <a:spLocks noChangeArrowheads="1"/>
            </p:cNvSpPr>
            <p:nvPr/>
          </p:nvSpPr>
          <p:spPr bwMode="auto">
            <a:xfrm>
              <a:off x="3544" y="3735"/>
              <a:ext cx="2352" cy="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00" b="1"/>
                <a:t>Analog CCTV VCR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Standardy rozlišení obrazu</a:t>
            </a:r>
          </a:p>
        </p:txBody>
      </p:sp>
      <p:pic>
        <p:nvPicPr>
          <p:cNvPr id="191492" name="Picture 4" descr="Typy rozlise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8137525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Srovnání analog vs. IP kamera</a:t>
            </a:r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0" y="5445125"/>
            <a:ext cx="2592388" cy="1412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175112" name="Group 8"/>
          <p:cNvGrpSpPr>
            <a:grpSpLocks/>
          </p:cNvGrpSpPr>
          <p:nvPr/>
        </p:nvGrpSpPr>
        <p:grpSpPr bwMode="auto">
          <a:xfrm>
            <a:off x="4787900" y="1484313"/>
            <a:ext cx="4200525" cy="5110162"/>
            <a:chOff x="3016" y="935"/>
            <a:chExt cx="2646" cy="3219"/>
          </a:xfrm>
        </p:grpSpPr>
        <p:sp>
          <p:nvSpPr>
            <p:cNvPr id="11278" name="Line 9"/>
            <p:cNvSpPr>
              <a:spLocks noChangeShapeType="1"/>
            </p:cNvSpPr>
            <p:nvPr/>
          </p:nvSpPr>
          <p:spPr bwMode="auto">
            <a:xfrm>
              <a:off x="3703" y="1749"/>
              <a:ext cx="0" cy="48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pic>
          <p:nvPicPr>
            <p:cNvPr id="11279" name="Picture 10" descr="img_reason3_megapix1200x1024_zoom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9" t="30994" r="42001" b="23828"/>
            <a:stretch>
              <a:fillRect/>
            </a:stretch>
          </p:blipFill>
          <p:spPr bwMode="auto">
            <a:xfrm>
              <a:off x="3070" y="1898"/>
              <a:ext cx="2202" cy="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0" name="Picture 11" descr="img_reason3_megapix1200x1024_zoom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28" t="34317" r="61348" b="48222"/>
            <a:stretch>
              <a:fillRect/>
            </a:stretch>
          </p:blipFill>
          <p:spPr bwMode="auto">
            <a:xfrm>
              <a:off x="3016" y="2840"/>
              <a:ext cx="1236" cy="1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1" name="AutoShape 12"/>
            <p:cNvSpPr>
              <a:spLocks noChangeArrowheads="1"/>
            </p:cNvSpPr>
            <p:nvPr/>
          </p:nvSpPr>
          <p:spPr bwMode="auto">
            <a:xfrm flipV="1">
              <a:off x="3470" y="935"/>
              <a:ext cx="864" cy="743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1 h 21600"/>
                <a:gd name="T6" fmla="*/ 1 w 21600"/>
                <a:gd name="T7" fmla="*/ 1 h 21600"/>
                <a:gd name="T8" fmla="*/ 1 w 21600"/>
                <a:gd name="T9" fmla="*/ 1 h 21600"/>
                <a:gd name="T10" fmla="*/ 1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390 h 21600"/>
                <a:gd name="T20" fmla="*/ 18525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>
              <a:prstShdw prst="shdw17" dist="17961" dir="2700000">
                <a:srgbClr val="1F7A7A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7" name="Text Box 13"/>
            <p:cNvSpPr txBox="1">
              <a:spLocks noChangeArrowheads="1"/>
            </p:cNvSpPr>
            <p:nvPr/>
          </p:nvSpPr>
          <p:spPr bwMode="auto">
            <a:xfrm>
              <a:off x="3066" y="1752"/>
              <a:ext cx="2043" cy="28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>
              <a:prstShdw prst="shdw17" dist="17961" dir="2700000">
                <a:schemeClr val="hlink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r-FR">
                  <a:solidFill>
                    <a:schemeClr val="bg1"/>
                  </a:solidFill>
                  <a:latin typeface="Arial" charset="0"/>
                </a:rPr>
                <a:t>Megapixel</a:t>
              </a:r>
            </a:p>
          </p:txBody>
        </p:sp>
        <p:pic>
          <p:nvPicPr>
            <p:cNvPr id="11283" name="Picture 14" descr="ph_211a_left_above_nocabl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" y="1539"/>
              <a:ext cx="967" cy="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9" name="Picture 15" descr="img_reason3_mega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25538"/>
            <a:ext cx="24765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5124" name="Group 20"/>
          <p:cNvGrpSpPr>
            <a:grpSpLocks/>
          </p:cNvGrpSpPr>
          <p:nvPr/>
        </p:nvGrpSpPr>
        <p:grpSpPr bwMode="auto">
          <a:xfrm>
            <a:off x="465138" y="1557338"/>
            <a:ext cx="3708400" cy="5013325"/>
            <a:chOff x="293" y="981"/>
            <a:chExt cx="2336" cy="3158"/>
          </a:xfrm>
        </p:grpSpPr>
        <p:pic>
          <p:nvPicPr>
            <p:cNvPr id="11271" name="Picture 5" descr="img_reason3_cif352x240_zoom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7" t="12100" r="51620" b="40979"/>
            <a:stretch>
              <a:fillRect/>
            </a:stretch>
          </p:blipFill>
          <p:spPr bwMode="auto">
            <a:xfrm>
              <a:off x="425" y="2011"/>
              <a:ext cx="2204" cy="1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110" name="Text Box 6"/>
            <p:cNvSpPr txBox="1">
              <a:spLocks noChangeArrowheads="1"/>
            </p:cNvSpPr>
            <p:nvPr/>
          </p:nvSpPr>
          <p:spPr bwMode="auto">
            <a:xfrm>
              <a:off x="837" y="1752"/>
              <a:ext cx="1783" cy="28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>
              <a:prstShdw prst="shdw17" dist="17961" dir="2700000">
                <a:schemeClr val="hlink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fr-FR">
                  <a:solidFill>
                    <a:schemeClr val="bg1"/>
                  </a:solidFill>
                  <a:latin typeface="Arial" charset="0"/>
                </a:rPr>
                <a:t>    CIF</a:t>
              </a:r>
            </a:p>
          </p:txBody>
        </p:sp>
        <p:sp>
          <p:nvSpPr>
            <p:cNvPr id="11273" name="AutoShape 7"/>
            <p:cNvSpPr>
              <a:spLocks noChangeArrowheads="1"/>
            </p:cNvSpPr>
            <p:nvPr/>
          </p:nvSpPr>
          <p:spPr bwMode="auto">
            <a:xfrm flipH="1" flipV="1">
              <a:off x="1383" y="981"/>
              <a:ext cx="812" cy="702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0 w 21600"/>
                <a:gd name="T5" fmla="*/ 1 h 21600"/>
                <a:gd name="T6" fmla="*/ 0 w 21600"/>
                <a:gd name="T7" fmla="*/ 1 h 21600"/>
                <a:gd name="T8" fmla="*/ 1 w 21600"/>
                <a:gd name="T9" fmla="*/ 1 h 21600"/>
                <a:gd name="T10" fmla="*/ 1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14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>
              <a:prstShdw prst="shdw17" dist="17961" dir="2700000">
                <a:srgbClr val="1F7A7A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1274" name="Group 16"/>
            <p:cNvGrpSpPr>
              <a:grpSpLocks/>
            </p:cNvGrpSpPr>
            <p:nvPr/>
          </p:nvGrpSpPr>
          <p:grpSpPr bwMode="auto">
            <a:xfrm>
              <a:off x="293" y="1620"/>
              <a:ext cx="896" cy="538"/>
              <a:chOff x="271" y="699"/>
              <a:chExt cx="896" cy="538"/>
            </a:xfrm>
          </p:grpSpPr>
          <p:sp>
            <p:nvSpPr>
              <p:cNvPr id="11276" name="AutoShape 17"/>
              <p:cNvSpPr>
                <a:spLocks noChangeArrowheads="1"/>
              </p:cNvSpPr>
              <p:nvPr/>
            </p:nvSpPr>
            <p:spPr bwMode="auto">
              <a:xfrm>
                <a:off x="713" y="821"/>
                <a:ext cx="237" cy="13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pic>
            <p:nvPicPr>
              <p:cNvPr id="11277" name="Picture 18" descr="analog_camera_right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" y="699"/>
                <a:ext cx="896" cy="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275" name="Picture 19" descr="img_reason3_cif352x240_zoom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25" t="13058" r="69148" b="66815"/>
            <a:stretch>
              <a:fillRect/>
            </a:stretch>
          </p:blipFill>
          <p:spPr bwMode="auto">
            <a:xfrm>
              <a:off x="340" y="2840"/>
              <a:ext cx="1209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XO_Template Beatriz blue">
  <a:themeElements>
    <a:clrScheme name="NXO_Template Beatriz bl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XO_Template Beatriz 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XO_Template Beatriz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XO_Template Beatriz 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XO_Template Beatriz 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XO_Template Beatriz 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XO_Template Beatriz 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XO_Template Beatriz 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XO_Template Beatriz 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XO_Template Beatriz 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XO_Template Beatriz 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XO_Template Beatriz 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XO_Template Beatriz 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XO_Template Beatriz 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NXO_Template Beatriz blue</Template>
  <TotalTime>1609</TotalTime>
  <Words>909</Words>
  <Application>Microsoft Office PowerPoint</Application>
  <PresentationFormat>Předvádění na obrazovce (4:3)</PresentationFormat>
  <Paragraphs>272</Paragraphs>
  <Slides>38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0" baseType="lpstr">
      <vt:lpstr>NXO_Template Beatriz blue</vt:lpstr>
      <vt:lpstr>PHOTO-PAINT</vt:lpstr>
      <vt:lpstr>IP kamerové systémy pro řešení fyzické bezpečnosti  Principy budování moderních IP kamerových systémů</vt:lpstr>
      <vt:lpstr>Agenda</vt:lpstr>
      <vt:lpstr>Co je objektová (fyzická) bezpečnost ?</vt:lpstr>
      <vt:lpstr>Prostředky pro zajišťování fyzické bezpečnosti</vt:lpstr>
      <vt:lpstr>Řešení objektové bezpečnosti na IP</vt:lpstr>
      <vt:lpstr>Přechod ze standardních systémů na IP</vt:lpstr>
      <vt:lpstr>Tradiční kamerové systémy vs. IP</vt:lpstr>
      <vt:lpstr>Standardy rozlišení obrazu</vt:lpstr>
      <vt:lpstr>Srovnání analog vs. IP kamera</vt:lpstr>
      <vt:lpstr>Kvalita obrazu</vt:lpstr>
      <vt:lpstr>Poznáte je ?</vt:lpstr>
      <vt:lpstr>1x CCTV kamera CIF</vt:lpstr>
      <vt:lpstr>1x IP kamera 3 Mpix</vt:lpstr>
      <vt:lpstr>Čerpací stanice</vt:lpstr>
      <vt:lpstr>Stavebnictví</vt:lpstr>
      <vt:lpstr>Srovnání nákladů</vt:lpstr>
      <vt:lpstr>Výhody IP kamerových systémů - shrnutí</vt:lpstr>
      <vt:lpstr>Možnosti integrace IP kamerového systému</vt:lpstr>
      <vt:lpstr>Systémy pro zobrazení</vt:lpstr>
      <vt:lpstr>Možnosti detekce incidentů</vt:lpstr>
      <vt:lpstr>Detekce na úrovni pohybu v obraze</vt:lpstr>
      <vt:lpstr>Inteligentní detekce na úrovni IP kamery</vt:lpstr>
      <vt:lpstr>Termo kamera vs. Termografická kamera</vt:lpstr>
      <vt:lpstr>Možnosti detekce v náročných podmínkách</vt:lpstr>
      <vt:lpstr>Prezentace aplikace PowerPoint</vt:lpstr>
      <vt:lpstr>AXIS Q1910/-E – možnosti detekce</vt:lpstr>
      <vt:lpstr>AXIS Q19xx – možnosti nasazení</vt:lpstr>
      <vt:lpstr>Ochrana prostoru</vt:lpstr>
      <vt:lpstr>Inteligentní video aplikace</vt:lpstr>
      <vt:lpstr>Zabezpečení budov a řízení mimoř. událostí</vt:lpstr>
      <vt:lpstr>Detekce osob pro zabezpečení &amp; bezpečnost</vt:lpstr>
      <vt:lpstr>Modely termo kamer AXIS Q19xx</vt:lpstr>
      <vt:lpstr>Ukázka použití termo kamery v praxi</vt:lpstr>
      <vt:lpstr>Termo kamera – použití v praxi</vt:lpstr>
      <vt:lpstr>Detekce SPZ – SW modul ATEAS LPR</vt:lpstr>
      <vt:lpstr>Oblasti použití detekce SPZ</vt:lpstr>
      <vt:lpstr>IP kamerové systémy - portfolio NxO</vt:lpstr>
      <vt:lpstr>Prezentace aplikace PowerPoint</vt:lpstr>
    </vt:vector>
  </TitlesOfParts>
  <Company>NxO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Cisco novinky</dc:title>
  <dc:creator>delias</dc:creator>
  <cp:lastModifiedBy>ELIAS Dalibor</cp:lastModifiedBy>
  <cp:revision>147</cp:revision>
  <dcterms:created xsi:type="dcterms:W3CDTF">2008-05-14T10:47:10Z</dcterms:created>
  <dcterms:modified xsi:type="dcterms:W3CDTF">2011-10-04T13:19:39Z</dcterms:modified>
</cp:coreProperties>
</file>