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4" r:id="rId4"/>
    <p:sldId id="269" r:id="rId5"/>
    <p:sldId id="268" r:id="rId6"/>
    <p:sldId id="270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FE42FDC-6EC9-4074-AB44-CE7D8E88A4E5}">
          <p14:sldIdLst>
            <p14:sldId id="256"/>
            <p14:sldId id="267"/>
            <p14:sldId id="264"/>
            <p14:sldId id="269"/>
            <p14:sldId id="268"/>
            <p14:sldId id="270"/>
          </p14:sldIdLst>
        </p14:section>
        <p14:section name="Oddíl bez názvu" id="{FE137728-6EF9-4B70-829B-B71B84B406D3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7600" y="3266902"/>
            <a:ext cx="5486400" cy="157201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Ukládání ÚP, změny ÚP a ÚZ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04205" y="1123036"/>
            <a:ext cx="7886700" cy="53692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Právní rámec - </a:t>
            </a:r>
            <a:r>
              <a:rPr lang="cs-CZ" dirty="0" smtClean="0"/>
              <a:t>§ 163 </a:t>
            </a:r>
            <a:r>
              <a:rPr lang="cs-CZ" dirty="0" smtClean="0"/>
              <a:t>odst. 1 SZ</a:t>
            </a:r>
            <a:endParaRPr lang="cs-CZ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cs-CZ" sz="2900" u="sng" dirty="0" smtClean="0"/>
              <a:t>Územní </a:t>
            </a:r>
            <a:r>
              <a:rPr lang="cs-CZ" sz="2900" u="sng" dirty="0"/>
              <a:t>plán</a:t>
            </a:r>
            <a:r>
              <a:rPr lang="cs-CZ" sz="2900" dirty="0"/>
              <a:t>, regulační plán </a:t>
            </a:r>
            <a:r>
              <a:rPr lang="cs-CZ" sz="2900" u="sng" dirty="0"/>
              <a:t>a jejich změny</a:t>
            </a:r>
            <a:r>
              <a:rPr lang="cs-CZ" sz="2900" dirty="0"/>
              <a:t>, včetně dokladů o jejich pořizování, ukládá pořizovatel </a:t>
            </a:r>
            <a:r>
              <a:rPr lang="cs-CZ" sz="2900" u="sng" dirty="0"/>
              <a:t>u obce</a:t>
            </a:r>
            <a:r>
              <a:rPr lang="cs-CZ" sz="2900" dirty="0"/>
              <a:t>, pro kterou byly pořízeny</a:t>
            </a:r>
            <a:r>
              <a:rPr lang="cs-CZ" sz="2900" dirty="0" smtClean="0"/>
              <a:t>;</a:t>
            </a:r>
          </a:p>
          <a:p>
            <a:pPr marL="0" indent="0">
              <a:lnSpc>
                <a:spcPct val="200000"/>
              </a:lnSpc>
              <a:buNone/>
            </a:pPr>
            <a:endParaRPr lang="cs-CZ" sz="29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cs-CZ" sz="2900" u="sng" dirty="0" smtClean="0"/>
              <a:t>územní </a:t>
            </a:r>
            <a:r>
              <a:rPr lang="cs-CZ" sz="2900" u="sng" dirty="0"/>
              <a:t>plán, jeho změnu</a:t>
            </a:r>
            <a:r>
              <a:rPr lang="cs-CZ" sz="2900" dirty="0"/>
              <a:t>, regulační plán, jeho změnu </a:t>
            </a:r>
            <a:r>
              <a:rPr lang="cs-CZ" sz="2900" u="sng" dirty="0"/>
              <a:t>a úplné znění </a:t>
            </a:r>
            <a:r>
              <a:rPr lang="cs-CZ" sz="2900" dirty="0"/>
              <a:t>této územně plánovací dokumentace po vydání její změny opatřené záznamem o účinnosti poskytuje stavebnímu úřadu, úřadu územního plánování a </a:t>
            </a:r>
            <a:r>
              <a:rPr lang="cs-CZ" sz="2900" u="sng" dirty="0"/>
              <a:t>krajskému úřadu</a:t>
            </a:r>
            <a:r>
              <a:rPr lang="cs-CZ" sz="2900" dirty="0" smtClean="0"/>
              <a:t>,</a:t>
            </a:r>
          </a:p>
          <a:p>
            <a:pPr marL="0" indent="0">
              <a:lnSpc>
                <a:spcPct val="200000"/>
              </a:lnSpc>
              <a:buNone/>
            </a:pPr>
            <a:endParaRPr lang="cs-CZ" sz="29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cs-CZ" sz="2900" dirty="0" smtClean="0"/>
              <a:t>jemuž </a:t>
            </a:r>
            <a:r>
              <a:rPr lang="cs-CZ" sz="2900" dirty="0"/>
              <a:t>se uvedená dokumentace poskytuje </a:t>
            </a:r>
            <a:r>
              <a:rPr lang="cs-CZ" sz="2900" u="sng" dirty="0"/>
              <a:t>rovněž v elektronické verzi ve strojově čitelném </a:t>
            </a:r>
            <a:r>
              <a:rPr lang="cs-CZ" sz="2900" u="sng" dirty="0" smtClean="0"/>
              <a:t>formátu,</a:t>
            </a:r>
            <a:r>
              <a:rPr lang="cs-CZ" sz="2900" u="sng" dirty="0"/>
              <a:t> včetně prostorových dat ve vektorové formě.</a:t>
            </a:r>
            <a:endParaRPr lang="cs-CZ" sz="2900" u="sng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Co by mělo kraji při změny ÚP stačit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75355"/>
            <a:ext cx="7886700" cy="3470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změna v listinné podobě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strike="sngStrike" dirty="0" smtClean="0"/>
              <a:t>ÚZ v listinné podobě</a:t>
            </a:r>
            <a:endParaRPr lang="cs-CZ" strike="sngStrike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změna v elektronické verzi ve SČF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ÚZ v elektronické verzi ve SČF (metodika MMR)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prostorová data ve vektorové formě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Ukládání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152" y="793571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Poskytování ÚZ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429968"/>
            <a:ext cx="7886700" cy="5112148"/>
          </a:xfrm>
        </p:spPr>
        <p:txBody>
          <a:bodyPr/>
          <a:lstStyle/>
          <a:p>
            <a:r>
              <a:rPr lang="cs-CZ" dirty="0" smtClean="0"/>
              <a:t>lze i pouze v elektronickém formátu</a:t>
            </a:r>
          </a:p>
          <a:p>
            <a:pPr lvl="1"/>
            <a:r>
              <a:rPr lang="cs-CZ" dirty="0" smtClean="0"/>
              <a:t>věrohodnost původu dokumentu</a:t>
            </a:r>
          </a:p>
          <a:p>
            <a:pPr lvl="1"/>
            <a:r>
              <a:rPr lang="cs-CZ" dirty="0" smtClean="0"/>
              <a:t>neporušitelnost obsahu</a:t>
            </a:r>
          </a:p>
          <a:p>
            <a:pPr lvl="1"/>
            <a:r>
              <a:rPr lang="cs-CZ" dirty="0" smtClean="0"/>
              <a:t>čitelnost</a:t>
            </a:r>
          </a:p>
          <a:p>
            <a:pPr lvl="1"/>
            <a:r>
              <a:rPr lang="cs-CZ" dirty="0" smtClean="0"/>
              <a:t>možnost dlouhodobé archivace</a:t>
            </a:r>
          </a:p>
          <a:p>
            <a:pPr lvl="1"/>
            <a:r>
              <a:rPr lang="cs-CZ" dirty="0" smtClean="0"/>
              <a:t>záznam o účinnosti bez otisku úředního razítka</a:t>
            </a:r>
          </a:p>
          <a:p>
            <a:pPr lvl="1"/>
            <a:r>
              <a:rPr lang="cs-CZ" dirty="0" smtClean="0"/>
              <a:t>kvalifikovaný elektronický podpis pořizovatele</a:t>
            </a:r>
          </a:p>
          <a:p>
            <a:pPr lvl="1"/>
            <a:r>
              <a:rPr lang="cs-CZ" dirty="0" smtClean="0"/>
              <a:t>kvalifikované elektronické časové razítko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 algn="ctr">
              <a:buNone/>
            </a:pPr>
            <a:r>
              <a:rPr lang="cs-CZ" b="1" dirty="0" smtClean="0"/>
              <a:t>listina v elektronické verzi</a:t>
            </a:r>
          </a:p>
          <a:p>
            <a:pPr marL="457200" lvl="1" indent="0">
              <a:buNone/>
            </a:pPr>
            <a:endParaRPr lang="cs-CZ" b="1" dirty="0" smtClean="0"/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51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975795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...pouze </a:t>
            </a:r>
            <a:r>
              <a:rPr lang="cs-CZ" dirty="0"/>
              <a:t>v elektronické verzi ve formátu, který zaručí </a:t>
            </a:r>
            <a:r>
              <a:rPr lang="cs-CZ" u="sng" dirty="0"/>
              <a:t>věrohodnost původu dokumentu, neporušitelnost jeho obsahu, čitelnost a možnost dlouhodobé archivace </a:t>
            </a:r>
            <a:r>
              <a:rPr lang="cs-CZ" dirty="0"/>
              <a:t>v souladu s požadavky § 23 vyhlášky č. 259/2012 Sb., o podrobnostech výkonu spisové služby, ve znění pozdějších předpisů (</a:t>
            </a:r>
            <a:r>
              <a:rPr lang="cs-CZ" u="sng" dirty="0"/>
              <a:t>například formát PDF/A, ISO 19005</a:t>
            </a:r>
            <a:r>
              <a:rPr lang="cs-CZ" dirty="0"/>
              <a:t>) za podmínky, že úplné znění bude mít všechny níže uvedené náležitosti: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3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975794"/>
            <a:ext cx="7886700" cy="53805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/>
              <a:t>1.1. bude obsahovat </a:t>
            </a:r>
            <a:r>
              <a:rPr lang="cs-CZ" sz="2400" u="sng" dirty="0"/>
              <a:t>náležitosti podle § 8 odst. 2, respektive § 14 odst. 2, respektive § 20 odst. 2 vyhlášky č. 500/2006 Sb</a:t>
            </a:r>
            <a:r>
              <a:rPr lang="cs-CZ" sz="2400" dirty="0"/>
              <a:t>., o územně analytických podkladech, územně plánovací dokumentaci a způsobu evidence územně plánovací činnosti, ve znění pozdějších předpisů (dále jen „vyhláška č. 500/2006 Sb.“), s výjimkou otisku úředního razítka, 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1.2</a:t>
            </a:r>
            <a:r>
              <a:rPr lang="cs-CZ" sz="2400" dirty="0"/>
              <a:t>. bude podepsáno </a:t>
            </a:r>
            <a:r>
              <a:rPr lang="cs-CZ" sz="2400" u="sng" dirty="0"/>
              <a:t>kvalifikovaným elektronickým podpisem</a:t>
            </a:r>
            <a:r>
              <a:rPr lang="cs-CZ" sz="2400" dirty="0"/>
              <a:t> oprávněné úřední osoby pořizovatele ve smyslu § 8 odst. 2, respektive § 14 odst. 2, respektive § 20 odst. 2 vyhlášky č. 500/2006 Sb., a opatřeno </a:t>
            </a:r>
            <a:r>
              <a:rPr lang="cs-CZ" sz="2400" u="sng" dirty="0"/>
              <a:t>kvalifikovaným elektronickým časovým razítkem</a:t>
            </a:r>
            <a:r>
              <a:rPr lang="cs-CZ" sz="2400" dirty="0"/>
              <a:t> (ve smyslu § 5 a § 11 zákona č. 297/2016 Sb., o službách vytvářejících důvěru pro elektronické transakce, ve znění pozdějších předpisů).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2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Ukládání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1041</TotalTime>
  <Words>442</Words>
  <Application>Microsoft Office PowerPoint</Application>
  <PresentationFormat>Předvádění na obrazovce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Office</vt:lpstr>
      <vt:lpstr>Ukládání ÚP, změny ÚP a ÚZ</vt:lpstr>
      <vt:lpstr>Prezentace aplikace PowerPoint</vt:lpstr>
      <vt:lpstr>Co by mělo kraji při změny ÚP stačit</vt:lpstr>
      <vt:lpstr>Poskytování ÚZ</vt:lpstr>
      <vt:lpstr>Prezentace aplikace PowerPoint</vt:lpstr>
      <vt:lpstr>Prezentace aplikace PowerPoint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85</cp:revision>
  <dcterms:created xsi:type="dcterms:W3CDTF">2017-11-24T07:47:20Z</dcterms:created>
  <dcterms:modified xsi:type="dcterms:W3CDTF">2022-11-09T13:17:42Z</dcterms:modified>
</cp:coreProperties>
</file>