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69" r:id="rId3"/>
    <p:sldId id="407" r:id="rId4"/>
    <p:sldId id="408" r:id="rId5"/>
    <p:sldId id="371" r:id="rId6"/>
    <p:sldId id="409" r:id="rId7"/>
    <p:sldId id="405" r:id="rId8"/>
  </p:sldIdLst>
  <p:sldSz cx="9144000" cy="6858000" type="screen4x3"/>
  <p:notesSz cx="6662738" cy="9906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lech Petr" initials="P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0000"/>
    <a:srgbClr val="669900"/>
    <a:srgbClr val="FF9933"/>
    <a:srgbClr val="996600"/>
    <a:srgbClr val="333333"/>
    <a:srgbClr val="4D4D4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746" autoAdjust="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913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3270" y="0"/>
            <a:ext cx="2887913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8562"/>
            <a:ext cx="288791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3270" y="9408562"/>
            <a:ext cx="288791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A04908-B080-4D4A-ABB1-33D821214CC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9361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913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270" y="0"/>
            <a:ext cx="2887913" cy="49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2950"/>
            <a:ext cx="4951412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5963" y="4705073"/>
            <a:ext cx="5330813" cy="4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8562"/>
            <a:ext cx="288791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270" y="9408562"/>
            <a:ext cx="288791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80" tIns="45290" rIns="90580" bIns="4529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BD2EEB-917C-481D-97F1-A202C54FB1B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5178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699B90-EABC-4154-A702-1D8F6424D65C}" type="slidenum">
              <a:rPr lang="cs-CZ"/>
              <a:pPr/>
              <a:t>1</a:t>
            </a:fld>
            <a:endParaRPr lang="cs-CZ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081E-A2FD-4E68-836E-BE4E3D5100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622AF-84B8-4BB1-9781-B53D5FB8FBF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E0289-87DD-4007-95AE-4E8DFAC67F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1E6215-8A50-49BA-B42C-EB72677DE8F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B8A69-57A0-488F-9F60-BCCCECBFF5C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0D254-ECE8-4F58-BED9-EEDB69A8556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8D7DC-81FB-4976-8557-7BBF343D06B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2A86B8-1051-413C-8B5C-AAF5B11B61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DCFA6-EBA3-46DC-A628-49C0055023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54CD21-B7A9-40D0-83C1-469A4A9F381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91FD9-F90E-47A1-92D2-3CC04A60B4C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1BFA8-A1E0-4AAA-B6A5-00F524CC52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3664802-AE58-4F8A-999B-661B982E132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C36AD-AEFB-4DA9-924A-D23181CED8DB}" type="slidenum">
              <a:rPr lang="cs-CZ"/>
              <a:pPr/>
              <a:t>1</a:t>
            </a:fld>
            <a:endParaRPr lang="cs-CZ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2348880"/>
            <a:ext cx="8352928" cy="3024336"/>
          </a:xfrm>
          <a:effectLst>
            <a:outerShdw dist="35921" dir="2700000" algn="ctr" rotWithShape="0">
              <a:srgbClr val="333333">
                <a:alpha val="50000"/>
              </a:srgbClr>
            </a:outerShdw>
          </a:effectLst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Zpráva o uplatňování územního plánu</a:t>
            </a:r>
            <a: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cs-CZ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/>
            </a:r>
            <a:br>
              <a:rPr lang="cs-CZ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</a:b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76825" y="549275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 sz="240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300786"/>
            <a:ext cx="7848600" cy="1080542"/>
          </a:xfrm>
          <a:noFill/>
          <a:ln/>
          <a:effectLst>
            <a:outerShdw dist="17961" dir="2700000" algn="ctr" rotWithShape="0">
              <a:srgbClr val="4D4D4D"/>
            </a:outerShdw>
          </a:effectLst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Krajský úřad Plzeňského kraje</a:t>
            </a:r>
          </a:p>
          <a:p>
            <a:pPr algn="l">
              <a:lnSpc>
                <a:spcPct val="80000"/>
              </a:lnSpc>
            </a:pPr>
            <a:r>
              <a:rPr lang="cs-CZ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Odbor regionálního </a:t>
            </a: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rozvoje</a:t>
            </a:r>
          </a:p>
          <a:p>
            <a:pPr algn="just">
              <a:lnSpc>
                <a:spcPct val="80000"/>
              </a:lnSpc>
            </a:pPr>
            <a:r>
              <a:rPr lang="cs-CZ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Oddělení územního plánování </a:t>
            </a:r>
            <a:r>
              <a:rPr lang="cs-CZ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  <a:r>
              <a:rPr lang="cs-CZ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          	                 Porada s ÚÚP, 17. 02. 2015</a:t>
            </a:r>
            <a:endParaRPr lang="cs-CZ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l">
              <a:lnSpc>
                <a:spcPct val="80000"/>
              </a:lnSpc>
            </a:pPr>
            <a:r>
              <a:rPr lang="cs-CZ" sz="1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825624"/>
            <a:ext cx="7772400" cy="515144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Právní předpisy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653136"/>
          </a:xfrm>
        </p:spPr>
        <p:txBody>
          <a:bodyPr/>
          <a:lstStyle/>
          <a:p>
            <a:pPr>
              <a:buNone/>
            </a:pPr>
            <a:r>
              <a:rPr lang="cs-CZ" sz="2000" u="sng" dirty="0" smtClean="0">
                <a:latin typeface="Calibri" pitchFamily="34" charset="0"/>
              </a:rPr>
              <a:t>§ 55 odst. 1 stavebního zákona</a:t>
            </a:r>
            <a:endParaRPr lang="cs-CZ" sz="20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cs-CZ" sz="2000" dirty="0" smtClean="0">
                <a:latin typeface="Calibri" pitchFamily="34" charset="0"/>
              </a:rPr>
              <a:t>	</a:t>
            </a:r>
          </a:p>
          <a:p>
            <a:pPr algn="just">
              <a:buNone/>
            </a:pPr>
            <a:r>
              <a:rPr lang="cs-CZ" sz="2000" dirty="0" smtClean="0">
                <a:latin typeface="Calibri" pitchFamily="34" charset="0"/>
              </a:rPr>
              <a:t>	Pořizovatel předloží zastupitelstvu obce nejpozději </a:t>
            </a:r>
            <a:r>
              <a:rPr lang="cs-CZ" sz="2000" b="1" dirty="0" smtClean="0">
                <a:latin typeface="Calibri" pitchFamily="34" charset="0"/>
              </a:rPr>
              <a:t>do 4 let </a:t>
            </a:r>
            <a:r>
              <a:rPr lang="cs-CZ" sz="2000" dirty="0" smtClean="0">
                <a:latin typeface="Calibri" pitchFamily="34" charset="0"/>
              </a:rPr>
              <a:t>po vydání územního plánu a poté pravidelně nejméně jednou za 4 roky zprávu o uplatňování územního plánu v uplynulém období. </a:t>
            </a:r>
          </a:p>
          <a:p>
            <a:pPr algn="just">
              <a:buNone/>
            </a:pPr>
            <a:endParaRPr lang="cs-CZ" sz="2000" dirty="0" smtClean="0">
              <a:latin typeface="Calibri" pitchFamily="34" charset="0"/>
            </a:endParaRPr>
          </a:p>
          <a:p>
            <a:pPr algn="just">
              <a:buNone/>
            </a:pPr>
            <a:r>
              <a:rPr lang="cs-CZ" sz="2000" dirty="0" smtClean="0">
                <a:latin typeface="Calibri" pitchFamily="34" charset="0"/>
              </a:rPr>
              <a:t>	Na </a:t>
            </a:r>
            <a:r>
              <a:rPr lang="cs-CZ" sz="2000" b="1" dirty="0" smtClean="0">
                <a:latin typeface="Calibri" pitchFamily="34" charset="0"/>
              </a:rPr>
              <a:t>projednání</a:t>
            </a:r>
            <a:r>
              <a:rPr lang="cs-CZ" sz="2000" dirty="0" smtClean="0">
                <a:latin typeface="Calibri" pitchFamily="34" charset="0"/>
              </a:rPr>
              <a:t> návrhu této zprávy se použije </a:t>
            </a:r>
            <a:r>
              <a:rPr lang="cs-CZ" sz="2000" b="1" dirty="0" smtClean="0">
                <a:latin typeface="Calibri" pitchFamily="34" charset="0"/>
              </a:rPr>
              <a:t>přiměřeně</a:t>
            </a:r>
            <a:r>
              <a:rPr lang="cs-CZ" sz="2000" dirty="0" smtClean="0">
                <a:latin typeface="Calibri" pitchFamily="34" charset="0"/>
              </a:rPr>
              <a:t> § 47 odst. 1 až 4 a její schválení se použije obdobně § 47 odst. 5. Pokud jsou pokyny pro zpracování návrhu změny územního plánu součástí této zprávy, postupuje se dále v rozsahu této změny obdobně </a:t>
            </a:r>
            <a:r>
              <a:rPr lang="pl-PL" sz="2000" dirty="0" smtClean="0">
                <a:latin typeface="Calibri" pitchFamily="34" charset="0"/>
              </a:rPr>
              <a:t>podle ustanovení § 50 až 54.</a:t>
            </a:r>
            <a:endParaRPr lang="cs-CZ" sz="2000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2000" b="1" dirty="0" smtClean="0">
              <a:latin typeface="Calibri" pitchFamily="34" charset="0"/>
            </a:endParaRPr>
          </a:p>
          <a:p>
            <a:endParaRPr lang="cs-CZ" sz="1800" dirty="0">
              <a:latin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>
                <a:latin typeface="Calibri" pitchFamily="34" charset="0"/>
              </a:rPr>
              <a:pPr/>
              <a:t>2</a:t>
            </a:fld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112568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§ 15 vyhlášky č. 500/2006 Sb.,</a:t>
            </a:r>
          </a:p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Zpráva o uplatňování územního plánu obsahuje:</a:t>
            </a:r>
          </a:p>
          <a:p>
            <a:pPr>
              <a:buNone/>
            </a:pPr>
            <a:r>
              <a:rPr lang="cs-CZ" sz="2000" i="1" dirty="0" smtClean="0">
                <a:latin typeface="Calibri" pitchFamily="34" charset="0"/>
              </a:rPr>
              <a:t>a)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b="1" dirty="0" smtClean="0">
                <a:latin typeface="Calibri" pitchFamily="34" charset="0"/>
              </a:rPr>
              <a:t>vyhodnocení uplatňování územního plánu </a:t>
            </a:r>
            <a:r>
              <a:rPr lang="cs-CZ" sz="2000" dirty="0" smtClean="0">
                <a:latin typeface="Calibri" pitchFamily="34" charset="0"/>
              </a:rPr>
              <a:t>včetně vyhodnocení změn podmínek, na základě kterých byl územní plán vydán (§ 5 odst. 6 stavebního zákona), a vyhodnocení případných nepředpokládaných negativních dopadů na udržitelný rozvoj území,</a:t>
            </a:r>
          </a:p>
          <a:p>
            <a:pPr>
              <a:buNone/>
            </a:pPr>
            <a:r>
              <a:rPr lang="cs-CZ" sz="2000" i="1" dirty="0" smtClean="0">
                <a:latin typeface="Calibri" pitchFamily="34" charset="0"/>
              </a:rPr>
              <a:t>b)</a:t>
            </a:r>
            <a:r>
              <a:rPr lang="cs-CZ" sz="2000" dirty="0" smtClean="0">
                <a:latin typeface="Calibri" pitchFamily="34" charset="0"/>
              </a:rPr>
              <a:t> problémy k řešení v územním plánu vyplývající z </a:t>
            </a:r>
            <a:r>
              <a:rPr lang="cs-CZ" sz="2000" b="1" dirty="0" smtClean="0">
                <a:latin typeface="Calibri" pitchFamily="34" charset="0"/>
              </a:rPr>
              <a:t>územně analytických podkladů,</a:t>
            </a:r>
          </a:p>
          <a:p>
            <a:pPr>
              <a:buNone/>
            </a:pPr>
            <a:r>
              <a:rPr lang="cs-CZ" sz="2000" i="1" dirty="0" smtClean="0">
                <a:latin typeface="Calibri" pitchFamily="34" charset="0"/>
              </a:rPr>
              <a:t>c)</a:t>
            </a:r>
            <a:r>
              <a:rPr lang="cs-CZ" sz="2000" dirty="0" smtClean="0">
                <a:latin typeface="Calibri" pitchFamily="34" charset="0"/>
              </a:rPr>
              <a:t> vyhodnocení souladu územního plánu s </a:t>
            </a:r>
            <a:r>
              <a:rPr lang="cs-CZ" sz="2000" b="1" dirty="0" smtClean="0">
                <a:latin typeface="Calibri" pitchFamily="34" charset="0"/>
              </a:rPr>
              <a:t>politikou územního rozvoje </a:t>
            </a:r>
            <a:r>
              <a:rPr lang="cs-CZ" sz="2000" dirty="0" smtClean="0">
                <a:latin typeface="Calibri" pitchFamily="34" charset="0"/>
              </a:rPr>
              <a:t>a územně plánovací dokumentací vydanou </a:t>
            </a:r>
            <a:r>
              <a:rPr lang="cs-CZ" sz="2000" b="1" dirty="0" smtClean="0">
                <a:latin typeface="Calibri" pitchFamily="34" charset="0"/>
              </a:rPr>
              <a:t>krajem</a:t>
            </a:r>
            <a:r>
              <a:rPr lang="cs-CZ" sz="2000" dirty="0" smtClean="0">
                <a:latin typeface="Calibri" pitchFamily="34" charset="0"/>
              </a:rPr>
              <a:t>,</a:t>
            </a:r>
          </a:p>
          <a:p>
            <a:pPr>
              <a:buNone/>
            </a:pPr>
            <a:r>
              <a:rPr lang="cs-CZ" sz="2000" i="1" dirty="0" smtClean="0">
                <a:latin typeface="Calibri" pitchFamily="34" charset="0"/>
              </a:rPr>
              <a:t>d)</a:t>
            </a:r>
            <a:r>
              <a:rPr lang="cs-CZ" sz="2000" dirty="0" smtClean="0">
                <a:latin typeface="Calibri" pitchFamily="34" charset="0"/>
              </a:rPr>
              <a:t> </a:t>
            </a:r>
            <a:r>
              <a:rPr lang="cs-CZ" sz="2000" b="1" dirty="0" smtClean="0">
                <a:latin typeface="Calibri" pitchFamily="34" charset="0"/>
              </a:rPr>
              <a:t>prokázání nemožnosti </a:t>
            </a:r>
            <a:r>
              <a:rPr lang="cs-CZ" sz="2000" dirty="0" smtClean="0">
                <a:latin typeface="Calibri" pitchFamily="34" charset="0"/>
              </a:rPr>
              <a:t>využít vymezené zastavitelné plochy a vyhodnocení potřeby vymezení nových zastavitelných ploch podle § 55 odst. 4 stavebního zákona,</a:t>
            </a:r>
          </a:p>
          <a:p>
            <a:pPr>
              <a:buNone/>
            </a:pPr>
            <a:r>
              <a:rPr lang="cs-CZ" sz="2000" i="1" dirty="0" smtClean="0">
                <a:latin typeface="Calibri" pitchFamily="34" charset="0"/>
              </a:rPr>
              <a:t>e)</a:t>
            </a:r>
            <a:r>
              <a:rPr lang="cs-CZ" sz="2000" dirty="0" smtClean="0">
                <a:latin typeface="Calibri" pitchFamily="34" charset="0"/>
              </a:rPr>
              <a:t> pokyny pro zpracování </a:t>
            </a:r>
            <a:r>
              <a:rPr lang="cs-CZ" sz="2000" b="1" dirty="0" smtClean="0">
                <a:latin typeface="Calibri" pitchFamily="34" charset="0"/>
              </a:rPr>
              <a:t>návrhu změny územního plánu</a:t>
            </a:r>
            <a:r>
              <a:rPr lang="cs-CZ" sz="2000" dirty="0" smtClean="0">
                <a:latin typeface="Calibri" pitchFamily="34" charset="0"/>
              </a:rPr>
              <a:t>, v rozsahu zadání změny,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907704" y="548680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itchFamily="34" charset="0"/>
              </a:rPr>
              <a:t>Právní předpisy</a:t>
            </a:r>
            <a:endParaRPr lang="cs-CZ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cs-CZ" sz="4000" dirty="0" smtClean="0">
                <a:latin typeface="Calibri" pitchFamily="34" charset="0"/>
              </a:rPr>
              <a:t>Právní předpisy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611216"/>
          </a:xfrm>
        </p:spPr>
        <p:txBody>
          <a:bodyPr/>
          <a:lstStyle/>
          <a:p>
            <a:pPr>
              <a:buNone/>
            </a:pPr>
            <a:r>
              <a:rPr lang="cs-CZ" sz="2000" dirty="0" smtClean="0">
                <a:latin typeface="Calibri" pitchFamily="34" charset="0"/>
              </a:rPr>
              <a:t>f) požadavky a podmínky pro </a:t>
            </a:r>
            <a:r>
              <a:rPr lang="cs-CZ" sz="2000" b="1" dirty="0" smtClean="0">
                <a:latin typeface="Calibri" pitchFamily="34" charset="0"/>
              </a:rPr>
              <a:t>vyhodnocení vlivů </a:t>
            </a:r>
            <a:r>
              <a:rPr lang="cs-CZ" sz="2000" dirty="0" smtClean="0">
                <a:latin typeface="Calibri" pitchFamily="34" charset="0"/>
              </a:rPr>
              <a:t>návrhu změny územního plánu na udržitelný rozvoj území (§ 19 odst. 2 stavebního zákona), pokud je požadováno vyhodnocení vlivů na životní prostředí nebo nelze vyloučit významný negativní vliv na evropsky významnou lokalitu nebo ptačí oblast,</a:t>
            </a:r>
          </a:p>
          <a:p>
            <a:pPr>
              <a:buNone/>
            </a:pPr>
            <a:r>
              <a:rPr lang="cs-CZ" sz="2000" i="1" dirty="0" smtClean="0">
                <a:latin typeface="Calibri" pitchFamily="34" charset="0"/>
              </a:rPr>
              <a:t>g)</a:t>
            </a:r>
            <a:r>
              <a:rPr lang="cs-CZ" sz="2000" dirty="0" smtClean="0">
                <a:latin typeface="Calibri" pitchFamily="34" charset="0"/>
              </a:rPr>
              <a:t> požadavky na zpracování </a:t>
            </a:r>
            <a:r>
              <a:rPr lang="cs-CZ" sz="2000" b="1" dirty="0" smtClean="0">
                <a:latin typeface="Calibri" pitchFamily="34" charset="0"/>
              </a:rPr>
              <a:t>variant řešení </a:t>
            </a:r>
            <a:r>
              <a:rPr lang="cs-CZ" sz="2000" dirty="0" smtClean="0">
                <a:latin typeface="Calibri" pitchFamily="34" charset="0"/>
              </a:rPr>
              <a:t>návrhu změny územního plánu, je-li zpracování variant vyžadováno,</a:t>
            </a:r>
          </a:p>
          <a:p>
            <a:pPr>
              <a:buNone/>
            </a:pPr>
            <a:r>
              <a:rPr lang="cs-CZ" sz="2000" i="1" dirty="0" smtClean="0">
                <a:latin typeface="Calibri" pitchFamily="34" charset="0"/>
              </a:rPr>
              <a:t>h)</a:t>
            </a:r>
            <a:r>
              <a:rPr lang="cs-CZ" sz="2000" dirty="0" smtClean="0">
                <a:latin typeface="Calibri" pitchFamily="34" charset="0"/>
              </a:rPr>
              <a:t> návrh na pořízení </a:t>
            </a:r>
            <a:r>
              <a:rPr lang="cs-CZ" sz="2000" b="1" dirty="0" smtClean="0">
                <a:latin typeface="Calibri" pitchFamily="34" charset="0"/>
              </a:rPr>
              <a:t>nového územního plánu</a:t>
            </a:r>
            <a:r>
              <a:rPr lang="cs-CZ" sz="2000" dirty="0" smtClean="0">
                <a:latin typeface="Calibri" pitchFamily="34" charset="0"/>
              </a:rPr>
              <a:t>, pokud ze skutečností uvedených pod písmeny a) až d) vyplyne potřeba změny, která podstatně ovlivňuje koncepci územního plánu,</a:t>
            </a:r>
          </a:p>
          <a:p>
            <a:pPr>
              <a:buNone/>
            </a:pPr>
            <a:r>
              <a:rPr lang="cs-CZ" sz="2000" i="1" dirty="0" smtClean="0">
                <a:latin typeface="Calibri" pitchFamily="34" charset="0"/>
              </a:rPr>
              <a:t>i)</a:t>
            </a:r>
            <a:r>
              <a:rPr lang="cs-CZ" sz="2000" dirty="0" smtClean="0">
                <a:latin typeface="Calibri" pitchFamily="34" charset="0"/>
              </a:rPr>
              <a:t> požadavky na eliminaci, minimalizaci nebo </a:t>
            </a:r>
            <a:r>
              <a:rPr lang="cs-CZ" sz="2000" b="1" dirty="0" smtClean="0">
                <a:latin typeface="Calibri" pitchFamily="34" charset="0"/>
              </a:rPr>
              <a:t>kompenzaci </a:t>
            </a:r>
            <a:r>
              <a:rPr lang="cs-CZ" sz="2000" dirty="0" smtClean="0">
                <a:latin typeface="Calibri" pitchFamily="34" charset="0"/>
              </a:rPr>
              <a:t>negativních dopadů na udržitelný rozvoj území, pokud byly ve vyhodnocení uplatňování územního plánu zjištěny,</a:t>
            </a:r>
          </a:p>
          <a:p>
            <a:pPr>
              <a:buNone/>
            </a:pPr>
            <a:r>
              <a:rPr lang="cs-CZ" sz="2000" i="1" dirty="0" smtClean="0">
                <a:latin typeface="Calibri" pitchFamily="34" charset="0"/>
              </a:rPr>
              <a:t>j)</a:t>
            </a:r>
            <a:r>
              <a:rPr lang="cs-CZ" sz="2000" dirty="0" smtClean="0">
                <a:latin typeface="Calibri" pitchFamily="34" charset="0"/>
              </a:rPr>
              <a:t> návrhy na </a:t>
            </a:r>
            <a:r>
              <a:rPr lang="cs-CZ" sz="2000" b="1" dirty="0" smtClean="0">
                <a:latin typeface="Calibri" pitchFamily="34" charset="0"/>
              </a:rPr>
              <a:t>aktualizaci </a:t>
            </a:r>
            <a:r>
              <a:rPr lang="cs-CZ" sz="2000" dirty="0" smtClean="0">
                <a:latin typeface="Calibri" pitchFamily="34" charset="0"/>
              </a:rPr>
              <a:t>zásad územního rozvoje.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>
                <a:latin typeface="Calibri" pitchFamily="34" charset="0"/>
              </a:rPr>
              <a:pPr/>
              <a:t>5</a:t>
            </a:fld>
            <a:endParaRPr lang="cs-CZ" dirty="0">
              <a:latin typeface="Calibri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682219"/>
            <a:ext cx="7776864" cy="3995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povinnost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nejpozději do 4 let od vydání územního plánu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projednání jako zadání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určený zastupitel (§ 55 odst. 1 a § 47 odst. 1)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změnou ÚP se 4letý cyklus neposouvá!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400" dirty="0" smtClean="0">
                <a:latin typeface="Calibri" pitchFamily="34" charset="0"/>
              </a:rPr>
              <a:t> staré územní </a:t>
            </a:r>
            <a:r>
              <a:rPr lang="cs-CZ" sz="2400" dirty="0" smtClean="0">
                <a:latin typeface="Calibri" pitchFamily="34" charset="0"/>
              </a:rPr>
              <a:t>plány</a:t>
            </a:r>
            <a:endParaRPr lang="cs-CZ" sz="24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cs-CZ" sz="2800" dirty="0">
              <a:latin typeface="Calibri" pitchFamily="34" charset="0"/>
            </a:endParaRPr>
          </a:p>
        </p:txBody>
      </p:sp>
      <p:sp>
        <p:nvSpPr>
          <p:cNvPr id="11" name="Nadpis 1"/>
          <p:cNvSpPr txBox="1">
            <a:spLocks/>
          </p:cNvSpPr>
          <p:nvPr/>
        </p:nvSpPr>
        <p:spPr>
          <a:xfrm>
            <a:off x="611560" y="764704"/>
            <a:ext cx="7772400" cy="51514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Závěr</a:t>
            </a:r>
            <a:endParaRPr kumimoji="0" lang="cs-CZ" sz="4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D21-B7A9-40D0-83C1-469A4A9F3818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1691680" y="620688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Calibri" pitchFamily="34" charset="0"/>
              </a:rPr>
              <a:t>Změna územního plánu</a:t>
            </a:r>
            <a:endParaRPr lang="cs-CZ" sz="4000" dirty="0">
              <a:latin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628800"/>
            <a:ext cx="770485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u="sng" dirty="0" smtClean="0">
                <a:latin typeface="Calibri" pitchFamily="34" charset="0"/>
              </a:rPr>
              <a:t>Pořízení změny územního plánu:</a:t>
            </a:r>
          </a:p>
          <a:p>
            <a:pPr>
              <a:lnSpc>
                <a:spcPct val="150000"/>
              </a:lnSpc>
            </a:pPr>
            <a:endParaRPr lang="cs-CZ" sz="2400" dirty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</a:rPr>
              <a:t>1. Zpráva o uplatňování - § 55 odst. 1 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</a:rPr>
              <a:t>2. Z podnětu, na návrh - § 55 odst. 2  - „normální“ změna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</a:rPr>
              <a:t>3. Zrušení části ÚP, nesoulad se ZÚR, s PÚR - § 55 odst. 3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Calibri" pitchFamily="34" charset="0"/>
              </a:rPr>
              <a:t>4. Sledování a vyhodnocování ÚPD - § 5 odst. 6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8A69-57A0-488F-9F60-BCCCECBFF5CA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411760" y="1772816"/>
            <a:ext cx="417646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1600" b="1" dirty="0" smtClean="0"/>
          </a:p>
          <a:p>
            <a:pPr algn="ctr"/>
            <a:r>
              <a:rPr lang="cs-CZ" sz="3600" b="1" dirty="0" smtClean="0">
                <a:latin typeface="Calibri" pitchFamily="34" charset="0"/>
              </a:rPr>
              <a:t>Děkuji za pozornost</a:t>
            </a:r>
          </a:p>
          <a:p>
            <a:pPr algn="ctr"/>
            <a:endParaRPr lang="cs-CZ" sz="3600" b="1" dirty="0" smtClean="0"/>
          </a:p>
          <a:p>
            <a:pPr algn="ctr"/>
            <a:endParaRPr lang="cs-CZ" sz="3600" b="1" dirty="0" smtClean="0"/>
          </a:p>
          <a:p>
            <a:pPr algn="ctr"/>
            <a:endParaRPr lang="cs-CZ" sz="1600" b="1" dirty="0" smtClean="0"/>
          </a:p>
          <a:p>
            <a:pPr algn="ctr"/>
            <a:r>
              <a:rPr lang="cs-CZ" sz="1600" b="1" dirty="0" smtClean="0">
                <a:latin typeface="Calibri" pitchFamily="34" charset="0"/>
              </a:rPr>
              <a:t>Mgr. Jaroslav Kovanda</a:t>
            </a:r>
            <a:endParaRPr lang="cs-CZ" sz="1600" dirty="0" smtClean="0">
              <a:latin typeface="Calibri" pitchFamily="34" charset="0"/>
            </a:endParaRPr>
          </a:p>
          <a:p>
            <a:pPr algn="ctr"/>
            <a:r>
              <a:rPr lang="cs-CZ" sz="1600" dirty="0" smtClean="0">
                <a:latin typeface="Calibri" pitchFamily="34" charset="0"/>
              </a:rPr>
              <a:t>oddělení územního plánování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tel. 377 195 563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 </a:t>
            </a:r>
            <a:r>
              <a:rPr lang="cs-CZ" sz="1600" i="1" u="sng" dirty="0" err="1" smtClean="0">
                <a:latin typeface="Calibri" pitchFamily="34" charset="0"/>
              </a:rPr>
              <a:t>jaroslav.kovanda</a:t>
            </a:r>
            <a:r>
              <a:rPr lang="cs-CZ" sz="1600" i="1" u="sng" dirty="0" smtClean="0">
                <a:latin typeface="Calibri" pitchFamily="34" charset="0"/>
              </a:rPr>
              <a:t>@</a:t>
            </a:r>
            <a:r>
              <a:rPr lang="cs-CZ" sz="1600" i="1" u="sng" dirty="0" err="1" smtClean="0">
                <a:latin typeface="Calibri" pitchFamily="34" charset="0"/>
              </a:rPr>
              <a:t>plzensky</a:t>
            </a:r>
            <a:r>
              <a:rPr lang="cs-CZ" sz="1600" i="1" u="sng" dirty="0" smtClean="0">
                <a:latin typeface="Calibri" pitchFamily="34" charset="0"/>
              </a:rPr>
              <a:t>-kraj.</a:t>
            </a:r>
            <a:r>
              <a:rPr lang="cs-CZ" sz="1600" i="1" u="sng" dirty="0" err="1" smtClean="0">
                <a:latin typeface="Calibri" pitchFamily="34" charset="0"/>
              </a:rPr>
              <a:t>cz</a:t>
            </a:r>
            <a:endParaRPr lang="cs-CZ" sz="16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_powerpoint_znak">
  <a:themeElements>
    <a:clrScheme name="šablona_powerpoint_zna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šablona_powerpoint_zna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_powerpoint_zna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_powerpoint_zna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_powerpoint_zna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šablona_powerpoint_znak</Template>
  <TotalTime>5555</TotalTime>
  <Words>408</Words>
  <Application>Microsoft Office PowerPoint</Application>
  <PresentationFormat>Předvádění na obrazovce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šablona_powerpoint_znak</vt:lpstr>
      <vt:lpstr>Zpráva o uplatňování územního plánu  </vt:lpstr>
      <vt:lpstr>Právní předpisy</vt:lpstr>
      <vt:lpstr>Snímek 3</vt:lpstr>
      <vt:lpstr>Právní předpisy</vt:lpstr>
      <vt:lpstr>Snímek 5</vt:lpstr>
      <vt:lpstr>Snímek 6</vt:lpstr>
      <vt:lpstr>Snímek 7</vt:lpstr>
    </vt:vector>
  </TitlesOfParts>
  <Company>KÚPK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Název dokumentu</dc:title>
  <dc:creator>KÚPK</dc:creator>
  <cp:lastModifiedBy>Jaroslav Kovanda</cp:lastModifiedBy>
  <cp:revision>252</cp:revision>
  <dcterms:created xsi:type="dcterms:W3CDTF">2006-01-16T08:12:59Z</dcterms:created>
  <dcterms:modified xsi:type="dcterms:W3CDTF">2015-02-16T12:57:29Z</dcterms:modified>
</cp:coreProperties>
</file>