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6"/>
  </p:notesMasterIdLst>
  <p:handoutMasterIdLst>
    <p:handoutMasterId r:id="rId57"/>
  </p:handoutMasterIdLst>
  <p:sldIdLst>
    <p:sldId id="267" r:id="rId2"/>
    <p:sldId id="330" r:id="rId3"/>
    <p:sldId id="307" r:id="rId4"/>
    <p:sldId id="329" r:id="rId5"/>
    <p:sldId id="264" r:id="rId6"/>
    <p:sldId id="285" r:id="rId7"/>
    <p:sldId id="334" r:id="rId8"/>
    <p:sldId id="316" r:id="rId9"/>
    <p:sldId id="325" r:id="rId10"/>
    <p:sldId id="326" r:id="rId11"/>
    <p:sldId id="335" r:id="rId12"/>
    <p:sldId id="336" r:id="rId13"/>
    <p:sldId id="337" r:id="rId14"/>
    <p:sldId id="338" r:id="rId15"/>
    <p:sldId id="339" r:id="rId16"/>
    <p:sldId id="274" r:id="rId17"/>
    <p:sldId id="297" r:id="rId18"/>
    <p:sldId id="275" r:id="rId19"/>
    <p:sldId id="340" r:id="rId20"/>
    <p:sldId id="283" r:id="rId21"/>
    <p:sldId id="304" r:id="rId22"/>
    <p:sldId id="305" r:id="rId23"/>
    <p:sldId id="303" r:id="rId24"/>
    <p:sldId id="287" r:id="rId25"/>
    <p:sldId id="298" r:id="rId26"/>
    <p:sldId id="282" r:id="rId27"/>
    <p:sldId id="300" r:id="rId28"/>
    <p:sldId id="327" r:id="rId29"/>
    <p:sldId id="328" r:id="rId30"/>
    <p:sldId id="322" r:id="rId31"/>
    <p:sldId id="323" r:id="rId32"/>
    <p:sldId id="324" r:id="rId33"/>
    <p:sldId id="306" r:id="rId34"/>
    <p:sldId id="346" r:id="rId35"/>
    <p:sldId id="347" r:id="rId36"/>
    <p:sldId id="341" r:id="rId37"/>
    <p:sldId id="332" r:id="rId38"/>
    <p:sldId id="348" r:id="rId39"/>
    <p:sldId id="331" r:id="rId40"/>
    <p:sldId id="317" r:id="rId41"/>
    <p:sldId id="310" r:id="rId42"/>
    <p:sldId id="318" r:id="rId43"/>
    <p:sldId id="319" r:id="rId44"/>
    <p:sldId id="321" r:id="rId45"/>
    <p:sldId id="320" r:id="rId46"/>
    <p:sldId id="342" r:id="rId47"/>
    <p:sldId id="343" r:id="rId48"/>
    <p:sldId id="344" r:id="rId49"/>
    <p:sldId id="345" r:id="rId50"/>
    <p:sldId id="288" r:id="rId51"/>
    <p:sldId id="301" r:id="rId52"/>
    <p:sldId id="333" r:id="rId53"/>
    <p:sldId id="291" r:id="rId54"/>
    <p:sldId id="314" r:id="rId55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zlíková Magdaléna" initials="UM" lastIdx="3" clrIdx="0">
    <p:extLst>
      <p:ext uri="{19B8F6BF-5375-455C-9EA6-DF929625EA0E}">
        <p15:presenceInfo xmlns:p15="http://schemas.microsoft.com/office/powerpoint/2012/main" userId="S-1-5-21-1872906248-1836515400-617630493-99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2A8"/>
    <a:srgbClr val="FDF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A5A1C-B17D-420E-98C8-B818E0EE3DF9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57F64-255C-4250-B5D5-01C30A2DC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836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7736-209D-4ECB-8B68-A75B030AB6E2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376DD-61EE-4198-878F-3F0A75E5E4D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39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955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777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741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983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95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121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366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260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432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670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60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89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20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970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18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302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966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485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364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058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926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37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4044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dirty="0" smtClean="0">
                <a:solidFill>
                  <a:srgbClr val="FF0000"/>
                </a:solidFill>
              </a:rPr>
              <a:t>Jaká bude koncepce financování sociálních služeb, priority?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503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761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494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5810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8764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37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35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883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992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393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597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76DD-61EE-4198-878F-3F0A75E5E4D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33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3188" y="3447206"/>
            <a:ext cx="4485011" cy="1755031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5202238"/>
            <a:ext cx="6858000" cy="81823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5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44133"/>
            <a:ext cx="4633912" cy="202247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Nadpis sekce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66609"/>
            <a:ext cx="46339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9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640"/>
              </a:buCl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E83C0-7F85-4C01-BD55-C67E1C52BCB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3" y="416191"/>
            <a:ext cx="91444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rázek 14"/>
          <p:cNvSpPr>
            <a:spLocks noGrp="1"/>
          </p:cNvSpPr>
          <p:nvPr>
            <p:ph type="pic" sz="quarter" idx="12"/>
          </p:nvPr>
        </p:nvSpPr>
        <p:spPr>
          <a:xfrm>
            <a:off x="5653616" y="1993902"/>
            <a:ext cx="3490384" cy="4864098"/>
          </a:xfrm>
          <a:custGeom>
            <a:avLst/>
            <a:gdLst>
              <a:gd name="connsiteX0" fmla="*/ 3152775 w 3490384"/>
              <a:gd name="connsiteY0" fmla="*/ 0 h 4864098"/>
              <a:gd name="connsiteX1" fmla="*/ 3475128 w 3490384"/>
              <a:gd name="connsiteY1" fmla="*/ 16278 h 4864098"/>
              <a:gd name="connsiteX2" fmla="*/ 3490384 w 3490384"/>
              <a:gd name="connsiteY2" fmla="*/ 18216 h 4864098"/>
              <a:gd name="connsiteX3" fmla="*/ 3490384 w 3490384"/>
              <a:gd name="connsiteY3" fmla="*/ 4864098 h 4864098"/>
              <a:gd name="connsiteX4" fmla="*/ 507205 w 3490384"/>
              <a:gd name="connsiteY4" fmla="*/ 4864098 h 4864098"/>
              <a:gd name="connsiteX5" fmla="*/ 380523 w 3490384"/>
              <a:gd name="connsiteY5" fmla="*/ 4655575 h 4864098"/>
              <a:gd name="connsiteX6" fmla="*/ 0 w 3490384"/>
              <a:gd name="connsiteY6" fmla="*/ 3152775 h 4864098"/>
              <a:gd name="connsiteX7" fmla="*/ 3152775 w 3490384"/>
              <a:gd name="connsiteY7" fmla="*/ 0 h 48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384" h="4864098">
                <a:moveTo>
                  <a:pt x="3152775" y="0"/>
                </a:moveTo>
                <a:cubicBezTo>
                  <a:pt x="3261602" y="0"/>
                  <a:pt x="3369141" y="5514"/>
                  <a:pt x="3475128" y="16278"/>
                </a:cubicBezTo>
                <a:lnTo>
                  <a:pt x="3490384" y="18216"/>
                </a:lnTo>
                <a:lnTo>
                  <a:pt x="3490384" y="4864098"/>
                </a:lnTo>
                <a:lnTo>
                  <a:pt x="507205" y="4864098"/>
                </a:lnTo>
                <a:lnTo>
                  <a:pt x="380523" y="4655575"/>
                </a:lnTo>
                <a:cubicBezTo>
                  <a:pt x="137847" y="4208848"/>
                  <a:pt x="0" y="3696910"/>
                  <a:pt x="0" y="3152775"/>
                </a:cubicBezTo>
                <a:cubicBezTo>
                  <a:pt x="0" y="1411545"/>
                  <a:pt x="1411545" y="0"/>
                  <a:pt x="315277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36017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cxnSp>
        <p:nvCxnSpPr>
          <p:cNvPr id="17" name="Přímá spojnice 16"/>
          <p:cNvCxnSpPr/>
          <p:nvPr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5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E83C0-7F85-4C01-BD55-C67E1C52BC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E83C0-7F85-4C01-BD55-C67E1C52BC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11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E83C0-7F85-4C01-BD55-C67E1C52BC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08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E83C0-7F85-4C01-BD55-C67E1C52BC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6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E83C0-7F85-4C01-BD55-C67E1C52BC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55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D459-5807-4DD8-BDF4-E2ACC3A00C86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83C0-7F85-4C01-BD55-C67E1C52BC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000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34533"/>
            <a:ext cx="7886700" cy="55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E83C0-7F85-4C01-BD55-C67E1C52BC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6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ocialnisluzby.plzensky-kraj.cz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psv.cz/provoz-aplikace" TargetMode="Externa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zensky-kraj.cz/odber-novinek" TargetMode="External"/><Relationship Id="rId2" Type="http://schemas.openxmlformats.org/officeDocument/2006/relationships/hyperlink" Target="https://socialnisluzby.plzensky-kraj.cz/" TargetMode="Externa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zensky-kraj.cz/financovani-socialnich-sluzeb" TargetMode="External"/><Relationship Id="rId2" Type="http://schemas.openxmlformats.org/officeDocument/2006/relationships/hyperlink" Target="http://www.plzensky-kraj.cz/" TargetMode="Externa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dotace.plzensky-kraj.cz/verejnost/navody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dagmar.steinbachova@plzensky-kraj.cz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michaela.suchova@plzensky-kraj.cz" TargetMode="External"/><Relationship Id="rId4" Type="http://schemas.openxmlformats.org/officeDocument/2006/relationships/hyperlink" Target="mailto:erika.kunesova@plzensky-kraj.cz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dagmar.steinbachova@plzensky-kraj.cz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m.justice.cz/ias/issm/napoved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0" y="2587979"/>
            <a:ext cx="4318248" cy="230425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cs-CZ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cs-CZ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cs-CZ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cs-CZ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cs-CZ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cs-CZ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cs-CZ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cs-CZ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cs-CZ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cs-CZ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cs-CZ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cs-CZ" sz="4000" dirty="0">
                <a:solidFill>
                  <a:schemeClr val="accent5">
                    <a:lumMod val="75000"/>
                  </a:schemeClr>
                </a:solidFill>
                <a:effectLst/>
              </a:rPr>
              <a:t>Podání žádosti o dotaci</a:t>
            </a:r>
            <a:br>
              <a:rPr lang="cs-CZ" sz="4000" dirty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cs-CZ" sz="4000" dirty="0">
                <a:solidFill>
                  <a:schemeClr val="accent5">
                    <a:lumMod val="75000"/>
                  </a:schemeClr>
                </a:solidFill>
                <a:effectLst/>
              </a:rPr>
              <a:t>na rok </a:t>
            </a:r>
            <a:r>
              <a:rPr lang="cs-CZ" sz="4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2023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  <a:effectLst/>
              </a:rPr>
              <a:t/>
            </a:r>
            <a:br>
              <a:rPr lang="cs-CZ" dirty="0">
                <a:solidFill>
                  <a:schemeClr val="accent5">
                    <a:lumMod val="75000"/>
                  </a:schemeClr>
                </a:solidFill>
                <a:effectLst/>
              </a:rPr>
            </a:br>
            <a:endParaRPr lang="cs-CZ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431540" y="4581128"/>
            <a:ext cx="8280920" cy="2016224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 dotačního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programu 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„Podpora sociálních služeb dle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cs-CZ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§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101a zákona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 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sociálních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službách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Plzeňský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kraj“ pro 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rok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</a:p>
          <a:p>
            <a:pPr algn="l"/>
            <a:endParaRPr lang="cs-CZ" sz="800" b="1" dirty="0">
              <a:solidFill>
                <a:schemeClr val="accent5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Plzeň,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21. 9. 2022</a:t>
            </a:r>
            <a:endParaRPr lang="cs-CZ" sz="28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43000"/>
            <a:ext cx="8229600" cy="5472608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2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 algn="just">
              <a:buNone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66928" indent="-457200" algn="just">
              <a:buFont typeface="+mj-lt"/>
              <a:buAutoNum type="arabicPeriod"/>
            </a:pPr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Žádost o vydání Pověření výkonem SOHZ na rok 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2023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99530"/>
            <a:ext cx="5868225" cy="58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31640"/>
            <a:ext cx="8229600" cy="5472608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zveřejněn na </a:t>
            </a:r>
            <a:r>
              <a:rPr lang="cs-CZ" sz="2000" dirty="0">
                <a:solidFill>
                  <a:srgbClr val="0A12A8"/>
                </a:solidFill>
              </a:rPr>
              <a:t>www.plzensky-kraj.cz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článku o vyhlášení dotačního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programu.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Nejčastější chyby při vyplňování formuláře: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vyčíslení procentního podílu působnosti a požadavku na dotaci v jednotlivých krajích neodpovídá údajům za jednotlivé kraje uvedeným v žádosti v aplikaci OK služby;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celkové náklady, celkové úvazky nebo celkové veřejné zdroje  ve formuláři neodpovídají údajům uvedeným v žádosti v aplikaci OK služby;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výše výnosů z veřejných zdrojů v Plzeňském kraji je určující pro posouzení splnění povinnosti 10% spolufinancování nákladů sociální služby z ostatních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veřejných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zdrojů.</a:t>
            </a:r>
            <a:endParaRPr lang="cs-CZ" sz="2000" dirty="0">
              <a:solidFill>
                <a:srgbClr val="FF0000"/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2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2628" indent="-342900"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66928" indent="-457200" algn="just">
              <a:buFont typeface="+mj-lt"/>
              <a:buAutoNum type="arabicPeriod"/>
            </a:pPr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Rozdělení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nákladů, požadavku na dotaci a dalších údajů dle působnosti v krajích</a:t>
            </a:r>
          </a:p>
        </p:txBody>
      </p:sp>
    </p:spTree>
    <p:extLst>
      <p:ext uri="{BB962C8B-B14F-4D97-AF65-F5344CB8AC3E}">
        <p14:creationId xmlns:p14="http://schemas.microsoft.com/office/powerpoint/2010/main" val="12042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Rozdělení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nákladů, požadavku na dotaci a dalších údajů dle působnosti v krajích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3" y="1484784"/>
            <a:ext cx="8955222" cy="5143379"/>
          </a:xfrm>
        </p:spPr>
      </p:pic>
    </p:spTree>
    <p:extLst>
      <p:ext uri="{BB962C8B-B14F-4D97-AF65-F5344CB8AC3E}">
        <p14:creationId xmlns:p14="http://schemas.microsoft.com/office/powerpoint/2010/main" val="25895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31640"/>
            <a:ext cx="8229600" cy="5472608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zveřejněn na </a:t>
            </a:r>
            <a:r>
              <a:rPr lang="cs-CZ" sz="2000" dirty="0">
                <a:solidFill>
                  <a:srgbClr val="0A12A8"/>
                </a:solidFill>
              </a:rPr>
              <a:t>www.plzensky-kraj.cz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článku o vyhlášení dotačního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programu.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Nejčastější chyby při vyplňování formuláře: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vyčíslení požadavku na dotaci v součtu za jednotlivé kapitoly rozpočtu neodpovídá údajům za jednotlivé kapitoly rozpočtu v žádosti v aplikaci OK služby;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celkové úvazky/lůžka nebo celkové veřejné zdroje  ve formuláři neodpovídají údajům uvedeným v žádosti v aplikaci OK služby;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výše výnosů z ostatních veřejných zdrojů (kromě dotace dle § 101a) nezajišťuje v Základní síti nebo v Rozvojové síti splnění povinnosti 10% spolufinancování nákladů sociální služby z ostatních veřejných zdrojů.</a:t>
            </a:r>
            <a:endParaRPr lang="cs-CZ" sz="2000" dirty="0">
              <a:solidFill>
                <a:srgbClr val="FF0000"/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2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2628" indent="-342900"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66928" indent="-457200" algn="just">
              <a:buFont typeface="+mj-lt"/>
              <a:buAutoNum type="arabicPeriod"/>
            </a:pPr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Rozdělení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nákladů, požadavku na dotaci a dalších údajů 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– Základní a Rozvojová síť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Rozdělení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nákladů, požadavku na dotaci a dalších údajů 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– Základní a Rozvojová síť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500831" cy="5591785"/>
          </a:xfrm>
        </p:spPr>
      </p:pic>
    </p:spTree>
    <p:extLst>
      <p:ext uri="{BB962C8B-B14F-4D97-AF65-F5344CB8AC3E}">
        <p14:creationId xmlns:p14="http://schemas.microsoft.com/office/powerpoint/2010/main" val="35088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Rozdělení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nákladů, požadavku na dotaci a dalších údajů 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– Základní a Rozvojová síť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82458"/>
            <a:ext cx="7860988" cy="5688632"/>
          </a:xfrm>
        </p:spPr>
      </p:pic>
    </p:spTree>
    <p:extLst>
      <p:ext uri="{BB962C8B-B14F-4D97-AF65-F5344CB8AC3E}">
        <p14:creationId xmlns:p14="http://schemas.microsoft.com/office/powerpoint/2010/main" val="2940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5349" y="930528"/>
            <a:ext cx="8229600" cy="602128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Dotace určena na financování výdajů základních činností sociálních služeb uvedených v:</a:t>
            </a:r>
          </a:p>
          <a:p>
            <a:pPr marL="452628" indent="-342900" algn="just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</a:pP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ZÁKLADNÍ SÍTI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sociálních služeb v PK, pouze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kapacitu uvedenou v základní síti.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lvl="1" indent="0" algn="just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Údaje vyplněné v žádosti týkající se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kapacity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počtu lůžek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 pobytových služeb a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výše úvazků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 služeb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ambulantních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terénních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mohou být maximálně ve výši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uvedené v ZÁKLADNÍ SÍTI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(Krajská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síť SS v PK na období od 1. 1.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byla schválena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ZPK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5.9.2022 a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zveřejněna na </a:t>
            </a:r>
            <a:r>
              <a:rPr lang="cs-CZ" sz="2000" dirty="0">
                <a:solidFill>
                  <a:schemeClr val="accent4"/>
                </a:solidFill>
                <a:hlinkClick r:id="rId2"/>
              </a:rPr>
              <a:t>https://</a:t>
            </a:r>
            <a:r>
              <a:rPr lang="cs-CZ" sz="2000" dirty="0" smtClean="0">
                <a:solidFill>
                  <a:schemeClr val="accent4"/>
                </a:solidFill>
                <a:hlinkClick r:id="rId2"/>
              </a:rPr>
              <a:t>socialnisluzby.plzensky-kraj.cz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lvl="1" indent="0" algn="just">
              <a:buNone/>
            </a:pPr>
            <a:endParaRPr lang="cs-CZ" sz="2000" dirty="0">
              <a:solidFill>
                <a:schemeClr val="accent4"/>
              </a:solidFill>
            </a:endParaRPr>
          </a:p>
          <a:p>
            <a:pPr marL="452628" indent="-342900" algn="just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 startAt="2"/>
            </a:pP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ROZVOJOVÉ SÍTI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sociálních služeb v PK, pouze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kapacitu uvedenou v rozvojové síti.</a:t>
            </a:r>
          </a:p>
          <a:p>
            <a:pPr marL="452628" indent="-342900" algn="just">
              <a:buSzPct val="85000"/>
              <a:buFont typeface="+mj-lt"/>
              <a:buAutoNum type="arabicPeriod" startAt="2"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lvl="1" indent="0" algn="just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Údaje vyplněné v žádosti týkající se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kapacity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počtu lůžek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 pobytových služeb a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výše úvazků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 služeb ambulantních a terénních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mohou být maximálně ve výši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uvedené v ROZVOJOVÉ SÍTI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(Krajská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síť SS v PK na období od 1. 1.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2023).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lvl="1" indent="0" algn="just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349" y="188640"/>
            <a:ext cx="8568952" cy="720080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Kapacita a úvazky pracovníků sociální služby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197833" y="2060848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197833" y="4941168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981" y="1167109"/>
            <a:ext cx="8119754" cy="5574259"/>
          </a:xfrm>
        </p:spPr>
        <p:txBody>
          <a:bodyPr>
            <a:normAutofit/>
          </a:bodyPr>
          <a:lstStyle/>
          <a:p>
            <a:pPr marL="452628" indent="-342900" algn="just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 startAt="3"/>
            </a:pP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ZÁKLADNÍ SÍTI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současně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ROZVOJOVÉ SÍTI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sociálních služeb v PK,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kapacitu uvedenou v základní síti a rozvojové síti.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cs-CZ" dirty="0"/>
          </a:p>
          <a:p>
            <a:pPr marL="365760" lvl="1" indent="0" algn="just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Údaje vyplněné v žádosti týkající se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kapacity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počtu lůžek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 pobytových služeb a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výše úvazků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 služeb ambulantních a terénních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mohou být maximálně ve výši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uvedené souhrnně v ZÁKLADNÍ a ROZVOJOVÉ SÍTI v PK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(Krajská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síť SS v PK na období od 1. 1.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2023).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lvl="1" indent="0" algn="just">
              <a:buNone/>
            </a:pPr>
            <a:endParaRPr lang="cs-CZ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lvl="1" indent="0" algn="just">
              <a:buNone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žádosti v aplikaci OK služby uvést celkovou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kapacitu, celkový počet lůžek a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celkovou výši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úvazků (souhrnně za kapacitu v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základní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rozvojové síti).</a:t>
            </a:r>
          </a:p>
          <a:p>
            <a:pPr marL="365760" lvl="1" indent="0" algn="just">
              <a:buNone/>
            </a:pP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lvl="1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dále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MUSÍ:</a:t>
            </a:r>
          </a:p>
          <a:p>
            <a:pPr marL="708660"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vyplnit </a:t>
            </a:r>
            <a:r>
              <a:rPr lang="cs-CZ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komentář v záložce Kapacita -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vyčíslit kapacitu zvlášť v Základní síti a zvlášť v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ozvojové síti.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08660"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vyplnit přílohu „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Rozdělení nákladů, požadavku na dotaci a dalších údajů služby s kapacitou v Základní i Rozvojové síti“.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678" y="440668"/>
            <a:ext cx="8568952" cy="612068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Kapacita a úvazky pracovníků sociální služby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4157957" y="1822887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4168803" y="3522190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4152563" y="4657446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1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483" y="764704"/>
            <a:ext cx="7938941" cy="5976664"/>
          </a:xfrm>
        </p:spPr>
        <p:txBody>
          <a:bodyPr>
            <a:normAutofit/>
          </a:bodyPr>
          <a:lstStyle/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Personálního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zajištění služby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žádosti uvést pracovníky podílející se na poskytování základních činností soc.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služby →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neuvádět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zdravotnický personál.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Zdravotnické pracovníky uvádět pouze v případě, kdy částí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úvazku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poskytují základní činnosti sociální služby → uvést pouze tu část úvazku odpovídající poskytování základních činností → tento úvazek uvést do položky dle pracovního zařazení v rámci sociální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služby (nikoli do položky Zdravotničtí pracovníci).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celkových úvazků jsou zahrnovány úvazky uvedené v Personálním zajištění v žádosti v záložkách:</a:t>
            </a:r>
          </a:p>
          <a:p>
            <a:pPr lvl="2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Pracovní smlouvy</a:t>
            </a:r>
          </a:p>
          <a:p>
            <a:pPr lvl="2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Dohody o provedení práce (přepočet odpracovaných hodin na hodnotu úvazků)</a:t>
            </a:r>
          </a:p>
          <a:p>
            <a:pPr lvl="2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Dohody o pracovní činnosti</a:t>
            </a:r>
          </a:p>
          <a:p>
            <a:pPr lvl="2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Nákup služeb.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483" y="26064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Personální zajištění sociální služby</a:t>
            </a:r>
          </a:p>
        </p:txBody>
      </p:sp>
    </p:spTree>
    <p:extLst>
      <p:ext uri="{BB962C8B-B14F-4D97-AF65-F5344CB8AC3E}">
        <p14:creationId xmlns:p14="http://schemas.microsoft.com/office/powerpoint/2010/main" val="29026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483" y="764704"/>
            <a:ext cx="7938941" cy="5688632"/>
          </a:xfrm>
        </p:spPr>
        <p:txBody>
          <a:bodyPr>
            <a:normAutofit/>
          </a:bodyPr>
          <a:lstStyle/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případě ambulantních/terénních služeb je výše celkových úvazků a úvazků v přímé péči hodnotou, na základě které je vypočítána výše dotace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elkové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úvazky uvedené v Personálním zajištění služby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NESMÍ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překročit hodnoty uvedené v Krajské síti SS v PK na období od 1. 1. 2023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!!!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POZOR !!!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při vyplňování údajů o předpokládaných odpracovaných hodinách pracovníků na DPP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cs-CZ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očet </a:t>
            </a:r>
            <a:r>
              <a:rPr lang="cs-CZ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hodin práce na DPP v </a:t>
            </a:r>
            <a:r>
              <a:rPr lang="cs-CZ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roce 2023, </a:t>
            </a:r>
            <a:r>
              <a:rPr lang="cs-CZ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který je žádána podpora, se přepočítá na odpovídající hodnotu </a:t>
            </a:r>
            <a:r>
              <a:rPr lang="cs-CZ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úvazku → </a:t>
            </a:r>
            <a:r>
              <a:rPr lang="cs-CZ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počet hodin práce pracovníka na DPP</a:t>
            </a:r>
            <a:r>
              <a:rPr lang="cs-CZ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 2080h (fond </a:t>
            </a:r>
            <a:r>
              <a:rPr lang="cs-CZ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pracovní doby </a:t>
            </a:r>
            <a:r>
              <a:rPr lang="cs-CZ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roce 2023 v </a:t>
            </a:r>
            <a:r>
              <a:rPr lang="cs-CZ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případě 8hodinové pracovní doby vč. placených </a:t>
            </a:r>
            <a:r>
              <a:rPr lang="cs-CZ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svátků) </a:t>
            </a:r>
            <a:r>
              <a:rPr lang="cs-CZ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483" y="26064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Personální zajištění sociální služby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182657" y="1772816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182656" y="4221088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3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66738"/>
            <a:ext cx="8039236" cy="5774630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Důležité dokumenty: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Vyhlášení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dotačního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rok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Metodika dotačního programu pro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rok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Zásady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 poskytování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vyrovnávací platby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 rok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 stažení na </a:t>
            </a:r>
            <a:r>
              <a:rPr lang="cs-CZ" sz="2000" dirty="0" smtClean="0">
                <a:solidFill>
                  <a:srgbClr val="0A12A8"/>
                </a:solidFill>
              </a:rPr>
              <a:t>www.plzensky-kraj.cz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Úřad → Působnosti úřadu → S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ociální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věci →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Financování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soc. služeb →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Vyhlášení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dotačního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programu).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článku na webových stránkách další informace (povinné a nepovinné přílohy vč. formulářů těchto příloh).</a:t>
            </a:r>
          </a:p>
          <a:p>
            <a:pPr marL="281178" indent="-171450"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Termín pro podání žádosti je </a:t>
            </a:r>
            <a:r>
              <a:rPr lang="cs-CZ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26. 09.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cs-CZ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17. 10. 2022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Objem finančních prostředků není předem znám – pro PK je určeno 4,86 % z celkových finančních prostředků, které pro kraje stanoví MPSV na základě schváleného státního rozpočtu.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Informace k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podání žádosti o dotaci</a:t>
            </a:r>
          </a:p>
        </p:txBody>
      </p:sp>
    </p:spTree>
    <p:extLst>
      <p:ext uri="{BB962C8B-B14F-4D97-AF65-F5344CB8AC3E}">
        <p14:creationId xmlns:p14="http://schemas.microsoft.com/office/powerpoint/2010/main" val="36351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57400"/>
            <a:ext cx="8229600" cy="5400600"/>
          </a:xfrm>
        </p:spPr>
        <p:txBody>
          <a:bodyPr>
            <a:normAutofit/>
          </a:bodyPr>
          <a:lstStyle/>
          <a:p>
            <a:pPr marL="452628" indent="-34290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musí platit, že:</a:t>
            </a:r>
          </a:p>
          <a:p>
            <a:pPr marL="109728" indent="0">
              <a:buNone/>
            </a:pPr>
            <a:r>
              <a:rPr lang="cs-CZ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CELKOVÉ ÚVAZKY v žádosti </a:t>
            </a:r>
            <a:r>
              <a:rPr lang="cs-CZ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cs-CZ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CELKOVÉ ÚVAZKY v Krajské síti SS v PK</a:t>
            </a:r>
          </a:p>
          <a:p>
            <a:pPr marL="109728" indent="0">
              <a:buNone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>
              <a:buNone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 algn="just">
              <a:buNone/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!!! POZOR !!!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případě, že celkové úvazky v žádosti překročí výši úvazků v Krajské síti SS v PK,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BUDE POMĚRNĚ KRÁCEN POŽADAVEK NA DOTACI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(žadatel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NEBUDE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vyzván k opravě žádosti).</a:t>
            </a:r>
          </a:p>
          <a:p>
            <a:pPr marL="109728" indent="0" algn="just">
              <a:buNone/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8654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oulad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údajů v žádosti a Krajské síti SS</a:t>
            </a:r>
            <a:r>
              <a:rPr lang="cs-CZ" sz="3200" strike="sngStrike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3200" strike="sngStrike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AMBULANTNÍ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/ TERÉNNÍ SLUŽBY</a:t>
            </a:r>
          </a:p>
        </p:txBody>
      </p:sp>
    </p:spTree>
    <p:extLst>
      <p:ext uri="{BB962C8B-B14F-4D97-AF65-F5344CB8AC3E}">
        <p14:creationId xmlns:p14="http://schemas.microsoft.com/office/powerpoint/2010/main" val="8501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00600"/>
          </a:xfrm>
        </p:spPr>
        <p:txBody>
          <a:bodyPr>
            <a:normAutofit/>
          </a:bodyPr>
          <a:lstStyle/>
          <a:p>
            <a:pPr marL="566928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 startAt="2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musí platit, že:</a:t>
            </a:r>
          </a:p>
          <a:p>
            <a:pPr marL="109728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ÚVAZKY V PŘÍMÉ PÉČI v žádosti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ÚVAZKY V PŘÍMÉ PÉČI v Krajské síti SS v PK.</a:t>
            </a:r>
          </a:p>
          <a:p>
            <a:pPr marL="109728" indent="0">
              <a:buNone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 algn="just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případě, že úvazky v přímé péči v žádosti budou nižší než úvazky v přímé péči v Krajské síti SS v PK,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BUDE DOTACE VYPOČTENA NA ZÁKLADĚ HODNOTY ÚVAZKŮ V PŘÍMÉ PÉČI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UVEDENÉ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Krajské síti SS v PK.</a:t>
            </a:r>
          </a:p>
          <a:p>
            <a:pPr marL="109728" indent="0" algn="just">
              <a:buNone/>
            </a:pPr>
            <a:endParaRPr lang="cs-CZ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 algn="just">
              <a:buNone/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!!! POZOR !!!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případě PEČOVATELSKÉ SLUŽBY a SLUŽBY OSOBNÍ ASISTENCE jsou do úvazků v přímé péči zahrnovány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POUZE ÚVAZKY PRACOVNÍKŮ V SOCIÁLNÍCH SLUŽBÁCH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 v tomto případě tedy nebude platit výše uvedená rovnice a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úvazky v přímé péči budou v žádosti nižší než v Krajské síti SS v PK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!!!</a:t>
            </a:r>
          </a:p>
          <a:p>
            <a:pPr marL="109728" indent="0" algn="just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 algn="just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oulad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údajů v žádosti a Krajské síti SS 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AMBULANTNÍ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/ TERÉNNÍ SLUŽBY</a:t>
            </a:r>
          </a:p>
        </p:txBody>
      </p:sp>
    </p:spTree>
    <p:extLst>
      <p:ext uri="{BB962C8B-B14F-4D97-AF65-F5344CB8AC3E}">
        <p14:creationId xmlns:p14="http://schemas.microsoft.com/office/powerpoint/2010/main" val="187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57400"/>
            <a:ext cx="8229600" cy="5400600"/>
          </a:xfrm>
        </p:spPr>
        <p:txBody>
          <a:bodyPr>
            <a:normAutofit/>
          </a:bodyPr>
          <a:lstStyle/>
          <a:p>
            <a:pPr marL="109728" indent="0">
              <a:buSzPct val="100000"/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Musí platit, že:</a:t>
            </a:r>
          </a:p>
          <a:p>
            <a:pPr marL="109728" indent="0">
              <a:buNone/>
            </a:pP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POČET LŮŽEK v žádosti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POČET LŮŽEK v Krajské síti SS v PK</a:t>
            </a:r>
          </a:p>
          <a:p>
            <a:pPr marL="109728" indent="0">
              <a:buNone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>
              <a:buNone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>
              <a:buNone/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!!! POZOR !!!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případě, že počet lůžek v žádosti překročí počet lůžek v Krajské síti SS v PK,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BUDE POMĚRNĚ KRÁCEN POŽADAVEK NA DOTACI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(žadatel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NEBUDE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vyzván k opravě žádosti).</a:t>
            </a:r>
          </a:p>
          <a:p>
            <a:pPr marL="109728" indent="0" algn="just">
              <a:buNone/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oulad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údajů v žádosti a Krajské síti SS </a:t>
            </a:r>
            <a:br>
              <a:rPr lang="cs-CZ" sz="3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POBYTOVÉ SLUŽBY</a:t>
            </a:r>
          </a:p>
        </p:txBody>
      </p:sp>
    </p:spTree>
    <p:extLst>
      <p:ext uri="{BB962C8B-B14F-4D97-AF65-F5344CB8AC3E}">
        <p14:creationId xmlns:p14="http://schemas.microsoft.com/office/powerpoint/2010/main" val="27670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96279"/>
            <a:ext cx="8229600" cy="5400600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případě vyšší kapacity, vyššího počtu lůžek u pobytových služeb a vyšších úvazků u služeb ambulantních a terénních uvedených v žádosti o dotaci oproti Krajské síti SS v PK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NEBUDE POŽADAVEK KRÁCEN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pokud bude v žádosti (kapacita a lůžka = komentář Kapacita, úvazky = komentář Personální zajištění služby) okomentováno, že požadovaná dotace odpovídá nižší kapacitě, nižšímu počtu lůžek, nižší výši úvazků, než které jsou v žádosti uvedeny → tj., že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požadovaná dotace odpovídá kapacitě, počtu lůžek, výši úvazků uvedených v Krajské síti SS v PK!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!!! POZOR !!!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Komentář je nutné uvést také v případech, kdy v době podání žádosti neodpovídají údaje v registru sociálních služeb údajům, na základě kterých je žádáno o dotaci (např.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vyšší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počet lůžek v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registru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než plánovaný počet lůžek v žádosti a Pověření SOHZ) → do aplikace OK služby se automaticky přetahují některé údaje z registru, v případě, že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převzaté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údaje z registru neodpovídají potřebám žádosti,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nutné tyto </a:t>
            </a:r>
            <a:r>
              <a:rPr lang="cs-CZ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údaje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OKOMENTOVAT a uvést správnou hodnotu.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6173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oulad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údajů v žádosti a Krajské síti SS</a:t>
            </a:r>
            <a:endParaRPr lang="cs-CZ" sz="32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Dotaci </a:t>
            </a: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lze čerpat pouze na </a:t>
            </a:r>
            <a:r>
              <a:rPr lang="cs-CZ" sz="2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výdaje</a:t>
            </a: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časově a věcně související s kalendářním rokem, na který je dotace poskytnuta.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rozpočtu </a:t>
            </a:r>
            <a:r>
              <a:rPr lang="cs-CZ" sz="2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MUSÍ být povinně okomentovány položky</a:t>
            </a: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2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2.1  dlouhodobý majetek</a:t>
            </a:r>
          </a:p>
          <a:p>
            <a:pPr lvl="2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2.5  jiné spotřebované nákupy</a:t>
            </a:r>
          </a:p>
          <a:p>
            <a:pPr lvl="2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2.6.10  jiné</a:t>
            </a:r>
          </a:p>
          <a:p>
            <a:pPr lvl="2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2.8  ostatní</a:t>
            </a:r>
          </a:p>
          <a:p>
            <a:pPr lvl="2"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!!! POZOR </a:t>
            </a:r>
            <a:r>
              <a:rPr lang="cs-CZ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!!! </a:t>
            </a: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Vzhledem k </a:t>
            </a:r>
            <a:r>
              <a:rPr lang="cs-CZ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neuznatelnosti</a:t>
            </a: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výdajů na Dlouhodobý majetek je nutné uvést k položce 2.1 také komentář, že „</a:t>
            </a:r>
            <a:r>
              <a:rPr lang="cs-CZ" sz="2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Dotace nebude použita na pořízení nebo technické zhodnocení Dlouhodobého hmotného a nehmotného majetku podle právních předpisů upravujících účetnictví</a:t>
            </a: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“.</a:t>
            </a:r>
            <a:endParaRPr lang="cs-CZ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euvádět </a:t>
            </a: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náklady související s </a:t>
            </a: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poskytováním </a:t>
            </a: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zdravotní péče.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Dotaci je možné (pro zjednodušení administrace) požadovat např. pouze na úhradu osobních nákladů (skladba ROZPOČTU POŽADAVKU NA DOTACI nemusí zahrnovat všechny aktivity poskytované sociální služby).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Rozpočet služby</a:t>
            </a:r>
          </a:p>
        </p:txBody>
      </p:sp>
    </p:spTree>
    <p:extLst>
      <p:ext uri="{BB962C8B-B14F-4D97-AF65-F5344CB8AC3E}">
        <p14:creationId xmlns:p14="http://schemas.microsoft.com/office/powerpoint/2010/main" val="4666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760640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služeb žádajících na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kapacitu v základní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rozvojové síti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 je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NUTNÉ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vyplnit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přílohu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rozdělující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rozpočet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 část služby v základní síti a část služby v rozvojové síti (viz </a:t>
            </a:r>
            <a:r>
              <a:rPr lang="cs-CZ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č. 8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 služeb žádajících na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kapacitu v základní i rozvojové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síti, které jsou současně poskytovány v AMB/TER a POBYTOVÉ formě →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NUTNÉ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vyplnit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přílohu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rozdělující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rozpočet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 část služby v základní síti a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rozvojové síti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dále pro část služby poskytované v AMB/TER formě a v POBYTOVÉ formě (viz </a:t>
            </a:r>
            <a:r>
              <a:rPr lang="cs-CZ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č. 8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!!! POZOR !!!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případě schválení dotace pouze na část služby v základní síti (rozvojová síť je financována pouze v případě, kdy je plně financována síť základní) →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bude dotace čerpána dle rozpočtu části služby v základní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síti !!!</a:t>
            </a:r>
            <a:endParaRPr lang="cs-CZ" sz="20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rgbClr val="FF0000"/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případě schválení dotace na obě části služby (v základní i rozvojové síti) →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bude dotace čerpána dle souhrnného rozpočtu za obě části služby dohromady.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1138138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Rozpočet služby – služba uvedená </a:t>
            </a:r>
            <a:br>
              <a:rPr lang="cs-CZ" sz="3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v základní i rozvojové síti</a:t>
            </a:r>
          </a:p>
        </p:txBody>
      </p:sp>
    </p:spTree>
    <p:extLst>
      <p:ext uri="{BB962C8B-B14F-4D97-AF65-F5344CB8AC3E}">
        <p14:creationId xmlns:p14="http://schemas.microsoft.com/office/powerpoint/2010/main" val="40963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00600"/>
          </a:xfrm>
        </p:spPr>
        <p:txBody>
          <a:bodyPr>
            <a:no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Požadavek na dotaci dle § 101a se uvádí do kolonky „dotace krajů ze zdrojů MPSV/dotace MPSV“.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Nutné zajistit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10% spolufinancování </a:t>
            </a:r>
            <a:r>
              <a:rPr lang="cs-CZ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NÁKLADŮ sociální služby z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ostatních veřejných zdrojů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mimo dotační řízení dle §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101a (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nezapočítávají se úhrady od uživatelů).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Tzn., že v případě příspěvkových organizací musí být uvedeny ve zdrojích financování také další příspěvky zřizovatele na provoz poskytované mimo dotační řízení dle § 101a.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případě, že v žádosti nebude uvedeno 10%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spolufinancování,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BUDE ODPOVÍDAJÍCÍM ZPŮSOBEM KRÁCEN POŽADAVEK NA DOTACI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(POZOR - žadatel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NEBUDE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vyzýván k opravě žádosti)!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Neuvádět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výnosy související s poskytováním zdravotní péče.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Pečovatelská služba financovaná z rozpočtu obce → prostředky z rozpočtu obce uvést do položky „Jiné“ → vytvořit podpoložku „Vlastní zdroje obce“.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2756"/>
            <a:ext cx="8229600" cy="569940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Zdroje financování služby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5652120" y="2348880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3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služeb žádajících na kapacitu v základní i rozvojové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síti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 je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NUTNÉ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vyplnit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přílohu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rozdělující zdroje financování pro část služby v základní síti a část služby v rozvojové síti (viz </a:t>
            </a:r>
            <a:r>
              <a:rPr lang="cs-CZ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č.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8).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 služeb žádajících na kapacitu v základní i rozvojové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síti,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které jsou současně poskytovány v AMB/TER a POBYTOVÉ formě → je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NUTNÉ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vyplnit přílohu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rozdělující zdroje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financování pro část služby v základní síti a v rozvojové síti a dále pro část služby poskytované v AMB/TER formě a v POBYTOVÉ formě (viz </a:t>
            </a:r>
            <a:r>
              <a:rPr lang="cs-CZ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č. 8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!!! POZOR !!!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Dle této přílohy bude posuzováno splnění povinnosti 10% spolufinancování a může dojít ke KRÁCENÍ POŽADAVKU NA DOTACI ODPOVÍDAJÍCÍM ZPŮSOBEM (žadatel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NEBUDE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vyzýván k opravě žádosti).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Zdroje financování služby - služba uvedená </a:t>
            </a:r>
            <a:br>
              <a:rPr lang="cs-CZ" sz="3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v základní i rozvojové síti</a:t>
            </a:r>
          </a:p>
        </p:txBody>
      </p:sp>
    </p:spTree>
    <p:extLst>
      <p:ext uri="{BB962C8B-B14F-4D97-AF65-F5344CB8AC3E}">
        <p14:creationId xmlns:p14="http://schemas.microsoft.com/office/powerpoint/2010/main" val="10293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677940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Sociální služby zčásti financované v rámci jiných projektů,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 které je vydáno speciální Pověření výkonem SOHZ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musí toto zohlednit při vyplňování žádosti o dotaci.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7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aplikace OK služby se automaticky přetahují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údaje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registru → převzaté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údaje z registru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některých případech neodpovídají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potřebám žádosti,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nutné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údaje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OKOMENTOVAT a uvést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správnou hodnotu.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Kapacita služby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uvést komentář,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že požadovaná dotace odpovídá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určitém období nižší kapacitě / nižšímu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počtu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lůžek,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než které jsou v žádosti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uvedeny a vyčíslit správnou hodnotu kapacity (bez části služby financované z jiného projektu) a uvést období, kterého se to týká.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700" dirty="0" smtClean="0">
              <a:solidFill>
                <a:srgbClr val="FF0000"/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700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Sociální služby zčásti financované v rámci jiných projektů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677940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700" dirty="0">
              <a:solidFill>
                <a:srgbClr val="FF0000"/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Personální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zajištění služby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uvést do komentáře, že požadavek na dotaci odpovídá v určitém období pouze nákladům na pracovníky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podílející se na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poskytování části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služby, která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NENÍ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financována z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jiného projektu.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Rozpočet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Zdroje financování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neuvádět náklady a výnosy související s částí služby financované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 jiného projektu.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Žádost o vydání Pověření výkonem SOHZ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(povinná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příloha žádosti o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dotaci) → před podáním žádosti o dotaci kontaktovat Mgr. Hanu Jílkovou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700" dirty="0" smtClean="0">
              <a:solidFill>
                <a:srgbClr val="FF0000"/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700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Sociální služby zčásti financované v rámci jiných 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projektů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4283968" y="2708920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100" y="966738"/>
            <a:ext cx="7848872" cy="5774630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Žádost je podávána prostřednictvím internetové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aplikace OK služby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dostupné na portálu MPSV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poskytovatel soc. služeb = 1 žádost o dotaci na všechny sociální služby dohromady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žádosti vždy uvádějte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kontaktní osobu, e-mail a telefon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 důležité při hodnocení žádosti i dalších úkonech administrace žádosti.</a:t>
            </a:r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Žádost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nutné podepsat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uznávaným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elektronickým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podpisem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Při aplikačním podání žádosti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není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dostačující žádost „UZAMKNOUT“,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nutné žádost „PODAT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Informace k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podání žádosti o dotaci</a:t>
            </a:r>
          </a:p>
        </p:txBody>
      </p:sp>
    </p:spTree>
    <p:extLst>
      <p:ext uri="{BB962C8B-B14F-4D97-AF65-F5344CB8AC3E}">
        <p14:creationId xmlns:p14="http://schemas.microsoft.com/office/powerpoint/2010/main" val="13930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366" y="332656"/>
            <a:ext cx="8229600" cy="107977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Uživatelská příručka „Žádosti o dotace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b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2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https://</a:t>
            </a:r>
            <a:r>
              <a:rPr lang="cs-CZ" sz="2200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www.mpsv.cz/provoz-aplikace</a:t>
            </a:r>
            <a:r>
              <a:rPr lang="cs-CZ" sz="2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2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200" dirty="0"/>
              <a:t/>
            </a:r>
            <a:br>
              <a:rPr lang="cs-CZ" sz="3200" dirty="0"/>
            </a:b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1" y="924500"/>
            <a:ext cx="6812831" cy="59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367" y="116632"/>
            <a:ext cx="8229600" cy="1079773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Uživatelská příručka „Žádosti o 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dotace“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95519" y="980728"/>
            <a:ext cx="778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Příručka je návodem, jak žádost v aplikaci OK </a:t>
            </a:r>
            <a:r>
              <a:rPr lang="cs-CZ" sz="200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 vyplnit</a:t>
            </a:r>
            <a:endParaRPr lang="cs-CZ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(viz ukázky)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1688614"/>
            <a:ext cx="8084407" cy="50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367" y="116632"/>
            <a:ext cx="8229600" cy="1079773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Uživatelská příručka „Žádosti o dotace“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7" y="920532"/>
            <a:ext cx="8473979" cy="5941368"/>
          </a:xfrm>
        </p:spPr>
      </p:pic>
    </p:spTree>
    <p:extLst>
      <p:ext uri="{BB962C8B-B14F-4D97-AF65-F5344CB8AC3E}">
        <p14:creationId xmlns:p14="http://schemas.microsoft.com/office/powerpoint/2010/main" val="21293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4101" y="1385392"/>
            <a:ext cx="8064896" cy="5472608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Podepisování Smlouvy o poskytnutí účelové dotace a Pověření výkonem SOHZ bude pro rok 2023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výhradně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elektronicky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(uznávaným elektronickým podpisem).</a:t>
            </a:r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rgbClr val="FF0000"/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Platnost výše uvedených dokumentů je dána oboustranným elektronickým podpisem, který lze ověřit v daném dokumentu v tzv.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Panelu podpisu.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vizualizace elektronického podpisu není nutná a i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bez </a:t>
            </a:r>
            <a:r>
              <a:rPr lang="cs-CZ" sz="21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vizualizace </a:t>
            </a:r>
            <a:r>
              <a:rPr lang="cs-CZ" sz="21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jsou dokumenty platné</a:t>
            </a:r>
            <a:r>
              <a:rPr lang="cs-CZ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(viz zákon č. 297/2016 </a:t>
            </a:r>
            <a:r>
              <a:rPr lang="cs-CZ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cs-CZ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službách vytvářejících důvěru pro elektronické </a:t>
            </a:r>
            <a:r>
              <a:rPr lang="cs-CZ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transakce).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Plzeňský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kraj bude dokumenty podepisovat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bez vizualizace elektronického podpisu.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66928" indent="-457200" algn="just">
              <a:buFont typeface="+mj-lt"/>
              <a:buAutoNum type="arabicPeriod"/>
            </a:pPr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Změny v dotačním řízení pro rok 2023 oproti roku 2022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4110253" y="4747456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099408" y="3262672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7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601" y="1124744"/>
            <a:ext cx="8064896" cy="5472608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Ověření platnosti dokumentů 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prostřednictvím Panelu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podpisu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→ nutné otevírat dokument ve správném programu (Adobe </a:t>
            </a:r>
            <a:r>
              <a:rPr lang="cs-CZ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Acrobat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Reader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Elektronický podpis dokumentu ztrácí vytištěním platnost.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Platnost elektronického podpisu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na dokumentu je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zajištěna pouze v elektronické verzi nebo konverzí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elektronického dokumentu.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Konverze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dokumentu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→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převedení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elektronického dokumentu do dokumentu v listinné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podobě nebo naopak vč. vyhotovení doložky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provedení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konverze – </a:t>
            </a:r>
            <a:r>
              <a:rPr lang="cs-CZ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CzechPoint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Kvalifikované elektronické časové razítko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povinná součást elektronického podpisu v případě, kdy podepisujícím je stát, územní samosprávný celek nebo právnická osoba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jimi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zřízená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nebo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založená.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66928" indent="-457200" algn="just">
              <a:buFont typeface="+mj-lt"/>
              <a:buAutoNum type="arabicPeriod"/>
            </a:pPr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101" y="116632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Elektronický podpis dokumentu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4089982" y="2636912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6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4101" y="1385392"/>
            <a:ext cx="8064896" cy="5472608"/>
          </a:xfrm>
        </p:spPr>
        <p:txBody>
          <a:bodyPr>
            <a:normAutofit/>
          </a:bodyPr>
          <a:lstStyle/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66928" indent="-457200" algn="just">
              <a:buFont typeface="+mj-lt"/>
              <a:buAutoNum type="arabicPeriod"/>
            </a:pPr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811" y="-19403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Elektronický podpis dokumentu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0" y="861802"/>
            <a:ext cx="8455835" cy="59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62680"/>
            <a:ext cx="8064896" cy="5472608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 1. 1. 2023 nově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povinnost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 všechny právnické osoby, které dosud tuto povinnost neměly,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zřídit datovou schránku.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Usnadnění administrace dotačního programu.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rgbClr val="FF0000"/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V rámci administrace dotace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za rok 2023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nebude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od příjemců dotace vyžadována povinnost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předložit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Výrok/Vyjádření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auditora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 ke způsobu účtování a použití poskytnuté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dotace.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!!! POZOR !!!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 v rámci administrace dotace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za rok 2022 tato povinnost stále platí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→ do 31. 8. 2023 jsou povinni příjemci dotace, kterým je povinnost uložena,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Výrok/Vyjádření auditora ke způsobu účtování a použití poskytnuté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dotace předložit.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Metodika dotačního programu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zveřejněná pro rok 2023 bude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nově platná nejen pro rok 2023, ale i pro následující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dotační roky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→ změny Metodiky budou realizovány prostřednictvím Dodatků.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endParaRPr lang="cs-CZ" sz="2000" dirty="0">
              <a:solidFill>
                <a:srgbClr val="FF0000"/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66928" indent="-457200" algn="just">
              <a:buFont typeface="+mj-lt"/>
              <a:buAutoNum type="arabicPeriod"/>
            </a:pPr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Změny v dotačním řízení pro rok 2023 oproti roku 2022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3883385" y="3882960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3883385" y="1988840"/>
            <a:ext cx="472591" cy="428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1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85392"/>
            <a:ext cx="8064896" cy="5472608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Poskytovatel nesmí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bez předchozího písemného schválení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KÚPK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poskytnuté dotace poskytnout finanční prostředky právnické osobě, ve které má poskytovatel sociální služby, statutární orgán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poskytovatele nebo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zaměstnanec poskytovatele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majetkovou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či personální účast.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Poskytovatel dále nesmí bez předchozího písemného schválení KÚPK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 poskytnuté dotace poskytnout finanční prostředky fyzické osobě, která je statutárním orgánem poskytovatele, zaměstnancem poskytovatele či osobou s podílem v poskytovateli, na základě jiného důvodu, než kterým je funkce statutárního orgánu poskytovatele, základní pracovněprávní vztah s poskytovatelem či podíl v poskytovateli sociální služby – právnické osobě. Zejména nesmí z poskytnuté dotace poskytnout finanční prostředky této fyzické osobě na základě tzv. obchodní smlouvy (výkon činnosti) nebo smlouvy nájemní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 žádosti bude zveřejněn na webových stránkách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 (více informací viz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Metodika dotačního programu na rok 2023).</a:t>
            </a:r>
            <a:endParaRPr lang="cs-CZ" sz="2000" dirty="0">
              <a:solidFill>
                <a:srgbClr val="FF0000"/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66928" indent="-457200" algn="just">
              <a:buFont typeface="+mj-lt"/>
              <a:buAutoNum type="arabicPeriod"/>
            </a:pPr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6613" y="188640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Změny v dotačním řízení pro rok 2023 oproti roku 2022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5719" y="1141984"/>
            <a:ext cx="8064896" cy="5716016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oskytovatel je povinen neúčtovat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nákladech sociální služby o finančních prostředcích poskytnutých bez předchozího písemného schválení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KÚPK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právnické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osobě, ve které má poskytovatel sociální služby, statutární orgán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poskytovatele nebo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zaměstnanec poskytovatele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majetkovou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či personální účast.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oskytovatel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povinen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neúčtovat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 nákladech sociální služby o finančních prostředcích poskytnutých bez předchozího písemného schválení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KÚPK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fyzické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osobě, která je statutárním orgánem poskytovatele, zaměstnancem poskytovatele či osobou s podílem v poskytovateli, na základě jiného důvodu, než kterým je funkce statutárního orgánu poskytovatele, základní pracovněprávní vztah s poskytovatelem či podíl v poskytovateli sociální služby – právnické osobě. Zejména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neúčtovat v nákladech sociální služby o finančních prostředcích poskytnutých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této fyzické osobě na základě tzv. obchodní smlouvy (výkon činnosti) nebo smlouvy nájemní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 žádosti bude zveřejněn na webových stránkách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 (více informací viz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Pověření výkonem SOHZ na rok 2023).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66928" indent="-457200" algn="just">
              <a:buFont typeface="+mj-lt"/>
              <a:buAutoNum type="arabicPeriod"/>
            </a:pPr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719" y="116632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Změny v dotačním řízení pro rok 2023 oproti roku 2022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52450"/>
            <a:ext cx="8064896" cy="5472608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Formuláře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nejsou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přílohou žádosti o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dotaci,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budou zveřejněny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            1. čtvrtletí roku 2023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webových stránkách PK.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Při vyplňování postupovat dle vložených komentářů k buňkám.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Žádost o změnu údajů v Pověření výkonem SOHZ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→ určena ke změně údajů o rozsahu poskytování sociální služby uvedených v Pověření (kapacita, personální zajištění, forma poskytování).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Žádost o navýšení vyrovnávací platby (VP) na rok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 určena k navýšení stanovené VP při zachování kapacity sociální služby (v případě nepředpokládaných nákladů, které nejsou zohledněny ve výpočtu vyrovnávací platby → např. nepředpokládané havarijní neinvestiční opravy, plošné navyšování osobních nákladů v oblasti sociálních služeb na základě nařízení vlády apod.).              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Podání žádosti je možné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nejdříve ve 2. čtvrtletí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2023!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 algn="just">
              <a:buNone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66928" indent="-457200" algn="just">
              <a:buFont typeface="+mj-lt"/>
              <a:buAutoNum type="arabicPeriod"/>
            </a:pPr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Žádost o změnu údajů v Pověření výkonem SOHZ a Žádost o navýšení vyrovnávací platby na rok 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2023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064896" cy="6113684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průběhu tvorby žádosti v aplikaci OK služby NESMÍ dojít ke změně kapacity soc. služby v registru soc. služeb → žádost nejde podat s údaji o původní kapacitě ve chvíli, kdy v registru je již evidována nová kapacita.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Žádost zpracujte v aplikaci až po provedení změny v registru soc. služeb nebo proveďte změnu v registru soc. služeb až po podání žádosti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zajištění zasílání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aktuálních informací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týkajících se dotačního programu se přihlásit k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zasílání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aktualit: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webu Sociální služby </a:t>
            </a:r>
            <a:r>
              <a:rPr lang="cs-CZ" sz="2000" dirty="0">
                <a:solidFill>
                  <a:srgbClr val="FF0000"/>
                </a:solidFill>
                <a:hlinkClick r:id="rId2"/>
              </a:rPr>
              <a:t>https://socialnisluzby.plzensky-kraj.cz</a:t>
            </a:r>
            <a:r>
              <a:rPr lang="cs-CZ" sz="2000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cs-CZ" sz="2000" dirty="0" smtClean="0">
                <a:solidFill>
                  <a:srgbClr val="FF0000"/>
                </a:solidFill>
              </a:rPr>
              <a:t>  </a:t>
            </a:r>
            <a:endParaRPr lang="cs-CZ" sz="2000" dirty="0">
              <a:solidFill>
                <a:srgbClr val="FF0000"/>
              </a:solidFill>
            </a:endParaRP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 webu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Plzeňského kraje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(vybrat složku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Financování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sociálních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služeb) </a:t>
            </a:r>
            <a:r>
              <a:rPr lang="cs-CZ" sz="2000" u="sng" dirty="0">
                <a:hlinkClick r:id="rId3"/>
              </a:rPr>
              <a:t>https://www.plzensky-kraj.cz/</a:t>
            </a:r>
            <a:r>
              <a:rPr lang="cs-CZ" sz="2000" u="sng" dirty="0" err="1">
                <a:hlinkClick r:id="rId3"/>
              </a:rPr>
              <a:t>odber</a:t>
            </a:r>
            <a:r>
              <a:rPr lang="cs-CZ" sz="2000" u="sng" dirty="0">
                <a:hlinkClick r:id="rId3"/>
              </a:rPr>
              <a:t>-novinek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2631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Informace k podání žádosti o dotaci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040122" y="2060848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1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367" y="116632"/>
            <a:ext cx="8229600" cy="1079773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Formulář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hlášení změn rozpočtu dotace pro rok 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2023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4817" y="1412776"/>
            <a:ext cx="7886700" cy="4351338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není přílohou žádosti o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dotaci, slouží k: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hlášení změn údajů, jejichž konkrétní výčet bude uveden ve Smlouvě o poskytnutí účelové dotace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žádosti o schválení plánovaných změn rozpočtu čerpání dotace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zveřejněn na webových stránkách PK v článku o vyhlášení dotačního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programu: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000" dirty="0" smtClean="0">
                <a:solidFill>
                  <a:srgbClr val="0A12A8"/>
                </a:solidFill>
                <a:hlinkClick r:id="rId2"/>
              </a:rPr>
              <a:t>www.plzensky-kraj.cz</a:t>
            </a:r>
            <a:r>
              <a:rPr lang="cs-CZ" sz="2000" dirty="0">
                <a:solidFill>
                  <a:srgbClr val="0A12A8"/>
                </a:solidFill>
                <a:hlinkClick r:id="rId3"/>
              </a:rPr>
              <a:t>/financovani-socialnich-sluzeb</a:t>
            </a:r>
            <a:r>
              <a:rPr lang="cs-CZ" sz="2000" dirty="0" smtClean="0">
                <a:solidFill>
                  <a:srgbClr val="0A12A8"/>
                </a:solidFill>
              </a:rPr>
              <a:t> </a:t>
            </a:r>
            <a:br>
              <a:rPr lang="cs-CZ" sz="2000" dirty="0" smtClean="0">
                <a:solidFill>
                  <a:srgbClr val="0A12A8"/>
                </a:solidFill>
              </a:rPr>
            </a:b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Úřad → Působnosti úřadu → Sociální věci → Financování soc. služeb → Vyhlášení dotačního programu).</a:t>
            </a:r>
          </a:p>
        </p:txBody>
      </p:sp>
    </p:spTree>
    <p:extLst>
      <p:ext uri="{BB962C8B-B14F-4D97-AF65-F5344CB8AC3E}">
        <p14:creationId xmlns:p14="http://schemas.microsoft.com/office/powerpoint/2010/main" val="5124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9" y="1268760"/>
            <a:ext cx="8495436" cy="546655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367" y="116632"/>
            <a:ext cx="8229600" cy="1079773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Formulář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hlášení změn rozpočtu dotace pro rok 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2023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72716"/>
            <a:ext cx="8229600" cy="5688632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Povinnost publicity bude stanovena Smlouvou o poskytnutí účelové dotace.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Povinnost v případě, kdy je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poskytnuta dotace ve výši 1.000.000 Kč a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více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Hranice 1.000.000 Kč je sledována souhrnně za všechny dotované sociální služby poskytované jedním příjemcem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dotace.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Pokud je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např. na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první službu poskytovatele přidělena dotace ve výši 900.000 Kč a na druhou službu také ve výši 900.000 Kč, je tabule povinné publicity nutná u obou služeb, protože příjemce dotace obdržel dotaci v celkové výši 1.800.000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Kč.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Vzor tabule a manuál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 dispozici ke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stažení na:</a:t>
            </a:r>
          </a:p>
          <a:p>
            <a:pPr marL="342900" lvl="1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dirty="0" smtClean="0">
                <a:solidFill>
                  <a:srgbClr val="0A12A8"/>
                </a:solidFill>
              </a:rPr>
              <a:t>  </a:t>
            </a:r>
            <a:r>
              <a:rPr lang="cs-CZ" dirty="0" smtClean="0">
                <a:solidFill>
                  <a:srgbClr val="0A12A8"/>
                </a:solidFill>
                <a:hlinkClick r:id="rId3"/>
              </a:rPr>
              <a:t>http</a:t>
            </a:r>
            <a:r>
              <a:rPr lang="cs-CZ" dirty="0">
                <a:solidFill>
                  <a:srgbClr val="0A12A8"/>
                </a:solidFill>
                <a:hlinkClick r:id="rId3"/>
              </a:rPr>
              <a:t>://</a:t>
            </a:r>
            <a:r>
              <a:rPr lang="cs-CZ" dirty="0" smtClean="0">
                <a:solidFill>
                  <a:srgbClr val="0A12A8"/>
                </a:solidFill>
                <a:hlinkClick r:id="rId3"/>
              </a:rPr>
              <a:t>dotace.plzensky-kraj.cz/verejnost/navody</a:t>
            </a:r>
            <a:r>
              <a:rPr lang="cs-CZ" dirty="0" smtClean="0">
                <a:solidFill>
                  <a:srgbClr val="0A12A8"/>
                </a:solidFill>
              </a:rPr>
              <a:t> </a:t>
            </a:r>
            <a:endParaRPr lang="cs-CZ" dirty="0">
              <a:solidFill>
                <a:srgbClr val="0A12A8"/>
              </a:solidFill>
            </a:endParaRPr>
          </a:p>
          <a:p>
            <a:pPr marL="109728" indent="0" algn="just">
              <a:buNone/>
            </a:pPr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cs-CZ" sz="1400" dirty="0"/>
          </a:p>
          <a:p>
            <a:pPr lvl="0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25446"/>
          </a:xfrm>
        </p:spPr>
        <p:txBody>
          <a:bodyPr>
            <a:normAutofit/>
          </a:bodyPr>
          <a:lstStyle/>
          <a:p>
            <a:pPr marL="109728" algn="ctr"/>
            <a:r>
              <a:rPr lang="cs-CZ" sz="2900" dirty="0">
                <a:solidFill>
                  <a:schemeClr val="accent5">
                    <a:lumMod val="75000"/>
                  </a:schemeClr>
                </a:solidFill>
              </a:rPr>
              <a:t>Tabule povinné </a:t>
            </a:r>
            <a:r>
              <a:rPr lang="cs-CZ" sz="2900" dirty="0" smtClean="0">
                <a:solidFill>
                  <a:schemeClr val="accent5">
                    <a:lumMod val="75000"/>
                  </a:schemeClr>
                </a:solidFill>
              </a:rPr>
              <a:t>publicity</a:t>
            </a:r>
            <a:endParaRPr lang="cs-CZ" sz="2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4366320" y="3340099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8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24393"/>
            <a:ext cx="8229600" cy="568863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cs-CZ" sz="1400" dirty="0"/>
          </a:p>
          <a:p>
            <a:pPr lvl="0"/>
            <a:endParaRPr lang="cs-CZ" sz="1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" y="1024393"/>
            <a:ext cx="9017147" cy="54006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411760" y="188640"/>
            <a:ext cx="410445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Tabule povinné publicity</a:t>
            </a: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24393"/>
            <a:ext cx="8229600" cy="568863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cs-CZ" sz="1400" dirty="0"/>
          </a:p>
          <a:p>
            <a:pPr lvl="0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13478"/>
          </a:xfrm>
        </p:spPr>
        <p:txBody>
          <a:bodyPr>
            <a:normAutofit/>
          </a:bodyPr>
          <a:lstStyle/>
          <a:p>
            <a:pPr algn="ctr"/>
            <a:r>
              <a:rPr lang="cs-CZ" sz="2900" dirty="0" smtClean="0">
                <a:solidFill>
                  <a:schemeClr val="accent5">
                    <a:lumMod val="75000"/>
                  </a:schemeClr>
                </a:solidFill>
              </a:rPr>
              <a:t>Tabule povinné publicity - VZOR</a:t>
            </a:r>
            <a:endParaRPr lang="cs-CZ" sz="29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024393"/>
            <a:ext cx="73914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688632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Název projektu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Druh sociální služby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případě, že je v budově poskytováno více dotovaných soc. služeb, uvést do názvu projektu všechny dotované poskytované služby → nemusí být vytvořena tabule pro každou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poskytovaných dotovaných soc. služeb zvlášť.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Dotační program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Podpora sociálních služeb dle § 101a zákona o sociálních službách, Plzeňský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kraj.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Dotační titul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Podpora sociálních služeb dle § 101a zákona o sociálních službách, Plzeňský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kraj.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Vzhledem k duplicitě údajů o názvu dotačního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lze v případě nedostatku místa uvádět na tabuli pouze Dotační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Dotační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titul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neuvádět (odstranit i odrážku „Dotační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titul“).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cs-CZ" sz="1400" dirty="0"/>
          </a:p>
          <a:p>
            <a:pPr lvl="0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13478"/>
          </a:xfrm>
        </p:spPr>
        <p:txBody>
          <a:bodyPr>
            <a:normAutofit/>
          </a:bodyPr>
          <a:lstStyle/>
          <a:p>
            <a:pPr algn="ctr"/>
            <a:r>
              <a:rPr lang="cs-CZ" sz="2900" dirty="0" smtClean="0">
                <a:solidFill>
                  <a:schemeClr val="accent5">
                    <a:lumMod val="75000"/>
                  </a:schemeClr>
                </a:solidFill>
              </a:rPr>
              <a:t>Tabule povinné publicity</a:t>
            </a:r>
            <a:endParaRPr lang="cs-CZ" sz="29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652" y="913396"/>
            <a:ext cx="7999476" cy="58326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 </a:t>
            </a: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možné žádat </a:t>
            </a:r>
            <a:r>
              <a:rPr lang="cs-CZ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roce 2023 o </a:t>
            </a: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dotaci na </a:t>
            </a:r>
            <a:r>
              <a:rPr lang="cs-CZ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energie? Dosud </a:t>
            </a: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jsme v žádosti </a:t>
            </a:r>
            <a:r>
              <a:rPr lang="cs-CZ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dotaci vždy </a:t>
            </a: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uváděli, že žádáme o finanční prostředky </a:t>
            </a:r>
            <a:r>
              <a:rPr lang="cs-CZ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pouze na úhradu platů zaměstnanců.</a:t>
            </a: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Ano, výdaje na energie jsou uznatelným nákladem v rámci dotačního </a:t>
            </a: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programu </a:t>
            </a: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dle § 101a </a:t>
            </a: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zákona o sociálních službách a </a:t>
            </a: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možné žádat o dotaci na úhradu těchto výdajů.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Uvažujeme o samostatném provozování kiosku pro prodej zboží zaměstnancům a klientům. V současnosti provozuje kiosek nájemce, který platí za nájem prostor. Pokud bychom provozovali kiosek sami, je problémem generování zisku z prodeje zboží našim </a:t>
            </a:r>
            <a:r>
              <a:rPr lang="cs-CZ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klientům a zaměstnancům?</a:t>
            </a:r>
            <a:endParaRPr lang="cs-CZ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Provozování kiosku je vedlejší hospodářskou činností, kterou Vaše organizace může ve vlastních prostorech kromě poskytování </a:t>
            </a: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sociálních </a:t>
            </a: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služeb </a:t>
            </a: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realizovat. </a:t>
            </a: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ale nutné veškeré náklady i výnosy plynoucí z této vedlejší hospodářské činnosti účtovat odděleně od nákladů a výnosů </a:t>
            </a: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sociální </a:t>
            </a: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služby. Zisk z této činnosti je ziskem organizace a je na rozhodnutí </a:t>
            </a: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organizace, </a:t>
            </a: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jak s tímto ziskem naloží.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09728" indent="0" algn="just">
              <a:buNone/>
            </a:pP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73616" cy="724756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DOTAZY A ODPOVĚDI</a:t>
            </a:r>
          </a:p>
        </p:txBody>
      </p:sp>
    </p:spTree>
    <p:extLst>
      <p:ext uri="{BB962C8B-B14F-4D97-AF65-F5344CB8AC3E}">
        <p14:creationId xmlns:p14="http://schemas.microsoft.com/office/powerpoint/2010/main" val="3981092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652" y="913396"/>
            <a:ext cx="799947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 uznatelným výdajem z dotace dle § 101a zákona o sociálních službách náhrada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mzdy za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dovolenou převedenou z předchozího kalendářního roku?</a:t>
            </a:r>
            <a:endParaRPr lang="cs-CZ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Náhrada mzdy za dovolenou převedenou z předchozího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kalendářního roku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výdajem,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který je organizace v daném roce povinna dle platných právních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předpisů uhradit.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 tohoto důvodu je možné tyto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výdaje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hradit z dotace dle § 101a, a to i přesto, že se jedná o náhradu mzdy za dovolenou z předchozího roku.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Lze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dotace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hradit výdaje na Supervizi?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možné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tyto výdaje hradit v rámci položky rozpočtu dotace 2.6.5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Školení a kurzy?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Ano, výdaje na supervizi jsou uznatelným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výdajem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 rámci dotačního titulu dle § 101a a je možné je nárokovat k proplacení v položce rozpočtu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dotace 2.6.5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Školení a kurzy nebo také v rámci položky 2.6.10 Jiné.</a:t>
            </a:r>
          </a:p>
          <a:p>
            <a:pPr marL="109728" indent="0" algn="just">
              <a:buNone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73616" cy="724756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DOTAZY A ODPOVĚDI</a:t>
            </a:r>
          </a:p>
        </p:txBody>
      </p:sp>
    </p:spTree>
    <p:extLst>
      <p:ext uri="{BB962C8B-B14F-4D97-AF65-F5344CB8AC3E}">
        <p14:creationId xmlns:p14="http://schemas.microsoft.com/office/powerpoint/2010/main" val="971603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652" y="913396"/>
            <a:ext cx="7999476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Byli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jsme kontaktováni společností </a:t>
            </a:r>
            <a:r>
              <a:rPr lang="cs-CZ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DelpSys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ohledně zjišťování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územní působnosti naší pečovatelské služby. Informace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měly sloužit k analýze, kterou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tato společnost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zpracovává pro Plzeňský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kraj.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Rádi bychom znali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důvod zpracování této analýzy.</a:t>
            </a:r>
            <a:endParaRPr lang="cs-CZ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Analýza územní působnosti pečovatelských služeb v Plzeňském kraji byla zpracována jako podklad pro aktualizaci Střednědobého plánu rozvoje sociálních služeb v Plzeňském kraji (podrobnější informace viz kontakty níže).</a:t>
            </a: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Rádi bychom znali důvod neakceptování žádosti o přeřazení kapacit sociální služby z rozvojové sítě do základní sítě.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Podrobnější informace k problematice plánování sociálních služeb v Plzeňském kraji: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Ing. Dagmar Steinbachová,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dagmar.steinbachova@plzensky-kraj.cz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tel. 377 195 169, 724 207 302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Ing.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Erika Kunešová,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erika.kunesova@plzensky-kraj.cz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tel. 724 036 384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Mgr.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Michaela Šůchová,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michaela.suchova@plzensky-kraj.cz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377 195 186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 algn="just">
              <a:buNone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73616" cy="724756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DOTAZY A ODPOVĚDI</a:t>
            </a:r>
          </a:p>
        </p:txBody>
      </p:sp>
    </p:spTree>
    <p:extLst>
      <p:ext uri="{BB962C8B-B14F-4D97-AF65-F5344CB8AC3E}">
        <p14:creationId xmlns:p14="http://schemas.microsoft.com/office/powerpoint/2010/main" val="38383432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652" y="913396"/>
            <a:ext cx="799947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Chystá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v 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příštím roce 2023 dotační program Plzeňského kraje na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pořízení automobilu pro poskytování pečovatelské služby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cs-CZ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návrhu rozpočtu Plzeňského kraje pro rok 2023 jsou v oblasti sociálních služeb navrženy investiční finanční prostředky. Přesné zaměření dotačních programů pro rok 2023 však zatím není stanoveno.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Podrobnější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informace k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dotacím na poskytování sociálních služeb z rozpočtu Plzeňského kraje (mimo dotační program dle § 101a zákona o sociálních službách):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Ing. Dagmar Steinbachová,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dagmar.steinbachova@plzensky-kraj.cz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tel. 377 195 169, 724 207 302</a:t>
            </a:r>
          </a:p>
          <a:p>
            <a:pPr marL="109728" indent="0" algn="just">
              <a:buNone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73616" cy="724756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DOTAZY A ODPOVĚDI</a:t>
            </a:r>
          </a:p>
        </p:txBody>
      </p:sp>
    </p:spTree>
    <p:extLst>
      <p:ext uri="{BB962C8B-B14F-4D97-AF65-F5344CB8AC3E}">
        <p14:creationId xmlns:p14="http://schemas.microsoft.com/office/powerpoint/2010/main" val="382866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109" y="875553"/>
            <a:ext cx="8064896" cy="6113684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Doklad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jmenování statutárního zástupce.</a:t>
            </a:r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Kopie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smlouvy o zřízení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účtu -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!!!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POZOR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!!!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případě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příspěvkových organizací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obcí/měst je přílohou kopie smlouvy o zřízení účtu obce/města, které je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zřizovatelem.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ČP o neexistenci inkasního příkazu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 na webu PK</a:t>
            </a:r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Žádost o vydání Pověření výkonem služby obecného hospodářského zájmu na rok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 na webu PK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Bez vložení výše uvedených příloh nelze žádost podat</a:t>
            </a: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2631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cs-CZ" sz="3400" dirty="0">
                <a:solidFill>
                  <a:schemeClr val="accent5">
                    <a:lumMod val="75000"/>
                  </a:schemeClr>
                </a:solidFill>
              </a:rPr>
              <a:t>Povinné přílohy žádosti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045350" y="4005064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4824536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chemeClr val="accent5">
                    <a:lumMod val="75000"/>
                  </a:schemeClr>
                </a:solidFill>
              </a:rPr>
              <a:t>POZOR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3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3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Následující část prezentace je určena pouze pro sociální služby, které 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budou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financovány z Individuálního projektu Plzeňského kraje</a:t>
            </a: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8375" y="909732"/>
            <a:ext cx="8229600" cy="5948268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Podepisování Smlouvy o poskytnutí účelové dotace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Pověření výkonem SOHZ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bude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 rok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2023 - 2025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výhradně elektronicky.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rgbClr val="FF0000"/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Platnost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výše uvedených dokumentů je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dána oboustranným elektronickým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podpisem </a:t>
            </a:r>
            <a:r>
              <a:rPr lang="cs-CZ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→ </a:t>
            </a:r>
            <a:r>
              <a:rPr lang="cs-CZ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Plzeňský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kraj bude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dokumenty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podepisovat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bez vizualizace elektronického podpisu.</a:t>
            </a:r>
          </a:p>
          <a:p>
            <a:pPr marL="109728" lvl="1" indent="0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None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sociální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služby bude vydáno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pouze 1 Pověření výkonem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SOHZ s tím, že pro služby financované z IP bude platné 3 roky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(2023 -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2025) a pro ostatní služby pouze 1 rok.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Žádost o vydání Pověření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výkonem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SOHZ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na služby financované z IP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bude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povinnou přílohou žádosti o dotaci dle § 101a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Žádost o vydání Pověření na sociální služby financované z IP bude mít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odlišný formulář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přidán ukazatel o úvazcích pracovníků v přímé péči.</a:t>
            </a:r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 bude poskytovatelům sociálních služeb, kteří potvrdili účast na IP, zaslán individuálně.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lvl="1" indent="-256032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lvl="1" indent="-256032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 algn="just">
              <a:buNone/>
            </a:pP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 algn="just">
              <a:buNone/>
            </a:pP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5162"/>
            <a:ext cx="8568952" cy="980728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Sociální služby financované z 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IP</a:t>
            </a: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514062"/>
          </a:xfrm>
        </p:spPr>
        <p:txBody>
          <a:bodyPr>
            <a:normAutofit/>
          </a:bodyPr>
          <a:lstStyle/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Dotace dle § 101a je určena na financování výdajů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CELÉ SOCIÁLNÍ SLUŽBY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bez ohledu na to, zda je či není cílová skupina podporována z IP.</a:t>
            </a:r>
            <a:endParaRPr lang="cs-CZ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lvl="1" indent="-256032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lvl="1" indent="-256032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Všechny údaje v žádosti týkající se služby (cílová skupina, kapacita, počet lůžek, personální zajištění služby, rozpočet, zdroje financování atd.) budou vyplněny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SOUHRNNĚ ZA CELOU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SLUŽBU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Stále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platí, že údaje v žádosti (celková kapacita, celkový počet lůžek, celkové úvazky) mohou být maximálně ve výši uvedené       v Krajské síti SS v PK na období od 1. 1. 2023, v opačném případě dojde ke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KRÁCENÍ POŽADAVKU NA DOTACI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!!!</a:t>
            </a:r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!!!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POZOR !!!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Dotaci dle § 101a je i nadále třeba účtovat odděleně od všech ostatních dotací. Stejně tak dotace z IP musí být účtována odděleně od všech ostatních dotací!!!</a:t>
            </a:r>
          </a:p>
          <a:p>
            <a:pPr marL="365760" lvl="1" indent="-256032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lvl="1" indent="-256032" algn="just">
              <a:spcBef>
                <a:spcPts val="400"/>
              </a:spcBef>
              <a:buSzPct val="68000"/>
              <a:buFont typeface="Wingdings 3"/>
              <a:buChar char=""/>
            </a:pP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lvl="1" indent="-256032" algn="just">
              <a:spcBef>
                <a:spcPts val="400"/>
              </a:spcBef>
              <a:buSzPct val="68000"/>
              <a:buFont typeface="Wingdings 3"/>
              <a:buChar char=""/>
            </a:pP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 algn="just">
              <a:buNone/>
            </a:pP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 algn="just">
              <a:buNone/>
            </a:pP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5162"/>
            <a:ext cx="8568952" cy="980728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Sociální služby financované z IP</a:t>
            </a: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3953696" y="1836333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6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" y="1124744"/>
            <a:ext cx="8229600" cy="5733256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Dotaci z IP uvádět do položky „Jiné“ → vytvořit podpoložku „Dotace IP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cs-CZ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Dotace z IP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bude zahrnuta do ostatních veřejných zdrojů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při posuzování splnění povinnosti 10% spolufinancování nákladů sociální služby z ostatních veřejných zdrojů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mimo dotační řízení dle §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101a.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předpokládané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výši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dotace budou poskytovatelé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sociálních služeb, kteří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podali žádost o dotaci v rámci IP, informováni po 11. 10. 2022.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Musí platit: Celkové náklady sociální služby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 (mínus) předpokládaná výše finančních prostředků z IP – (mínus) ostatní zdroje financování = </a:t>
            </a:r>
            <a:r>
              <a:rPr lang="cs-CZ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požadovaná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dotace dle § 101a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sym typeface="Symbol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Požadavek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na dotaci dle § 101a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nesmí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 v součtu s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předpokládanou dotací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z IP a ostatními veřejnými zdroji financování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překročit vyrovnávací platbu stanovenou pro rok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2023 !!!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cs-CZ" sz="20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Sociální služby financované 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z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IP</a:t>
            </a:r>
            <a:br>
              <a:rPr lang="cs-CZ" sz="3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(Zdroje financování služby)</a:t>
            </a:r>
          </a:p>
        </p:txBody>
      </p:sp>
    </p:spTree>
    <p:extLst>
      <p:ext uri="{BB962C8B-B14F-4D97-AF65-F5344CB8AC3E}">
        <p14:creationId xmlns:p14="http://schemas.microsoft.com/office/powerpoint/2010/main" val="30138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6"/>
            <a:ext cx="8143492" cy="633670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endParaRPr lang="cs-CZ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Zpracovala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</a:rPr>
              <a:t>Mgr. Magdaléna Uzlíková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Oddělení správní a realizace projektů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Odbor sociálních věcí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Krajský úřad Plzeňského kraje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tel.: 377 195 401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e-mail: </a:t>
            </a:r>
            <a:r>
              <a:rPr lang="cs-CZ" sz="1400" dirty="0" err="1">
                <a:solidFill>
                  <a:schemeClr val="accent5">
                    <a:lumMod val="75000"/>
                  </a:schemeClr>
                </a:solidFill>
              </a:rPr>
              <a:t>magdalena.uzlikova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plzensky-kraj.cz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endParaRPr lang="cs-CZ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Kontakty:</a:t>
            </a: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</a:rPr>
              <a:t>Mgr. Hana Jílková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vedoucí Oddělení správního a realizace projektů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Odbor sociálních věcí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Krajský úřad Plzeňského kraje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tel.: 377 195 192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e-mail: </a:t>
            </a:r>
            <a:r>
              <a:rPr lang="cs-CZ" sz="1400" dirty="0" err="1">
                <a:solidFill>
                  <a:schemeClr val="accent5">
                    <a:lumMod val="75000"/>
                  </a:schemeClr>
                </a:solidFill>
              </a:rPr>
              <a:t>hana.jilkova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plzensky-kraj.cz</a:t>
            </a:r>
          </a:p>
          <a:p>
            <a:pPr algn="ctr">
              <a:spcBef>
                <a:spcPts val="0"/>
              </a:spcBef>
              <a:buNone/>
            </a:pPr>
            <a:endParaRPr lang="cs-CZ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lang="cs-CZ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</a:rPr>
              <a:t>Ing. Kateřina Burešová</a:t>
            </a:r>
            <a:endParaRPr lang="cs-CZ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Oddělení správní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a realizace projektů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Odbor sociálních věcí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Krajský úřad Plzeňského kraje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tel.: 377 195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454</a:t>
            </a:r>
            <a:endParaRPr lang="cs-CZ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e-mail: </a:t>
            </a:r>
            <a:r>
              <a:rPr lang="cs-CZ" sz="1400" dirty="0" err="1" smtClean="0">
                <a:solidFill>
                  <a:schemeClr val="accent5">
                    <a:lumMod val="75000"/>
                  </a:schemeClr>
                </a:solidFill>
              </a:rPr>
              <a:t>katerina.buresova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plzensky-kraj.cz</a:t>
            </a:r>
          </a:p>
          <a:p>
            <a:pPr algn="ctr">
              <a:spcBef>
                <a:spcPts val="0"/>
              </a:spcBef>
              <a:buNone/>
            </a:pPr>
            <a:endParaRPr lang="cs-CZ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1569" y="994566"/>
            <a:ext cx="8208912" cy="5688632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Plná moc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(pro osobu, která žádost podává v případě, kdy žádost nepodává přímo statutární zástupce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při nedoložení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žadatel vyzván k dodání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přílohy.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Úplný </a:t>
            </a:r>
            <a:r>
              <a:rPr lang="cs-CZ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výpis z evidence skutečných majitelů </a:t>
            </a:r>
            <a:r>
              <a:rPr lang="cs-CZ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přikládají pouze žadatelé</a:t>
            </a:r>
            <a:r>
              <a:rPr lang="cs-CZ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kteří </a:t>
            </a:r>
            <a:r>
              <a:rPr lang="cs-CZ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dle zákona č. 37/2021 Sb., o evidenci skutečných majitelů mají skutečného </a:t>
            </a:r>
            <a:r>
              <a:rPr lang="cs-CZ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majitele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při nedoložení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takový žadatel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vyzván k dodání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přílohy. Více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informací na</a:t>
            </a:r>
          </a:p>
          <a:p>
            <a:pPr marL="0" indent="0" algn="ctr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https://esm.justice.cz/ias/issm/napoveda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případě žadatelů, kteří dle výše uvedeného zákona skutečného majitele nemají, aplikace přílohu neumožní vložit.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1178" indent="-171450"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Prohlášení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zřizovatele u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příspěvkových organizací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obcí/měst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(povinná pouze u poskytovatelů, kteří jsou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příspěvkovou organizací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obcí/měst – při nedoložení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žadatel vyzván k dodání přílohy) -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 na webu PK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6224" y="26064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Další přílohy žádosti</a:t>
            </a:r>
            <a:endParaRPr lang="cs-CZ" sz="3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6224" y="1136865"/>
            <a:ext cx="8208912" cy="5688632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Podpora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pobytových služeb soc. péče vzniklých či vznikajících v souvislosti s procesem transformace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(POZOR – při nedoložení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NEBUDE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žadatel vyzván k doplnění přílohy, a to ani v případě, kdy bude informace o procesu transformace uvedena v komentářích v žádosti) -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 na webu PK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Podpora pobytových služeb pro osoby s poruchami autistického spektra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(POZOR - při nedoložení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NEBUDE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žadatel vyzván k doplnění přílohy, a to ani v případě, kdy bude informace o klientech s poruchami autistického spektra, kteří mají výrazné dlouhodobé agresivní stavy neklidu, uvedena v komentářích v žádosti) -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 na webu PK.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Podpora DOZP s cílovou skupinou osob, kterým je stanovena úhrada dle § 74 zákona o soc. službách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(POZOR - při nedoložení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NEBUDE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žadatel vyzván k doplnění přílohy, a to ani v případě, kdy bude informace o klientech, kterým je stanovena úhrada dle § 74, uvedena v žádosti) -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 na webu PK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cs-CZ" sz="20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6224" y="26064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Další přílohy </a:t>
            </a: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žádosti – prioritně podporované služby</a:t>
            </a:r>
            <a:endParaRPr lang="cs-CZ" sz="3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7866808" cy="568863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Rozdělení nákladů, požadavku na dotaci a dalších údajů dle působnosti v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krajích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(povinná u služeb s působností ve více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krajích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při nedoložení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žadatel vyzván k dodání přílohy) -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 na webu PK.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Rozdělení nákladů, požadavku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dotaci a dalších údajů služby s kapacitou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Základní i Rozvojové síti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(povinná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poskytovatelů, kteří žádají o dotaci na kapacitu služby uvedenou v ZÁKLADNÍ SÍTI a současně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ROZVOJOVÉ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SÍTI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při nedoložení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žadatel vyzván k dodání přílohy) -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 na webu PK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Rozdělení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nákladů, požadavku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dotaci a dalších údajů pro více forem poskytování služby s kapacitou v Základní i  Rozvojové síti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(povinná pouze u poskytovatelů, kteří žádají o dotaci na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službu poskytovanou současně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AMB/TER a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POBYTOVÉ formě a také na službu poskytovanou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současně v AMB/TER a POBYTOVÉ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formě s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kapacitu služby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uvedenou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ZÁKLADNÍ SÍTI a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ROZVOJOVÉ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SÍTI –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při nedoložení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žadatel vyzván k dodání přílohy) -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 na webu PK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880" y="26064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Další přílohy </a:t>
            </a: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žádosti – služby s rozdělenou kapacitou</a:t>
            </a:r>
            <a:endParaRPr lang="cs-CZ" sz="3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472608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Povinná příloha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žádosti o dotaci -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vyplněný formulář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bude součástí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žádosti o dotaci z dotačního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programu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dle § 101a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 nahrát jej spolu s dalšími přílohami o dotaci do aplikace OK služby.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Formulář zveřejněn na </a:t>
            </a:r>
            <a:r>
              <a:rPr lang="cs-CZ" sz="2000" dirty="0">
                <a:solidFill>
                  <a:srgbClr val="0A12A8"/>
                </a:solidFill>
              </a:rPr>
              <a:t>www.plzensky-kraj.cz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článku o vyhlášení dotačního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programu.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Nejčastější chyby při vyplňování formuláře: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hybný výběr listu formuláře </a:t>
            </a:r>
            <a:r>
              <a:rPr lang="cs-CZ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excel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(dle druhu služby);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esoulad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údajů s Krajskou sítí SS v PK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→ údaje mohou zahrnovat kapacitu jak v Základní síti tak i v Rozvojové síti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údaje </a:t>
            </a:r>
            <a:r>
              <a:rPr lang="cs-CZ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nesmí být vyšší, mohou být nižší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 služba pak ale může být financována jen v rozsahu uvedené nižší kapacity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hybné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zaokrouhlování výše úvazků → opsat přesně číslo z Krajské sítě SS v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PK;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 Pečovatelské služby a služby Osobní asistence – úvazky v přímé péči uvádět pouze pracovníky v soc. službách.</a:t>
            </a:r>
            <a:endParaRPr lang="cs-CZ" sz="2000" dirty="0">
              <a:solidFill>
                <a:srgbClr val="FF0000"/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2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2628" indent="-342900"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66928" indent="-457200" algn="just">
              <a:buFont typeface="+mj-lt"/>
              <a:buAutoNum type="arabicPeriod"/>
            </a:pPr>
            <a:endParaRPr lang="cs-CZ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Žádost o vydání Pověření výkonem SOHZ na rok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2023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 vzor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B6722D6-0584-4B7E-A4FB-D297BDBBC31E}" vid="{BA8B70A0-803C-4640-9ECA-FA8ACE5BFB6F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vzor</Template>
  <TotalTime>9044</TotalTime>
  <Words>5278</Words>
  <Application>Microsoft Office PowerPoint</Application>
  <PresentationFormat>Předvádění na obrazovce (4:3)</PresentationFormat>
  <Paragraphs>497</Paragraphs>
  <Slides>54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Symbol</vt:lpstr>
      <vt:lpstr>Wingdings</vt:lpstr>
      <vt:lpstr>Wingdings 3</vt:lpstr>
      <vt:lpstr>Prezentace vzor</vt:lpstr>
      <vt:lpstr>      Podání žádosti o dotaci na rok 2023 </vt:lpstr>
      <vt:lpstr>Informace k podání žádosti o dotaci</vt:lpstr>
      <vt:lpstr>Informace k podání žádosti o dotaci</vt:lpstr>
      <vt:lpstr>Informace k podání žádosti o dotaci</vt:lpstr>
      <vt:lpstr>Povinné přílohy žádosti</vt:lpstr>
      <vt:lpstr>Další přílohy žádosti</vt:lpstr>
      <vt:lpstr>Další přílohy žádosti – prioritně podporované služby</vt:lpstr>
      <vt:lpstr>Další přílohy žádosti – služby s rozdělenou kapacitou</vt:lpstr>
      <vt:lpstr>Žádost o vydání Pověření výkonem SOHZ na rok 2023</vt:lpstr>
      <vt:lpstr>Žádost o vydání Pověření výkonem SOHZ na rok 2023</vt:lpstr>
      <vt:lpstr>Rozdělení nákladů, požadavku na dotaci a dalších údajů dle působnosti v krajích</vt:lpstr>
      <vt:lpstr>Rozdělení nákladů, požadavku na dotaci a dalších údajů dle působnosti v krajích</vt:lpstr>
      <vt:lpstr>Rozdělení nákladů, požadavku na dotaci a dalších údajů – Základní a Rozvojová síť</vt:lpstr>
      <vt:lpstr>Rozdělení nákladů, požadavku na dotaci a dalších údajů – Základní a Rozvojová síť</vt:lpstr>
      <vt:lpstr>Rozdělení nákladů, požadavku na dotaci a dalších údajů – Základní a Rozvojová síť</vt:lpstr>
      <vt:lpstr>Kapacita a úvazky pracovníků sociální služby</vt:lpstr>
      <vt:lpstr>Kapacita a úvazky pracovníků sociální služby</vt:lpstr>
      <vt:lpstr>Personální zajištění sociální služby</vt:lpstr>
      <vt:lpstr>Personální zajištění sociální služby</vt:lpstr>
      <vt:lpstr>Soulad údajů v žádosti a Krajské síti SS AMBULANTNÍ / TERÉNNÍ SLUŽBY</vt:lpstr>
      <vt:lpstr>Soulad údajů v žádosti a Krajské síti SS AMBULANTNÍ / TERÉNNÍ SLUŽBY</vt:lpstr>
      <vt:lpstr>Soulad údajů v žádosti a Krajské síti SS  POBYTOVÉ SLUŽBY</vt:lpstr>
      <vt:lpstr>Soulad údajů v žádosti a Krajské síti SS</vt:lpstr>
      <vt:lpstr>Rozpočet služby</vt:lpstr>
      <vt:lpstr>Rozpočet služby – služba uvedená  v základní i rozvojové síti</vt:lpstr>
      <vt:lpstr>Zdroje financování služby</vt:lpstr>
      <vt:lpstr>Zdroje financování služby - služba uvedená  v základní i rozvojové síti</vt:lpstr>
      <vt:lpstr>Sociální služby zčásti financované v rámci jiných projektů</vt:lpstr>
      <vt:lpstr>Sociální služby zčásti financované v rámci jiných projektů</vt:lpstr>
      <vt:lpstr>Uživatelská příručka „Žádosti o dotace“ https://www.mpsv.cz/provoz-aplikace  </vt:lpstr>
      <vt:lpstr>Uživatelská příručka „Žádosti o dotace“</vt:lpstr>
      <vt:lpstr>Uživatelská příručka „Žádosti o dotace“</vt:lpstr>
      <vt:lpstr>Změny v dotačním řízení pro rok 2023 oproti roku 2022</vt:lpstr>
      <vt:lpstr>Elektronický podpis dokumentu</vt:lpstr>
      <vt:lpstr>Elektronický podpis dokumentu</vt:lpstr>
      <vt:lpstr>Změny v dotačním řízení pro rok 2023 oproti roku 2022</vt:lpstr>
      <vt:lpstr>Změny v dotačním řízení pro rok 2023 oproti roku 2022</vt:lpstr>
      <vt:lpstr>Změny v dotačním řízení pro rok 2023 oproti roku 2022</vt:lpstr>
      <vt:lpstr>Žádost o změnu údajů v Pověření výkonem SOHZ a Žádost o navýšení vyrovnávací platby na rok 2023</vt:lpstr>
      <vt:lpstr>Formulář hlášení změn rozpočtu dotace pro rok 2023</vt:lpstr>
      <vt:lpstr>Formulář hlášení změn rozpočtu dotace pro rok 2023</vt:lpstr>
      <vt:lpstr>Tabule povinné publicity</vt:lpstr>
      <vt:lpstr>Prezentace aplikace PowerPoint</vt:lpstr>
      <vt:lpstr>Tabule povinné publicity - VZOR</vt:lpstr>
      <vt:lpstr>Tabule povinné publicity</vt:lpstr>
      <vt:lpstr>DOTAZY A ODPOVĚDI</vt:lpstr>
      <vt:lpstr>DOTAZY A ODPOVĚDI</vt:lpstr>
      <vt:lpstr>DOTAZY A ODPOVĚDI</vt:lpstr>
      <vt:lpstr>DOTAZY A ODPOVĚDI</vt:lpstr>
      <vt:lpstr>POZOR  Následující část prezentace je určena pouze pro sociální služby, které budou financovány z Individuálního projektu Plzeňského kraje</vt:lpstr>
      <vt:lpstr>Sociální služby financované z IP</vt:lpstr>
      <vt:lpstr>Sociální služby financované z IP</vt:lpstr>
      <vt:lpstr>Sociální služby financované z IP (Zdroje financování služby)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Jílková</dc:creator>
  <cp:lastModifiedBy>Uzlíková Magdaléna</cp:lastModifiedBy>
  <cp:revision>832</cp:revision>
  <cp:lastPrinted>2016-10-03T15:09:59Z</cp:lastPrinted>
  <dcterms:created xsi:type="dcterms:W3CDTF">2015-03-04T12:29:50Z</dcterms:created>
  <dcterms:modified xsi:type="dcterms:W3CDTF">2022-09-23T07:25:56Z</dcterms:modified>
</cp:coreProperties>
</file>