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33"/>
  </p:notesMasterIdLst>
  <p:sldIdLst>
    <p:sldId id="256" r:id="rId2"/>
    <p:sldId id="277" r:id="rId3"/>
    <p:sldId id="296" r:id="rId4"/>
    <p:sldId id="258" r:id="rId5"/>
    <p:sldId id="275" r:id="rId6"/>
    <p:sldId id="276" r:id="rId7"/>
    <p:sldId id="288" r:id="rId8"/>
    <p:sldId id="289" r:id="rId9"/>
    <p:sldId id="290" r:id="rId10"/>
    <p:sldId id="262" r:id="rId11"/>
    <p:sldId id="278" r:id="rId12"/>
    <p:sldId id="291" r:id="rId13"/>
    <p:sldId id="292" r:id="rId14"/>
    <p:sldId id="295" r:id="rId15"/>
    <p:sldId id="293" r:id="rId16"/>
    <p:sldId id="294" r:id="rId17"/>
    <p:sldId id="274" r:id="rId18"/>
    <p:sldId id="259" r:id="rId19"/>
    <p:sldId id="264" r:id="rId20"/>
    <p:sldId id="279" r:id="rId21"/>
    <p:sldId id="280" r:id="rId22"/>
    <p:sldId id="271" r:id="rId23"/>
    <p:sldId id="281" r:id="rId24"/>
    <p:sldId id="286" r:id="rId25"/>
    <p:sldId id="282" r:id="rId26"/>
    <p:sldId id="283" r:id="rId27"/>
    <p:sldId id="284" r:id="rId28"/>
    <p:sldId id="285" r:id="rId29"/>
    <p:sldId id="287" r:id="rId30"/>
    <p:sldId id="267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0" autoAdjust="0"/>
    <p:restoredTop sz="85613" autoAdjust="0"/>
  </p:normalViewPr>
  <p:slideViewPr>
    <p:cSldViewPr>
      <p:cViewPr varScale="1">
        <p:scale>
          <a:sx n="100" d="100"/>
          <a:sy n="100" d="100"/>
        </p:scale>
        <p:origin x="9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yb\Desktop\Training%20and%20Database\Education%20Tracking%20Sheets%20Updated%20July%2020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yb\Desktop\Training%20and%20Database\Education%20Tracking%20Sheets%20Updated%20July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52E65"/>
                </a:solidFill>
              </a:defRPr>
            </a:pPr>
            <a:r>
              <a:rPr lang="en-GB" b="0" dirty="0" err="1" smtClean="0">
                <a:solidFill>
                  <a:srgbClr val="052E65"/>
                </a:solidFill>
              </a:rPr>
              <a:t>Sledování</a:t>
            </a:r>
            <a:r>
              <a:rPr lang="en-GB" b="0" dirty="0" smtClean="0">
                <a:solidFill>
                  <a:srgbClr val="052E65"/>
                </a:solidFill>
              </a:rPr>
              <a:t> </a:t>
            </a:r>
            <a:r>
              <a:rPr lang="en-GB" b="0" dirty="0" err="1" smtClean="0">
                <a:solidFill>
                  <a:srgbClr val="052E65"/>
                </a:solidFill>
              </a:rPr>
              <a:t>gramotnosti</a:t>
            </a:r>
            <a:endParaRPr lang="en-GB" b="0" dirty="0">
              <a:solidFill>
                <a:srgbClr val="052E65"/>
              </a:solidFill>
            </a:endParaRPr>
          </a:p>
        </c:rich>
      </c:tx>
      <c:layout>
        <c:manualLayout>
          <c:xMode val="edge"/>
          <c:yMode val="edge"/>
          <c:x val="0.39560863400899399"/>
          <c:y val="4.4599138505545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442826315613195E-2"/>
          <c:y val="0.160108991738624"/>
          <c:w val="0.81455454699180796"/>
          <c:h val="0.72935793362645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English!$D$2</c:f>
              <c:strCache>
                <c:ptCount val="1"/>
                <c:pt idx="0">
                  <c:v>Jun-08</c:v>
                </c:pt>
              </c:strCache>
            </c:strRef>
          </c:tx>
          <c:invertIfNegative val="0"/>
          <c:cat>
            <c:strRef>
              <c:f>(English!$C$4,English!$C$6:$C$7)</c:f>
              <c:strCache>
                <c:ptCount val="3"/>
                <c:pt idx="0">
                  <c:v>Reading </c:v>
                </c:pt>
                <c:pt idx="1">
                  <c:v>Writing</c:v>
                </c:pt>
                <c:pt idx="2">
                  <c:v>Speaking and Listening</c:v>
                </c:pt>
              </c:strCache>
            </c:strRef>
          </c:cat>
          <c:val>
            <c:numRef>
              <c:f>(English!$D$4,English!$D$6:$D$7)</c:f>
              <c:numCache>
                <c:formatCode>General</c:formatCode>
                <c:ptCount val="3"/>
                <c:pt idx="0">
                  <c:v>17</c:v>
                </c:pt>
                <c:pt idx="1">
                  <c:v>15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English!$E$2</c:f>
              <c:strCache>
                <c:ptCount val="1"/>
                <c:pt idx="0">
                  <c:v>Jul-09</c:v>
                </c:pt>
              </c:strCache>
            </c:strRef>
          </c:tx>
          <c:invertIfNegative val="0"/>
          <c:cat>
            <c:strRef>
              <c:f>(English!$C$4,English!$C$6:$C$7)</c:f>
              <c:strCache>
                <c:ptCount val="3"/>
                <c:pt idx="0">
                  <c:v>Reading </c:v>
                </c:pt>
                <c:pt idx="1">
                  <c:v>Writing</c:v>
                </c:pt>
                <c:pt idx="2">
                  <c:v>Speaking and Listening</c:v>
                </c:pt>
              </c:strCache>
            </c:strRef>
          </c:cat>
          <c:val>
            <c:numRef>
              <c:f>(English!$E$4,English!$E$6:$E$7)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English!$F$2</c:f>
              <c:strCache>
                <c:ptCount val="1"/>
                <c:pt idx="0">
                  <c:v>Jul-10</c:v>
                </c:pt>
              </c:strCache>
            </c:strRef>
          </c:tx>
          <c:invertIfNegative val="0"/>
          <c:cat>
            <c:strRef>
              <c:f>(English!$C$4,English!$C$6:$C$7)</c:f>
              <c:strCache>
                <c:ptCount val="3"/>
                <c:pt idx="0">
                  <c:v>Reading </c:v>
                </c:pt>
                <c:pt idx="1">
                  <c:v>Writing</c:v>
                </c:pt>
                <c:pt idx="2">
                  <c:v>Speaking and Listening</c:v>
                </c:pt>
              </c:strCache>
            </c:strRef>
          </c:cat>
          <c:val>
            <c:numRef>
              <c:f>(English!$F$4,English!$F$6:$F$7)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21</c:v>
                </c:pt>
              </c:numCache>
            </c:numRef>
          </c:val>
        </c:ser>
        <c:ser>
          <c:idx val="3"/>
          <c:order val="3"/>
          <c:tx>
            <c:strRef>
              <c:f>English!$G$2</c:f>
              <c:strCache>
                <c:ptCount val="1"/>
                <c:pt idx="0">
                  <c:v>Dec-10</c:v>
                </c:pt>
              </c:strCache>
            </c:strRef>
          </c:tx>
          <c:invertIfNegative val="0"/>
          <c:cat>
            <c:strRef>
              <c:f>(English!$C$4,English!$C$6:$C$7)</c:f>
              <c:strCache>
                <c:ptCount val="3"/>
                <c:pt idx="0">
                  <c:v>Reading </c:v>
                </c:pt>
                <c:pt idx="1">
                  <c:v>Writing</c:v>
                </c:pt>
                <c:pt idx="2">
                  <c:v>Speaking and Listening</c:v>
                </c:pt>
              </c:strCache>
            </c:strRef>
          </c:cat>
          <c:val>
            <c:numRef>
              <c:f>(English!$G$4,English!$G$6:$G$7)</c:f>
              <c:numCache>
                <c:formatCode>General</c:formatCode>
                <c:ptCount val="3"/>
                <c:pt idx="0">
                  <c:v>23</c:v>
                </c:pt>
                <c:pt idx="1">
                  <c:v>21</c:v>
                </c:pt>
                <c:pt idx="2">
                  <c:v>23</c:v>
                </c:pt>
              </c:numCache>
            </c:numRef>
          </c:val>
        </c:ser>
        <c:ser>
          <c:idx val="4"/>
          <c:order val="4"/>
          <c:tx>
            <c:strRef>
              <c:f>English!$H$2</c:f>
              <c:strCache>
                <c:ptCount val="1"/>
                <c:pt idx="0">
                  <c:v>Apr-11</c:v>
                </c:pt>
              </c:strCache>
            </c:strRef>
          </c:tx>
          <c:invertIfNegative val="0"/>
          <c:cat>
            <c:strRef>
              <c:f>(English!$C$4,English!$C$6:$C$7)</c:f>
              <c:strCache>
                <c:ptCount val="3"/>
                <c:pt idx="0">
                  <c:v>Reading </c:v>
                </c:pt>
                <c:pt idx="1">
                  <c:v>Writing</c:v>
                </c:pt>
                <c:pt idx="2">
                  <c:v>Speaking and Listening</c:v>
                </c:pt>
              </c:strCache>
            </c:strRef>
          </c:cat>
          <c:val>
            <c:numRef>
              <c:f>(English!$H$4,English!$H$6:$H$7)</c:f>
              <c:numCache>
                <c:formatCode>General</c:formatCode>
                <c:ptCount val="3"/>
                <c:pt idx="0">
                  <c:v>25</c:v>
                </c:pt>
                <c:pt idx="1">
                  <c:v>21</c:v>
                </c:pt>
                <c:pt idx="2">
                  <c:v>25</c:v>
                </c:pt>
              </c:numCache>
            </c:numRef>
          </c:val>
        </c:ser>
        <c:ser>
          <c:idx val="5"/>
          <c:order val="5"/>
          <c:tx>
            <c:strRef>
              <c:f>English!$I$2</c:f>
              <c:strCache>
                <c:ptCount val="1"/>
                <c:pt idx="0">
                  <c:v>Jul-11</c:v>
                </c:pt>
              </c:strCache>
            </c:strRef>
          </c:tx>
          <c:invertIfNegative val="0"/>
          <c:cat>
            <c:strRef>
              <c:f>(English!$C$4,English!$C$6:$C$7)</c:f>
              <c:strCache>
                <c:ptCount val="3"/>
                <c:pt idx="0">
                  <c:v>Reading </c:v>
                </c:pt>
                <c:pt idx="1">
                  <c:v>Writing</c:v>
                </c:pt>
                <c:pt idx="2">
                  <c:v>Speaking and Listening</c:v>
                </c:pt>
              </c:strCache>
            </c:strRef>
          </c:cat>
          <c:val>
            <c:numRef>
              <c:f>(English!$I$4,English!$I$6:$I$7)</c:f>
              <c:numCache>
                <c:formatCode>General</c:formatCode>
                <c:ptCount val="3"/>
                <c:pt idx="0">
                  <c:v>25</c:v>
                </c:pt>
                <c:pt idx="1">
                  <c:v>23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430064"/>
        <c:axId val="246430848"/>
      </c:barChart>
      <c:catAx>
        <c:axId val="24643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cs-CZ"/>
          </a:p>
        </c:txPr>
        <c:crossAx val="246430848"/>
        <c:crosses val="autoZero"/>
        <c:auto val="1"/>
        <c:lblAlgn val="ctr"/>
        <c:lblOffset val="100"/>
        <c:noMultiLvlLbl val="0"/>
      </c:catAx>
      <c:valAx>
        <c:axId val="24643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430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52E65"/>
                </a:solidFill>
              </a:defRPr>
            </a:pPr>
            <a:r>
              <a:rPr lang="en-GB" b="0" dirty="0" err="1" smtClean="0">
                <a:solidFill>
                  <a:srgbClr val="052E65"/>
                </a:solidFill>
              </a:rPr>
              <a:t>Sledování</a:t>
            </a:r>
            <a:r>
              <a:rPr lang="en-GB" b="0" dirty="0" smtClean="0">
                <a:solidFill>
                  <a:srgbClr val="052E65"/>
                </a:solidFill>
              </a:rPr>
              <a:t> </a:t>
            </a:r>
            <a:r>
              <a:rPr lang="en-GB" b="0" dirty="0" err="1" smtClean="0">
                <a:solidFill>
                  <a:srgbClr val="052E65"/>
                </a:solidFill>
              </a:rPr>
              <a:t>matematické</a:t>
            </a:r>
            <a:r>
              <a:rPr lang="en-GB" b="0" dirty="0" smtClean="0">
                <a:solidFill>
                  <a:srgbClr val="052E65"/>
                </a:solidFill>
              </a:rPr>
              <a:t> </a:t>
            </a:r>
            <a:r>
              <a:rPr lang="en-GB" b="0" dirty="0" err="1" smtClean="0">
                <a:solidFill>
                  <a:srgbClr val="052E65"/>
                </a:solidFill>
              </a:rPr>
              <a:t>gramotnosti</a:t>
            </a:r>
            <a:endParaRPr lang="en-GB" b="0" dirty="0">
              <a:solidFill>
                <a:srgbClr val="052E65"/>
              </a:solidFill>
            </a:endParaRPr>
          </a:p>
        </c:rich>
      </c:tx>
      <c:layout>
        <c:manualLayout>
          <c:xMode val="edge"/>
          <c:yMode val="edge"/>
          <c:x val="0.37167996659375002"/>
          <c:y val="3.73487913107694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436285814986095E-2"/>
          <c:y val="0.15235774456432899"/>
          <c:w val="0.81814628355470098"/>
          <c:h val="0.72967627779919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Maths!$D$2</c:f>
              <c:strCache>
                <c:ptCount val="1"/>
                <c:pt idx="0">
                  <c:v>Jun-08</c:v>
                </c:pt>
              </c:strCache>
            </c:strRef>
          </c:tx>
          <c:invertIfNegative val="0"/>
          <c:cat>
            <c:strRef>
              <c:f>Maths!$C$4:$C$7</c:f>
              <c:strCache>
                <c:ptCount val="4"/>
                <c:pt idx="0">
                  <c:v>Number </c:v>
                </c:pt>
                <c:pt idx="1">
                  <c:v>Shape, space and measure</c:v>
                </c:pt>
                <c:pt idx="2">
                  <c:v>Using &amp; Applying</c:v>
                </c:pt>
                <c:pt idx="3">
                  <c:v>Data Handling</c:v>
                </c:pt>
              </c:strCache>
            </c:strRef>
          </c:cat>
          <c:val>
            <c:numRef>
              <c:f>Maths!$D$4:$D$7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Maths!$E$2</c:f>
              <c:strCache>
                <c:ptCount val="1"/>
                <c:pt idx="0">
                  <c:v>Jul-09</c:v>
                </c:pt>
              </c:strCache>
            </c:strRef>
          </c:tx>
          <c:invertIfNegative val="0"/>
          <c:cat>
            <c:strRef>
              <c:f>Maths!$C$4:$C$7</c:f>
              <c:strCache>
                <c:ptCount val="4"/>
                <c:pt idx="0">
                  <c:v>Number </c:v>
                </c:pt>
                <c:pt idx="1">
                  <c:v>Shape, space and measure</c:v>
                </c:pt>
                <c:pt idx="2">
                  <c:v>Using &amp; Applying</c:v>
                </c:pt>
                <c:pt idx="3">
                  <c:v>Data Handling</c:v>
                </c:pt>
              </c:strCache>
            </c:strRef>
          </c:cat>
          <c:val>
            <c:numRef>
              <c:f>Maths!$E$4:$E$7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Maths!$F$2</c:f>
              <c:strCache>
                <c:ptCount val="1"/>
                <c:pt idx="0">
                  <c:v>Jul-10</c:v>
                </c:pt>
              </c:strCache>
            </c:strRef>
          </c:tx>
          <c:invertIfNegative val="0"/>
          <c:cat>
            <c:strRef>
              <c:f>Maths!$C$4:$C$7</c:f>
              <c:strCache>
                <c:ptCount val="4"/>
                <c:pt idx="0">
                  <c:v>Number </c:v>
                </c:pt>
                <c:pt idx="1">
                  <c:v>Shape, space and measure</c:v>
                </c:pt>
                <c:pt idx="2">
                  <c:v>Using &amp; Applying</c:v>
                </c:pt>
                <c:pt idx="3">
                  <c:v>Data Handling</c:v>
                </c:pt>
              </c:strCache>
            </c:strRef>
          </c:cat>
          <c:val>
            <c:numRef>
              <c:f>Maths!$F$4:$F$7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  <c:pt idx="2">
                  <c:v>17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Maths!$G$2</c:f>
              <c:strCache>
                <c:ptCount val="1"/>
                <c:pt idx="0">
                  <c:v>Dec-10</c:v>
                </c:pt>
              </c:strCache>
            </c:strRef>
          </c:tx>
          <c:invertIfNegative val="0"/>
          <c:cat>
            <c:strRef>
              <c:f>Maths!$C$4:$C$7</c:f>
              <c:strCache>
                <c:ptCount val="4"/>
                <c:pt idx="0">
                  <c:v>Number </c:v>
                </c:pt>
                <c:pt idx="1">
                  <c:v>Shape, space and measure</c:v>
                </c:pt>
                <c:pt idx="2">
                  <c:v>Using &amp; Applying</c:v>
                </c:pt>
                <c:pt idx="3">
                  <c:v>Data Handling</c:v>
                </c:pt>
              </c:strCache>
            </c:strRef>
          </c:cat>
          <c:val>
            <c:numRef>
              <c:f>Maths!$G$4:$G$7</c:f>
              <c:numCache>
                <c:formatCode>General</c:formatCode>
                <c:ptCount val="4"/>
                <c:pt idx="0">
                  <c:v>21</c:v>
                </c:pt>
                <c:pt idx="1">
                  <c:v>21</c:v>
                </c:pt>
                <c:pt idx="2">
                  <c:v>19</c:v>
                </c:pt>
                <c:pt idx="3">
                  <c:v>21</c:v>
                </c:pt>
              </c:numCache>
            </c:numRef>
          </c:val>
        </c:ser>
        <c:ser>
          <c:idx val="4"/>
          <c:order val="4"/>
          <c:tx>
            <c:strRef>
              <c:f>Maths!$H$2</c:f>
              <c:strCache>
                <c:ptCount val="1"/>
                <c:pt idx="0">
                  <c:v>Apr-11</c:v>
                </c:pt>
              </c:strCache>
            </c:strRef>
          </c:tx>
          <c:invertIfNegative val="0"/>
          <c:cat>
            <c:strRef>
              <c:f>Maths!$C$4:$C$7</c:f>
              <c:strCache>
                <c:ptCount val="4"/>
                <c:pt idx="0">
                  <c:v>Number </c:v>
                </c:pt>
                <c:pt idx="1">
                  <c:v>Shape, space and measure</c:v>
                </c:pt>
                <c:pt idx="2">
                  <c:v>Using &amp; Applying</c:v>
                </c:pt>
                <c:pt idx="3">
                  <c:v>Data Handling</c:v>
                </c:pt>
              </c:strCache>
            </c:strRef>
          </c:cat>
          <c:val>
            <c:numRef>
              <c:f>Maths!$H$4:$H$7</c:f>
              <c:numCache>
                <c:formatCode>General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21</c:v>
                </c:pt>
                <c:pt idx="3">
                  <c:v>23</c:v>
                </c:pt>
              </c:numCache>
            </c:numRef>
          </c:val>
        </c:ser>
        <c:ser>
          <c:idx val="5"/>
          <c:order val="5"/>
          <c:tx>
            <c:strRef>
              <c:f>Maths!$I$2</c:f>
              <c:strCache>
                <c:ptCount val="1"/>
                <c:pt idx="0">
                  <c:v>Jul-11</c:v>
                </c:pt>
              </c:strCache>
            </c:strRef>
          </c:tx>
          <c:invertIfNegative val="0"/>
          <c:cat>
            <c:strRef>
              <c:f>Maths!$C$4:$C$7</c:f>
              <c:strCache>
                <c:ptCount val="4"/>
                <c:pt idx="0">
                  <c:v>Number </c:v>
                </c:pt>
                <c:pt idx="1">
                  <c:v>Shape, space and measure</c:v>
                </c:pt>
                <c:pt idx="2">
                  <c:v>Using &amp; Applying</c:v>
                </c:pt>
                <c:pt idx="3">
                  <c:v>Data Handling</c:v>
                </c:pt>
              </c:strCache>
            </c:strRef>
          </c:cat>
          <c:val>
            <c:numRef>
              <c:f>Maths!$I$4:$I$7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21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432808"/>
        <c:axId val="186085776"/>
      </c:barChart>
      <c:catAx>
        <c:axId val="24643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186085776"/>
        <c:crosses val="autoZero"/>
        <c:auto val="1"/>
        <c:lblAlgn val="ctr"/>
        <c:lblOffset val="100"/>
        <c:noMultiLvlLbl val="0"/>
      </c:catAx>
      <c:valAx>
        <c:axId val="18608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432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BB7A-2BA4-4FE3-916C-06F57C34A740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544C-1FB2-4FE0-B2E6-8BEA7B19F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3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1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5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A544C-1FB2-4FE0-B2E6-8BEA7B19F0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D880-B334-475C-95D3-EC70899572D0}" type="datetime1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3215" y="6263640"/>
            <a:ext cx="1161826" cy="365125"/>
          </a:xfrm>
        </p:spPr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ECBC-497F-44D6-86F2-9C60CDC93321}" type="datetime1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479E-5746-42EA-9E87-D5C70496DDC1}" type="datetime1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288D-3B54-4E8A-9A97-8AB125AF516C}" type="datetime1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D985-A30D-4EC9-8FA8-3DAFD6B65B7C}" type="datetime1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B2E7-3F28-480B-8647-A5CE8196D848}" type="datetime1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00C8-7665-4143-A82B-A6A946ED91A3}" type="datetime1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E1D7-9824-4E37-8FF3-072F4628FEAA}" type="datetime1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3215" y="6237312"/>
            <a:ext cx="1161826" cy="365125"/>
          </a:xfrm>
        </p:spPr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1A-A08F-4C77-8CE2-FF63A8AD66B1}" type="datetime1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6CB-2393-4A79-ABA4-D51E1EBD8039}" type="datetime1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7684C2-0FD2-46DE-ACE5-2C142FEEB42B}" type="datetime1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D44846-2759-4331-8D0E-7A655640E87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79512" y="5661248"/>
            <a:ext cx="2815200" cy="10454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276052"/>
          </a:xfrm>
        </p:spPr>
        <p:txBody>
          <a:bodyPr>
            <a:noAutofit/>
          </a:bodyPr>
          <a:lstStyle/>
          <a:p>
            <a:r>
              <a:rPr lang="en-GB" sz="4800" dirty="0" err="1" smtClean="0"/>
              <a:t>Škola</a:t>
            </a:r>
            <a:r>
              <a:rPr lang="en-GB" sz="4800" dirty="0" smtClean="0"/>
              <a:t> </a:t>
            </a:r>
            <a:r>
              <a:rPr lang="en-GB" sz="4800" dirty="0"/>
              <a:t>Mulberry </a:t>
            </a:r>
            <a:r>
              <a:rPr lang="en-GB" sz="4800" dirty="0" smtClean="0"/>
              <a:t>Bush,  </a:t>
            </a:r>
            <a:r>
              <a:rPr lang="en-GB" sz="4800" dirty="0" err="1" smtClean="0"/>
              <a:t>založená</a:t>
            </a:r>
            <a:r>
              <a:rPr lang="en-GB" sz="4800" dirty="0" smtClean="0"/>
              <a:t> v </a:t>
            </a:r>
            <a:r>
              <a:rPr lang="en-GB" sz="4800" dirty="0" err="1" smtClean="0"/>
              <a:t>roce</a:t>
            </a:r>
            <a:r>
              <a:rPr lang="en-GB" sz="4800" dirty="0" smtClean="0"/>
              <a:t> 1948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1844824"/>
            <a:ext cx="441881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Všichni pracovníci jsou vyškolení v teorii psychodynamiky, </a:t>
            </a:r>
            <a:r>
              <a:rPr lang="cs-CZ" sz="2000" dirty="0" smtClean="0">
                <a:solidFill>
                  <a:srgbClr val="1B4171"/>
                </a:solidFill>
              </a:rPr>
              <a:t>citových vazeb </a:t>
            </a:r>
            <a:r>
              <a:rPr lang="cs-CZ" sz="2000" dirty="0">
                <a:solidFill>
                  <a:srgbClr val="1B4171"/>
                </a:solidFill>
              </a:rPr>
              <a:t>a </a:t>
            </a:r>
            <a:r>
              <a:rPr lang="cs-CZ" sz="2000" dirty="0" smtClean="0">
                <a:solidFill>
                  <a:srgbClr val="1B4171"/>
                </a:solidFill>
              </a:rPr>
              <a:t>používání reflexe (</a:t>
            </a:r>
            <a:r>
              <a:rPr lang="cs-CZ" sz="2000" dirty="0">
                <a:solidFill>
                  <a:srgbClr val="1B4171"/>
                </a:solidFill>
              </a:rPr>
              <a:t>máme </a:t>
            </a:r>
            <a:r>
              <a:rPr lang="cs-CZ" sz="2000" dirty="0" err="1">
                <a:solidFill>
                  <a:srgbClr val="1B4171"/>
                </a:solidFill>
              </a:rPr>
              <a:t>FdA</a:t>
            </a:r>
            <a:r>
              <a:rPr lang="cs-CZ" sz="2000" dirty="0">
                <a:solidFill>
                  <a:srgbClr val="1B4171"/>
                </a:solidFill>
              </a:rPr>
              <a:t> akreditaci ze </a:t>
            </a:r>
            <a:r>
              <a:rPr lang="cs-CZ" sz="2000" dirty="0" err="1">
                <a:solidFill>
                  <a:srgbClr val="1B4171"/>
                </a:solidFill>
              </a:rPr>
              <a:t>Západoanglické</a:t>
            </a:r>
            <a:r>
              <a:rPr lang="cs-CZ" sz="2000" dirty="0">
                <a:solidFill>
                  <a:srgbClr val="1B4171"/>
                </a:solidFill>
              </a:rPr>
              <a:t> univerzity).</a:t>
            </a:r>
            <a:r>
              <a:rPr lang="en-GB" sz="2000" dirty="0">
                <a:solidFill>
                  <a:srgbClr val="1B417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1886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02060"/>
                </a:solidFill>
              </a:rPr>
              <a:t>Terapeutické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zajištění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9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51098" y="2644463"/>
            <a:ext cx="4552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Všechny děti mají terapeutický tým, který dohlíží na integrovaný plán péče dítěte a jak chápeme naši práci s dítětem a jeho rodinou (klíčový pracovník, učitel, terapeut, rodinný pracovník, vedoucí týmu).</a:t>
            </a:r>
            <a:r>
              <a:rPr lang="en-GB" sz="2000" dirty="0">
                <a:solidFill>
                  <a:srgbClr val="1B417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66" y="2420888"/>
            <a:ext cx="3537090" cy="235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4830251"/>
            <a:ext cx="8136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Terapeuti poskytují konzultace týmům a terapii </a:t>
            </a:r>
            <a:r>
              <a:rPr lang="cs-CZ" sz="2000" dirty="0" smtClean="0">
                <a:solidFill>
                  <a:srgbClr val="1B4171"/>
                </a:solidFill>
              </a:rPr>
              <a:t>dětem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Vysoce rozvinutá spolupráce a víceoborová práce</a:t>
            </a:r>
            <a:endParaRPr lang="en-GB" sz="2000" dirty="0">
              <a:solidFill>
                <a:srgbClr val="1B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82" y="1738551"/>
            <a:ext cx="5393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Všichni členové terapeutického týmu budují "společné terapeutické chápání" své práce s dítětem a jeho </a:t>
            </a:r>
            <a:r>
              <a:rPr lang="cs-CZ" sz="2000" dirty="0" smtClean="0">
                <a:solidFill>
                  <a:srgbClr val="1B4171"/>
                </a:solidFill>
              </a:rPr>
              <a:t>rodinou</a:t>
            </a:r>
          </a:p>
          <a:p>
            <a:pPr lvl="0"/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Dětem se nastavují cíle a sleduje se </a:t>
            </a:r>
            <a:r>
              <a:rPr lang="cs-CZ" sz="2000" dirty="0" smtClean="0">
                <a:solidFill>
                  <a:srgbClr val="1B4171"/>
                </a:solidFill>
              </a:rPr>
              <a:t>pokrok</a:t>
            </a:r>
          </a:p>
          <a:p>
            <a:pPr lvl="0"/>
            <a:endParaRPr lang="en-GB" sz="2000" dirty="0">
              <a:solidFill>
                <a:srgbClr val="1B417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Kontaktní struktury zahrnují různé obory, což zajistí  naladění na stejné vnímání a pro dítě </a:t>
            </a:r>
            <a:endParaRPr lang="en-GB" sz="2000" dirty="0">
              <a:solidFill>
                <a:srgbClr val="1B417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886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02060"/>
                </a:solidFill>
              </a:rPr>
              <a:t>Terapeutické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zajištění</a:t>
            </a: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10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552" y="47971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Setkání v rámci reflexivní praxe / supervize pro všechny </a:t>
            </a:r>
            <a:r>
              <a:rPr lang="cs-CZ" sz="2000" dirty="0" smtClean="0">
                <a:solidFill>
                  <a:srgbClr val="1B4171"/>
                </a:solidFill>
              </a:rPr>
              <a:t>pracovníky</a:t>
            </a:r>
          </a:p>
          <a:p>
            <a:pPr lvl="0"/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Všechna oddělení monitorují kvalitu a efektivitu</a:t>
            </a:r>
            <a:endParaRPr lang="en-GB" sz="2000" dirty="0">
              <a:solidFill>
                <a:srgbClr val="1B417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1" y="1844824"/>
            <a:ext cx="3099275" cy="205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2685" y="4161274"/>
            <a:ext cx="792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1B4171"/>
                </a:solidFill>
              </a:rPr>
              <a:t>                                                      a </a:t>
            </a:r>
            <a:r>
              <a:rPr lang="cs-CZ" sz="2000" dirty="0">
                <a:solidFill>
                  <a:srgbClr val="1B4171"/>
                </a:solidFill>
              </a:rPr>
              <a:t>jeho rodinu pocit důslednosti a kontinuity</a:t>
            </a:r>
            <a:r>
              <a:rPr lang="en-GB" sz="2000" dirty="0">
                <a:solidFill>
                  <a:srgbClr val="1B4171"/>
                </a:solidFill>
              </a:rPr>
              <a:t> </a:t>
            </a:r>
            <a:endParaRPr lang="en-GB" dirty="0">
              <a:solidFill>
                <a:srgbClr val="1B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11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056784" cy="65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692696"/>
            <a:ext cx="571972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13</a:t>
            </a:fld>
            <a:endParaRPr lang="en-GB" dirty="0"/>
          </a:p>
        </p:txBody>
      </p:sp>
      <p:pic>
        <p:nvPicPr>
          <p:cNvPr id="3" name="Picture 2" descr="Mulberry_Bush_SF161[1]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" y="263525"/>
            <a:ext cx="8475663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9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54"/>
            <a:ext cx="9144000" cy="63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84076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766" y="2126695"/>
            <a:ext cx="8207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B4171"/>
                </a:solidFill>
              </a:rPr>
              <a:t>Psychodynamický přístup</a:t>
            </a:r>
            <a:r>
              <a:rPr lang="cs-CZ" dirty="0" smtClean="0">
                <a:solidFill>
                  <a:srgbClr val="1B4171"/>
                </a:solidFill>
              </a:rPr>
              <a:t>:</a:t>
            </a:r>
          </a:p>
          <a:p>
            <a:endParaRPr lang="en-GB" dirty="0">
              <a:solidFill>
                <a:srgbClr val="1B4171"/>
              </a:solidFill>
            </a:endParaRPr>
          </a:p>
          <a:p>
            <a:pPr algn="just"/>
            <a:r>
              <a:rPr lang="cs-CZ" dirty="0">
                <a:solidFill>
                  <a:srgbClr val="1B4171"/>
                </a:solidFill>
              </a:rPr>
              <a:t>Zásadní princip, který podtrhuje veškerou naši </a:t>
            </a:r>
            <a:r>
              <a:rPr lang="cs-CZ" dirty="0" smtClean="0">
                <a:solidFill>
                  <a:srgbClr val="1B4171"/>
                </a:solidFill>
              </a:rPr>
              <a:t>práci, </a:t>
            </a:r>
            <a:r>
              <a:rPr lang="cs-CZ" dirty="0">
                <a:solidFill>
                  <a:srgbClr val="1B4171"/>
                </a:solidFill>
              </a:rPr>
              <a:t>je používání psychodynamické teorie. Úkolem psychoterapeutů a těch, kteří pracují psychodynamickým způsobem, je pokusit se změnit osobu zevnitř, to znamená vidět chování jako symptomy vnitřních konfliktů a snažit se řešit příčiny těchto symptomů, nikoliv napravovat chování</a:t>
            </a:r>
            <a:r>
              <a:rPr lang="cs-CZ" dirty="0" smtClean="0">
                <a:solidFill>
                  <a:srgbClr val="1B4171"/>
                </a:solidFill>
              </a:rPr>
              <a:t>.</a:t>
            </a:r>
          </a:p>
          <a:p>
            <a:pPr algn="just"/>
            <a:endParaRPr lang="en-GB" dirty="0">
              <a:solidFill>
                <a:srgbClr val="1B4171"/>
              </a:solidFill>
            </a:endParaRPr>
          </a:p>
          <a:p>
            <a:pPr algn="just"/>
            <a:r>
              <a:rPr lang="cs-CZ" dirty="0" smtClean="0">
                <a:solidFill>
                  <a:srgbClr val="1B4171"/>
                </a:solidFill>
              </a:rPr>
              <a:t>"</a:t>
            </a:r>
            <a:r>
              <a:rPr lang="cs-CZ" dirty="0">
                <a:solidFill>
                  <a:srgbClr val="1B4171"/>
                </a:solidFill>
              </a:rPr>
              <a:t>Na symptomy... lze nově nahlížet jako na smysluplnou komunikaci o vnitřních stavech konfliktu</a:t>
            </a:r>
            <a:r>
              <a:rPr lang="cs-CZ" dirty="0" smtClean="0">
                <a:solidFill>
                  <a:srgbClr val="1B4171"/>
                </a:solidFill>
              </a:rPr>
              <a:t>.“</a:t>
            </a:r>
          </a:p>
          <a:p>
            <a:pPr algn="just"/>
            <a:endParaRPr lang="en-GB" dirty="0">
              <a:solidFill>
                <a:srgbClr val="1B4171"/>
              </a:solidFill>
            </a:endParaRPr>
          </a:p>
          <a:p>
            <a:pPr algn="just"/>
            <a:r>
              <a:rPr lang="cs-CZ" dirty="0">
                <a:solidFill>
                  <a:srgbClr val="1B4171"/>
                </a:solidFill>
              </a:rPr>
              <a:t>(</a:t>
            </a:r>
            <a:r>
              <a:rPr lang="cs-CZ" dirty="0" err="1">
                <a:solidFill>
                  <a:srgbClr val="1B4171"/>
                </a:solidFill>
              </a:rPr>
              <a:t>Bateman</a:t>
            </a:r>
            <a:r>
              <a:rPr lang="cs-CZ" dirty="0">
                <a:solidFill>
                  <a:srgbClr val="1B4171"/>
                </a:solidFill>
              </a:rPr>
              <a:t>, A. et al, 2000: 9</a:t>
            </a:r>
            <a:r>
              <a:rPr lang="cs-CZ" dirty="0" smtClean="0">
                <a:solidFill>
                  <a:srgbClr val="1B4171"/>
                </a:solidFill>
              </a:rPr>
              <a:t>)</a:t>
            </a:r>
            <a:endParaRPr lang="en-GB" dirty="0">
              <a:solidFill>
                <a:srgbClr val="1B4171"/>
              </a:solidFill>
            </a:endParaRPr>
          </a:p>
          <a:p>
            <a:pPr algn="just"/>
            <a:r>
              <a:rPr lang="cs-CZ" dirty="0">
                <a:solidFill>
                  <a:srgbClr val="1B4171"/>
                </a:solidFill>
              </a:rPr>
              <a:t>Tento přístup se </a:t>
            </a:r>
            <a:r>
              <a:rPr lang="cs-CZ" dirty="0" smtClean="0">
                <a:solidFill>
                  <a:srgbClr val="1B4171"/>
                </a:solidFill>
              </a:rPr>
              <a:t>využívá</a:t>
            </a:r>
            <a:r>
              <a:rPr lang="cs-CZ" dirty="0">
                <a:solidFill>
                  <a:srgbClr val="1B4171"/>
                </a:solidFill>
              </a:rPr>
              <a:t> </a:t>
            </a:r>
            <a:r>
              <a:rPr lang="cs-CZ" u="sng" dirty="0" smtClean="0">
                <a:solidFill>
                  <a:srgbClr val="1B4171"/>
                </a:solidFill>
              </a:rPr>
              <a:t>k </a:t>
            </a:r>
            <a:r>
              <a:rPr lang="cs-CZ" u="sng" dirty="0">
                <a:solidFill>
                  <a:srgbClr val="1B4171"/>
                </a:solidFill>
              </a:rPr>
              <a:t>pochopení chování dětí jako vyjádření nesplněných potřeb.</a:t>
            </a:r>
            <a:endParaRPr lang="en-GB" dirty="0">
              <a:solidFill>
                <a:srgbClr val="1B417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6160" y="188640"/>
            <a:ext cx="756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rgbClr val="1B4171"/>
                </a:solidFill>
              </a:rPr>
              <a:t>Tři hlavní principy, na kterých se zakládá terapeutická práce v </a:t>
            </a:r>
            <a:r>
              <a:rPr lang="cs-CZ" sz="2800" b="1" dirty="0" err="1">
                <a:solidFill>
                  <a:srgbClr val="1B4171"/>
                </a:solidFill>
              </a:rPr>
              <a:t>Mulberry</a:t>
            </a:r>
            <a:r>
              <a:rPr lang="cs-CZ" sz="2800" b="1" dirty="0">
                <a:solidFill>
                  <a:srgbClr val="1B4171"/>
                </a:solidFill>
              </a:rPr>
              <a:t> Bush </a:t>
            </a:r>
            <a:endParaRPr lang="en-GB" sz="2800" dirty="0">
              <a:solidFill>
                <a:srgbClr val="1B417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cs-CZ" dirty="0">
                <a:solidFill>
                  <a:srgbClr val="1B4171"/>
                </a:solidFill>
              </a:rPr>
              <a:t>Psychodynamický přístup</a:t>
            </a:r>
            <a:endParaRPr lang="en-GB" dirty="0">
              <a:solidFill>
                <a:srgbClr val="1B417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cs-CZ" dirty="0">
                <a:solidFill>
                  <a:srgbClr val="1B4171"/>
                </a:solidFill>
              </a:rPr>
              <a:t>Kultura reflexe</a:t>
            </a:r>
            <a:endParaRPr lang="en-GB" dirty="0">
              <a:solidFill>
                <a:srgbClr val="1B417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cs-CZ" dirty="0">
                <a:solidFill>
                  <a:srgbClr val="1B4171"/>
                </a:solidFill>
              </a:rPr>
              <a:t>Spolupráce</a:t>
            </a:r>
            <a:endParaRPr lang="en-GB" dirty="0">
              <a:solidFill>
                <a:srgbClr val="1B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01995"/>
            <a:ext cx="896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400" b="1" dirty="0" err="1" smtClean="0">
                <a:solidFill>
                  <a:srgbClr val="002060"/>
                </a:solidFill>
                <a:latin typeface="+mj-lt"/>
              </a:rPr>
              <a:t>Spojení</a:t>
            </a:r>
            <a:r>
              <a:rPr lang="en-GB" sz="3400" b="1" dirty="0" smtClean="0">
                <a:solidFill>
                  <a:srgbClr val="002060"/>
                </a:solidFill>
                <a:latin typeface="+mj-lt"/>
              </a:rPr>
              <a:t> s </a:t>
            </a:r>
            <a:r>
              <a:rPr lang="en-GB" sz="3400" b="1" dirty="0" err="1" smtClean="0">
                <a:solidFill>
                  <a:srgbClr val="002060"/>
                </a:solidFill>
                <a:latin typeface="+mj-lt"/>
              </a:rPr>
              <a:t>organizační</a:t>
            </a:r>
            <a:r>
              <a:rPr lang="en-GB" sz="3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400" b="1" dirty="0" err="1" smtClean="0">
                <a:solidFill>
                  <a:srgbClr val="002060"/>
                </a:solidFill>
                <a:latin typeface="+mj-lt"/>
              </a:rPr>
              <a:t>kulturou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17</a:t>
            </a:fld>
            <a:endParaRPr lang="en-GB" dirty="0"/>
          </a:p>
        </p:txBody>
      </p:sp>
      <p:sp>
        <p:nvSpPr>
          <p:cNvPr id="14" name="Left-Right Arrow 13"/>
          <p:cNvSpPr/>
          <p:nvPr/>
        </p:nvSpPr>
        <p:spPr>
          <a:xfrm>
            <a:off x="2555776" y="5229200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67544" y="1628880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67544" y="2492976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67544" y="3356992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67544" y="4221088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635896" y="4221088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3635896" y="3356992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635896" y="2492976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635896" y="1628880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67544" y="5123515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635896" y="5085184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6696456" y="5085264"/>
            <a:ext cx="1980000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6732240" y="4221088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6732240" y="3357072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732240" y="2492976"/>
            <a:ext cx="1944216" cy="720000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-Right Arrow 34"/>
          <p:cNvSpPr/>
          <p:nvPr/>
        </p:nvSpPr>
        <p:spPr>
          <a:xfrm>
            <a:off x="5652120" y="5189714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-Right Arrow 35"/>
          <p:cNvSpPr/>
          <p:nvPr/>
        </p:nvSpPr>
        <p:spPr>
          <a:xfrm>
            <a:off x="5652120" y="4365064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-Right Arrow 36"/>
          <p:cNvSpPr/>
          <p:nvPr/>
        </p:nvSpPr>
        <p:spPr>
          <a:xfrm>
            <a:off x="5652120" y="3500968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-Right Arrow 37"/>
          <p:cNvSpPr/>
          <p:nvPr/>
        </p:nvSpPr>
        <p:spPr>
          <a:xfrm>
            <a:off x="2555776" y="4365064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-Right Arrow 38"/>
          <p:cNvSpPr/>
          <p:nvPr/>
        </p:nvSpPr>
        <p:spPr>
          <a:xfrm>
            <a:off x="2555776" y="3500968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-Right Arrow 39"/>
          <p:cNvSpPr/>
          <p:nvPr/>
        </p:nvSpPr>
        <p:spPr>
          <a:xfrm>
            <a:off x="2555776" y="2636952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-Right Arrow 40"/>
          <p:cNvSpPr/>
          <p:nvPr/>
        </p:nvSpPr>
        <p:spPr>
          <a:xfrm>
            <a:off x="5652120" y="2636952"/>
            <a:ext cx="936104" cy="432048"/>
          </a:xfrm>
          <a:prstGeom prst="leftRightArrow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9552" y="183553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Vazba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8355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Sounáležitost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63695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Zahrnutí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263695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Bezpečí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63695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Tolerantnost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56372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Komunikace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350100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Otevřenost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4248" y="350100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Komunalismus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3548" y="438063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Zapojení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904" y="436510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Žití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učení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40" y="422108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Konfrontace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s </a:t>
            </a:r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realitou</a:t>
            </a:r>
            <a:endParaRPr lang="en-GB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556" y="5301208"/>
            <a:ext cx="169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Zastoupení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5896" y="522920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Posílení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0232" y="522920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>
                    <a:lumMod val="75000"/>
                  </a:schemeClr>
                </a:solidFill>
              </a:rPr>
              <a:t>Demokratizace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555776" y="1835532"/>
            <a:ext cx="936000" cy="432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16134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3600" b="1" dirty="0" smtClean="0">
                <a:solidFill>
                  <a:srgbClr val="002060"/>
                </a:solidFill>
              </a:rPr>
              <a:t>Jay: </a:t>
            </a:r>
            <a:r>
              <a:rPr lang="en-GB" sz="3600" b="1" dirty="0" err="1" smtClean="0">
                <a:solidFill>
                  <a:srgbClr val="002060"/>
                </a:solidFill>
              </a:rPr>
              <a:t>jeho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první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 err="1" smtClean="0">
                <a:solidFill>
                  <a:srgbClr val="002060"/>
                </a:solidFill>
              </a:rPr>
              <a:t>roky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455742"/>
            <a:ext cx="8640960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cs-CZ" sz="2000" dirty="0" err="1">
                <a:solidFill>
                  <a:srgbClr val="1B4171"/>
                </a:solidFill>
              </a:rPr>
              <a:t>Jayovi</a:t>
            </a:r>
            <a:r>
              <a:rPr lang="cs-CZ" sz="2000" dirty="0">
                <a:solidFill>
                  <a:srgbClr val="1B4171"/>
                </a:solidFill>
              </a:rPr>
              <a:t> biologičtí rodiče byli těžkými uživateli drog</a:t>
            </a:r>
            <a:r>
              <a:rPr lang="cs-CZ" sz="2000" dirty="0" smtClean="0">
                <a:solidFill>
                  <a:srgbClr val="1B4171"/>
                </a:solidFill>
              </a:rPr>
              <a:t>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Zažíval nestálou a zanedbávající rodičovskou péči, která vedla k traumatu v raném věku a neexistenci "vnitřního funkčního modelu" stálé citové vazby</a:t>
            </a:r>
            <a:r>
              <a:rPr lang="cs-CZ" sz="2000" dirty="0" smtClean="0">
                <a:solidFill>
                  <a:srgbClr val="1B4171"/>
                </a:solidFill>
              </a:rPr>
              <a:t>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Ve velmi nízkém věku byl nalezen, jak se sám toulá po ulicích</a:t>
            </a:r>
            <a:r>
              <a:rPr lang="cs-CZ" sz="2000" dirty="0" smtClean="0">
                <a:solidFill>
                  <a:srgbClr val="1B4171"/>
                </a:solidFill>
              </a:rPr>
              <a:t>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Byl vzat do péče a adoptován. Po jeho příchodu se jeho adoptivní rodiče rozešli</a:t>
            </a:r>
            <a:r>
              <a:rPr lang="cs-CZ" sz="2000" dirty="0" smtClean="0">
                <a:solidFill>
                  <a:srgbClr val="1B4171"/>
                </a:solidFill>
              </a:rPr>
              <a:t>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Jeho chování bylo i nadále velmi chaotické a vysoce rizikové, včetně lezení na vysoké střechy a zakládání požárů. Toto chování vyjadřovalo nedostatek </a:t>
            </a:r>
            <a:r>
              <a:rPr lang="cs-CZ" sz="2000" dirty="0" smtClean="0">
                <a:solidFill>
                  <a:srgbClr val="1B4171"/>
                </a:solidFill>
              </a:rPr>
              <a:t>důvěry a citových vazeb </a:t>
            </a:r>
            <a:r>
              <a:rPr lang="cs-CZ" sz="2000" dirty="0">
                <a:solidFill>
                  <a:srgbClr val="1B4171"/>
                </a:solidFill>
              </a:rPr>
              <a:t>a </a:t>
            </a:r>
            <a:r>
              <a:rPr lang="cs-CZ" sz="2000" dirty="0" smtClean="0">
                <a:solidFill>
                  <a:srgbClr val="1B4171"/>
                </a:solidFill>
              </a:rPr>
              <a:t>pokračující trauma.</a:t>
            </a:r>
            <a:endParaRPr lang="en-GB" sz="2000" dirty="0">
              <a:solidFill>
                <a:srgbClr val="1B41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08520" y="190381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02060"/>
                </a:solidFill>
              </a:rPr>
              <a:t>Škola</a:t>
            </a:r>
            <a:r>
              <a:rPr lang="en-GB" sz="3600" b="1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Mulberry </a:t>
            </a:r>
            <a:r>
              <a:rPr lang="en-GB" sz="3600" b="1" dirty="0" smtClean="0">
                <a:solidFill>
                  <a:srgbClr val="002060"/>
                </a:solidFill>
              </a:rPr>
              <a:t>Bush</a:t>
            </a:r>
            <a:endParaRPr lang="en-GB" sz="4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4437112"/>
            <a:ext cx="81369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4171"/>
                </a:solidFill>
              </a:rPr>
              <a:t>které v raném věku utrpěly trauma a týrání.  Následkem těchto zážitků nejsou schopny žít v rodině nebo navštěvovat školu.</a:t>
            </a:r>
            <a:r>
              <a:rPr lang="en-GB" sz="2400" dirty="0">
                <a:solidFill>
                  <a:srgbClr val="1B4171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45634"/>
            <a:ext cx="4464496" cy="24194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20072" y="206084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4171"/>
                </a:solidFill>
              </a:rPr>
              <a:t>Škola je </a:t>
            </a:r>
            <a:r>
              <a:rPr lang="cs-CZ" sz="2400" dirty="0" smtClean="0">
                <a:solidFill>
                  <a:srgbClr val="1B4171"/>
                </a:solidFill>
              </a:rPr>
              <a:t>nepodporovaná speciální </a:t>
            </a:r>
            <a:r>
              <a:rPr lang="cs-CZ" sz="2400" dirty="0">
                <a:solidFill>
                  <a:srgbClr val="1B4171"/>
                </a:solidFill>
              </a:rPr>
              <a:t>škola a charita poskytující odbornou </a:t>
            </a:r>
            <a:r>
              <a:rPr lang="cs-CZ" sz="2400" dirty="0" smtClean="0">
                <a:solidFill>
                  <a:srgbClr val="1B4171"/>
                </a:solidFill>
              </a:rPr>
              <a:t>rezidenční péči</a:t>
            </a:r>
            <a:r>
              <a:rPr lang="cs-CZ" sz="2400" dirty="0">
                <a:solidFill>
                  <a:srgbClr val="1B4171"/>
                </a:solidFill>
              </a:rPr>
              <a:t>, terapii a vzdělávání dětem ve věku 5-13 let,</a:t>
            </a:r>
            <a:r>
              <a:rPr lang="en-GB" sz="2400" dirty="0">
                <a:solidFill>
                  <a:srgbClr val="1B417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1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161345"/>
            <a:ext cx="60486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cs-CZ" sz="3600" b="1" dirty="0" err="1" smtClean="0"/>
              <a:t>Jay</a:t>
            </a:r>
            <a:r>
              <a:rPr lang="cs-CZ" sz="3600" b="1" dirty="0"/>
              <a:t>: Prohlášení </a:t>
            </a:r>
            <a:r>
              <a:rPr lang="cs-CZ" sz="3600" b="1" dirty="0" smtClean="0"/>
              <a:t>o speciálních vzdělávacích potřebách </a:t>
            </a:r>
          </a:p>
          <a:p>
            <a:pPr lvl="0" algn="r"/>
            <a:r>
              <a:rPr lang="cs-CZ" sz="3600" b="1" dirty="0" smtClean="0"/>
              <a:t>(</a:t>
            </a:r>
            <a:r>
              <a:rPr lang="cs-CZ" sz="3600" b="1" dirty="0"/>
              <a:t>nyní EHCP) 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556792"/>
            <a:ext cx="864096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Citový vývoj.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Rozvoj hracích, sociálně komunikačních a interakčních dovedností.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Rozvoj pozornosti a schopnosti poslouchat a </a:t>
            </a:r>
            <a:r>
              <a:rPr lang="cs-CZ" sz="2000" dirty="0" smtClean="0">
                <a:solidFill>
                  <a:srgbClr val="1B4171"/>
                </a:solidFill>
              </a:rPr>
              <a:t>soustředit se </a:t>
            </a:r>
            <a:r>
              <a:rPr lang="cs-CZ" sz="2000" dirty="0">
                <a:solidFill>
                  <a:srgbClr val="1B4171"/>
                </a:solidFill>
              </a:rPr>
              <a:t>na </a:t>
            </a:r>
            <a:r>
              <a:rPr lang="cs-CZ" sz="2000" dirty="0" smtClean="0">
                <a:solidFill>
                  <a:srgbClr val="1B4171"/>
                </a:solidFill>
              </a:rPr>
              <a:t>úkol.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Rozvoj </a:t>
            </a:r>
            <a:r>
              <a:rPr lang="cs-CZ" sz="2000" dirty="0" smtClean="0">
                <a:solidFill>
                  <a:srgbClr val="1B4171"/>
                </a:solidFill>
              </a:rPr>
              <a:t>gramotnosti a matematických dovedností.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Rozvoj sebevědomí a sebedůvěry.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Kontrola a zvládání jeho chování.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Rozvoj důvěryhodných vztahů s ostatními a </a:t>
            </a:r>
            <a:r>
              <a:rPr lang="cs-CZ" sz="2000" dirty="0" smtClean="0">
                <a:solidFill>
                  <a:srgbClr val="1B4171"/>
                </a:solidFill>
              </a:rPr>
              <a:t>rozvoj bezpečných citových vazeb.</a:t>
            </a:r>
            <a:endParaRPr lang="en-GB" sz="2000" dirty="0">
              <a:solidFill>
                <a:srgbClr val="1B4171"/>
              </a:solidFill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cs-CZ" sz="2000" dirty="0">
                <a:solidFill>
                  <a:srgbClr val="1B4171"/>
                </a:solidFill>
              </a:rPr>
              <a:t>Rozvoj schopnosti se samostatně učit.</a:t>
            </a:r>
            <a:endParaRPr lang="en-GB" sz="2000" dirty="0">
              <a:solidFill>
                <a:srgbClr val="1B417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16134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Uspokojení individuálních a skupinových potřeb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Tým pro skupinové soužití: řešil jeho extrémně nebezpečné chování - agresivita, sebepoškozování, vystavování se životu ohrožujícímu riziku. Chování vyžadující pozornost je základním prvkem chování vyžadujícího citové vazby.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Spouštěcí okamžiky: ukládání do postele, skupiny, čas jídla, přechody. Měl problém s tím, když se důležité dospělé osoby věnovaly jiným dětem. 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Vyžadoval neustálou pozornost 1 pracovníka - hledal vazbu.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Terapie hrou: dobře se zapojoval, ale byl velice agresivní k sobě a někdy i k terapeutům.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Vyžadoval individuální přístup po </a:t>
            </a:r>
            <a:r>
              <a:rPr lang="cs-CZ" sz="2000" dirty="0" smtClean="0">
                <a:solidFill>
                  <a:srgbClr val="052E65"/>
                </a:solidFill>
              </a:rPr>
              <a:t>19h.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Každodenní schůzky s třídním učitelem, učitelem a domácím personálem k diskusi/plánování každého dne</a:t>
            </a:r>
            <a:r>
              <a:rPr lang="cs-CZ" sz="2000" dirty="0" smtClean="0">
                <a:solidFill>
                  <a:srgbClr val="052E65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Rozvoj talentu: Gymnastický </a:t>
            </a:r>
            <a:r>
              <a:rPr lang="cs-CZ" sz="2000" dirty="0" smtClean="0">
                <a:solidFill>
                  <a:srgbClr val="052E65"/>
                </a:solidFill>
              </a:rPr>
              <a:t>kroužek, </a:t>
            </a:r>
            <a:r>
              <a:rPr lang="cs-CZ" sz="2000" dirty="0">
                <a:solidFill>
                  <a:srgbClr val="052E65"/>
                </a:solidFill>
              </a:rPr>
              <a:t>fotbal, tanec, humor, člen školního výboru</a:t>
            </a:r>
            <a:r>
              <a:rPr lang="cs-CZ" sz="2000" dirty="0" smtClean="0">
                <a:solidFill>
                  <a:srgbClr val="052E65"/>
                </a:solidFill>
              </a:rPr>
              <a:t>.</a:t>
            </a:r>
            <a:endParaRPr lang="en-GB" sz="2000" dirty="0">
              <a:solidFill>
                <a:srgbClr val="052E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18864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Reflexivní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</a:p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praxe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620083"/>
            <a:ext cx="84249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/>
              <a:buChar char="•"/>
            </a:pPr>
            <a:r>
              <a:rPr lang="cs-CZ" sz="2000" dirty="0" smtClean="0">
                <a:solidFill>
                  <a:srgbClr val="052E65"/>
                </a:solidFill>
              </a:rPr>
              <a:t>Zaměstnanci se </a:t>
            </a:r>
            <a:r>
              <a:rPr lang="cs-CZ" sz="2000" dirty="0">
                <a:solidFill>
                  <a:srgbClr val="052E65"/>
                </a:solidFill>
              </a:rPr>
              <a:t>zaměřují nejen na praktické zvládání chování a pocitů dětí, ale také na </a:t>
            </a:r>
            <a:r>
              <a:rPr lang="cs-CZ" sz="2000" dirty="0" smtClean="0">
                <a:solidFill>
                  <a:srgbClr val="052E65"/>
                </a:solidFill>
              </a:rPr>
              <a:t>kontrolu </a:t>
            </a:r>
            <a:r>
              <a:rPr lang="cs-CZ" sz="2000" dirty="0">
                <a:solidFill>
                  <a:srgbClr val="052E65"/>
                </a:solidFill>
              </a:rPr>
              <a:t>úzkosti a dalších silných pocitů, které vyvolávají.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spcAft>
                <a:spcPts val="1200"/>
              </a:spcAft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Reflexivní postoj se podporuje a očekává na všech schůzkách na všech úrovních ve škole.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spcAft>
                <a:spcPts val="1200"/>
              </a:spcAft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Úkolem zprostředkovatele je poskytnout prostor, kde lze procítit a přemýšlet o beznaději a strachu a dalších silných pocitech </a:t>
            </a:r>
            <a:r>
              <a:rPr lang="cs-CZ" sz="2000" dirty="0" smtClean="0">
                <a:solidFill>
                  <a:srgbClr val="052E65"/>
                </a:solidFill>
              </a:rPr>
              <a:t>vzniklých při výkonu práce bez </a:t>
            </a:r>
            <a:r>
              <a:rPr lang="cs-CZ" sz="2000" dirty="0">
                <a:solidFill>
                  <a:srgbClr val="052E65"/>
                </a:solidFill>
              </a:rPr>
              <a:t>uchylování se k praktickým řešením, bez účasti v nich nebo zabřednutí do nich. </a:t>
            </a:r>
            <a:endParaRPr lang="en-GB" sz="2000" dirty="0">
              <a:solidFill>
                <a:srgbClr val="052E65"/>
              </a:solidFill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Umožňuje zaměstnancům cítit se pevněji, odolněji a sebevědoměji, což pak podporuje tyto schopnosti u </a:t>
            </a:r>
            <a:r>
              <a:rPr lang="cs-CZ" sz="2000" dirty="0" smtClean="0">
                <a:solidFill>
                  <a:srgbClr val="052E65"/>
                </a:solidFill>
              </a:rPr>
              <a:t>dětí. </a:t>
            </a:r>
            <a:endParaRPr lang="en-GB" sz="2000" dirty="0">
              <a:solidFill>
                <a:srgbClr val="052E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1663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52E65"/>
                </a:solidFill>
              </a:rPr>
              <a:t>‘</a:t>
            </a:r>
            <a:r>
              <a:rPr lang="en-GB" sz="3600" b="1" dirty="0" err="1" smtClean="0">
                <a:solidFill>
                  <a:srgbClr val="052E65"/>
                </a:solidFill>
              </a:rPr>
              <a:t>Jedenáct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klíčových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prvků</a:t>
            </a:r>
            <a:r>
              <a:rPr lang="en-GB" sz="3600" b="1" dirty="0" smtClean="0">
                <a:solidFill>
                  <a:srgbClr val="052E65"/>
                </a:solidFill>
              </a:rPr>
              <a:t>’ v Mulberry Bush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548075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52E65"/>
                </a:solidFill>
              </a:rPr>
              <a:t>Naším cílem je, aby děti dosáhly vynikajícího zlepšení </a:t>
            </a:r>
            <a:r>
              <a:rPr lang="cs-CZ" sz="2000" b="1" dirty="0" smtClean="0">
                <a:solidFill>
                  <a:srgbClr val="052E65"/>
                </a:solidFill>
              </a:rPr>
              <a:t>v jejich </a:t>
            </a:r>
            <a:r>
              <a:rPr lang="cs-CZ" sz="2000" b="1" dirty="0">
                <a:solidFill>
                  <a:srgbClr val="052E65"/>
                </a:solidFill>
              </a:rPr>
              <a:t>schopnosti: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Používat a aplikovat naučené dovednosti a znalosti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Být úspěšným žákem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Přispět a zapojit se do bezprostřední a širší komunity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Zlepšit sebevědomí a dosahování hodnot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Náležitě fungovat ve skupině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Vyjadřovat </a:t>
            </a:r>
            <a:r>
              <a:rPr lang="cs-CZ" sz="2000" dirty="0" smtClean="0">
                <a:solidFill>
                  <a:srgbClr val="052E65"/>
                </a:solidFill>
              </a:rPr>
              <a:t>pocity a </a:t>
            </a:r>
            <a:r>
              <a:rPr lang="cs-CZ" sz="2000" dirty="0">
                <a:solidFill>
                  <a:srgbClr val="052E65"/>
                </a:solidFill>
              </a:rPr>
              <a:t>přemýšlet o </a:t>
            </a:r>
            <a:r>
              <a:rPr lang="cs-CZ" sz="2000" dirty="0" smtClean="0">
                <a:solidFill>
                  <a:srgbClr val="052E65"/>
                </a:solidFill>
              </a:rPr>
              <a:t>nich, </a:t>
            </a:r>
            <a:r>
              <a:rPr lang="cs-CZ" sz="2000" dirty="0">
                <a:solidFill>
                  <a:srgbClr val="052E65"/>
                </a:solidFill>
              </a:rPr>
              <a:t>nikoliv je hrát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Zapojit se vhodně do péče o sebe a o okolí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Požádat o pomoc a využít ji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Chránit sebe i ostatní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Vytvářet si zdravé vztahy založené na </a:t>
            </a:r>
            <a:r>
              <a:rPr lang="cs-CZ" sz="2000" dirty="0" smtClean="0">
                <a:solidFill>
                  <a:srgbClr val="052E65"/>
                </a:solidFill>
              </a:rPr>
              <a:t>vzájemné </a:t>
            </a:r>
            <a:r>
              <a:rPr lang="cs-CZ" sz="2000" dirty="0">
                <a:solidFill>
                  <a:srgbClr val="052E65"/>
                </a:solidFill>
              </a:rPr>
              <a:t>důvěře</a:t>
            </a:r>
            <a:endParaRPr lang="en-GB" sz="2000" dirty="0">
              <a:solidFill>
                <a:srgbClr val="052E65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000" dirty="0">
                <a:solidFill>
                  <a:srgbClr val="052E65"/>
                </a:solidFill>
              </a:rPr>
              <a:t>Umět si hrát</a:t>
            </a:r>
            <a:endParaRPr lang="en-GB" sz="2000" dirty="0">
              <a:solidFill>
                <a:srgbClr val="052E6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52E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043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Přizpůsobení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osnov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Jayovým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vzdělávacím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potřebám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740755"/>
            <a:ext cx="8496944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cs-CZ" dirty="0">
                <a:solidFill>
                  <a:srgbClr val="052E65"/>
                </a:solidFill>
              </a:rPr>
              <a:t>Když se blížil jeho odchod ze školy, pro </a:t>
            </a:r>
            <a:r>
              <a:rPr lang="cs-CZ" dirty="0" err="1">
                <a:solidFill>
                  <a:srgbClr val="052E65"/>
                </a:solidFill>
              </a:rPr>
              <a:t>Jaye</a:t>
            </a:r>
            <a:r>
              <a:rPr lang="cs-CZ" dirty="0">
                <a:solidFill>
                  <a:srgbClr val="052E65"/>
                </a:solidFill>
              </a:rPr>
              <a:t> bylo velice těžké zvládat osnovy a být pozitivním členem skupiny ve třídě. To zahrnovalo </a:t>
            </a:r>
            <a:r>
              <a:rPr lang="cs-CZ" dirty="0" smtClean="0">
                <a:solidFill>
                  <a:srgbClr val="052E65"/>
                </a:solidFill>
              </a:rPr>
              <a:t>vyhledávání nebezpečných situací, </a:t>
            </a:r>
            <a:r>
              <a:rPr lang="cs-CZ" dirty="0">
                <a:solidFill>
                  <a:srgbClr val="052E65"/>
                </a:solidFill>
              </a:rPr>
              <a:t>napadání ostatních a problémy s koncentrací a klidem.</a:t>
            </a:r>
            <a:endParaRPr lang="en-GB" dirty="0">
              <a:solidFill>
                <a:srgbClr val="052E65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cs-CZ" dirty="0">
                <a:solidFill>
                  <a:srgbClr val="052E65"/>
                </a:solidFill>
              </a:rPr>
              <a:t>Jeho učitel rozhodl, že je důležité </a:t>
            </a:r>
            <a:r>
              <a:rPr lang="cs-CZ" dirty="0" smtClean="0">
                <a:solidFill>
                  <a:srgbClr val="052E65"/>
                </a:solidFill>
              </a:rPr>
              <a:t>najít vzdělávací </a:t>
            </a:r>
            <a:r>
              <a:rPr lang="cs-CZ" dirty="0">
                <a:solidFill>
                  <a:srgbClr val="052E65"/>
                </a:solidFill>
              </a:rPr>
              <a:t>přístup, který mu umožní hovořit o svých </a:t>
            </a:r>
            <a:r>
              <a:rPr lang="cs-CZ" dirty="0" smtClean="0">
                <a:solidFill>
                  <a:srgbClr val="052E65"/>
                </a:solidFill>
              </a:rPr>
              <a:t>obavách a </a:t>
            </a:r>
            <a:r>
              <a:rPr lang="cs-CZ" dirty="0">
                <a:solidFill>
                  <a:srgbClr val="052E65"/>
                </a:solidFill>
              </a:rPr>
              <a:t>znovu se </a:t>
            </a:r>
            <a:r>
              <a:rPr lang="cs-CZ" dirty="0" smtClean="0">
                <a:solidFill>
                  <a:srgbClr val="052E65"/>
                </a:solidFill>
              </a:rPr>
              <a:t>zapojit </a:t>
            </a:r>
            <a:r>
              <a:rPr lang="cs-CZ" dirty="0">
                <a:solidFill>
                  <a:srgbClr val="052E65"/>
                </a:solidFill>
              </a:rPr>
              <a:t>do učení tak, jak se mu to dařilo v minulosti.   </a:t>
            </a:r>
            <a:endParaRPr lang="en-GB" dirty="0">
              <a:solidFill>
                <a:srgbClr val="052E65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cs-CZ" dirty="0">
                <a:solidFill>
                  <a:srgbClr val="052E65"/>
                </a:solidFill>
              </a:rPr>
              <a:t>Vybral si z nabídky témat, na které </a:t>
            </a:r>
            <a:r>
              <a:rPr lang="cs-CZ" dirty="0" smtClean="0">
                <a:solidFill>
                  <a:srgbClr val="052E65"/>
                </a:solidFill>
              </a:rPr>
              <a:t>by se měl zhruba </a:t>
            </a:r>
            <a:r>
              <a:rPr lang="cs-CZ" dirty="0">
                <a:solidFill>
                  <a:srgbClr val="052E65"/>
                </a:solidFill>
              </a:rPr>
              <a:t>4 týdny </a:t>
            </a:r>
            <a:r>
              <a:rPr lang="cs-CZ" dirty="0" smtClean="0">
                <a:solidFill>
                  <a:srgbClr val="052E65"/>
                </a:solidFill>
              </a:rPr>
              <a:t>soustředit. </a:t>
            </a:r>
            <a:r>
              <a:rPr lang="cs-CZ" dirty="0" err="1" smtClean="0">
                <a:solidFill>
                  <a:srgbClr val="052E65"/>
                </a:solidFill>
              </a:rPr>
              <a:t>Jay</a:t>
            </a:r>
            <a:r>
              <a:rPr lang="cs-CZ" dirty="0" smtClean="0">
                <a:solidFill>
                  <a:srgbClr val="052E65"/>
                </a:solidFill>
              </a:rPr>
              <a:t> </a:t>
            </a:r>
            <a:r>
              <a:rPr lang="cs-CZ" dirty="0">
                <a:solidFill>
                  <a:srgbClr val="052E65"/>
                </a:solidFill>
              </a:rPr>
              <a:t>si vybral navržení a vedení vlastní restaurace.  Úvodním bodem byla diskuze o nápadech pro jeho restauraci a pak měl schůzku s učitelem, kde naplánovali úkoly, které má udělat.  Ty byly vybrány pomocí cílových karet pro </a:t>
            </a:r>
            <a:r>
              <a:rPr lang="cs-CZ" dirty="0" smtClean="0">
                <a:solidFill>
                  <a:srgbClr val="052E65"/>
                </a:solidFill>
              </a:rPr>
              <a:t>čtení a počítání a </a:t>
            </a:r>
            <a:r>
              <a:rPr lang="cs-CZ" dirty="0">
                <a:solidFill>
                  <a:srgbClr val="052E65"/>
                </a:solidFill>
              </a:rPr>
              <a:t>určením témat, která budou pro projekt nejpřínosnější.</a:t>
            </a:r>
            <a:endParaRPr lang="en-GB" dirty="0">
              <a:solidFill>
                <a:srgbClr val="052E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8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043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Přizpůsobení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osnov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Jayovým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vzdělávacím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potřebám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8496944" cy="420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cs-CZ" dirty="0">
                <a:solidFill>
                  <a:srgbClr val="052E65"/>
                </a:solidFill>
              </a:rPr>
              <a:t>Rozhodl se vytvořit si vlastní </a:t>
            </a:r>
            <a:r>
              <a:rPr lang="cs-CZ" dirty="0" err="1">
                <a:solidFill>
                  <a:srgbClr val="052E65"/>
                </a:solidFill>
              </a:rPr>
              <a:t>sushi</a:t>
            </a:r>
            <a:r>
              <a:rPr lang="cs-CZ" dirty="0">
                <a:solidFill>
                  <a:srgbClr val="052E65"/>
                </a:solidFill>
              </a:rPr>
              <a:t> restauraci. </a:t>
            </a:r>
            <a:r>
              <a:rPr lang="cs-CZ" dirty="0" smtClean="0">
                <a:solidFill>
                  <a:srgbClr val="052E65"/>
                </a:solidFill>
              </a:rPr>
              <a:t>Jedním </a:t>
            </a:r>
            <a:r>
              <a:rPr lang="cs-CZ" dirty="0">
                <a:solidFill>
                  <a:srgbClr val="052E65"/>
                </a:solidFill>
              </a:rPr>
              <a:t>z jeho pracovních úkolů bylo navštívit </a:t>
            </a:r>
            <a:r>
              <a:rPr lang="cs-CZ" dirty="0" err="1">
                <a:solidFill>
                  <a:srgbClr val="052E65"/>
                </a:solidFill>
              </a:rPr>
              <a:t>sushi</a:t>
            </a:r>
            <a:r>
              <a:rPr lang="cs-CZ" dirty="0">
                <a:solidFill>
                  <a:srgbClr val="052E65"/>
                </a:solidFill>
              </a:rPr>
              <a:t> restauraci, pohovořit si se zaměstnanci, pořídit fotky vybavení a prozkoumat jídelníček.</a:t>
            </a:r>
            <a:endParaRPr lang="en-GB" dirty="0">
              <a:solidFill>
                <a:srgbClr val="052E65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cs-CZ" dirty="0">
                <a:solidFill>
                  <a:srgbClr val="052E65"/>
                </a:solidFill>
              </a:rPr>
              <a:t>Vytvořil logo pro svoji restauraci a menu, vedl pohovory se </a:t>
            </a:r>
            <a:r>
              <a:rPr lang="cs-CZ" dirty="0" smtClean="0">
                <a:solidFill>
                  <a:srgbClr val="052E65"/>
                </a:solidFill>
              </a:rPr>
              <a:t>svými "zaměstnanci“ </a:t>
            </a:r>
            <a:r>
              <a:rPr lang="cs-CZ" dirty="0">
                <a:solidFill>
                  <a:srgbClr val="052E65"/>
                </a:solidFill>
              </a:rPr>
              <a:t>(ostatní žáci), vytvořil uniformy pro zaměstnance, přestavěl třídu na restauraci (včetně dekorace), na internetu vyhledal jídlo a pití, které by potřeboval, nakoupil jídlo v supermarketu, napsal pozvánky pro hosty, připravil jídlo a pití, napsal zprávu do novin o slavnostním otevření restaurace, spočítal, kolik by utratil a vydělal.</a:t>
            </a:r>
            <a:endParaRPr lang="en-GB" dirty="0">
              <a:solidFill>
                <a:srgbClr val="052E65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/>
              <a:buChar char="•"/>
            </a:pPr>
            <a:r>
              <a:rPr lang="cs-CZ" dirty="0">
                <a:solidFill>
                  <a:srgbClr val="052E65"/>
                </a:solidFill>
              </a:rPr>
              <a:t>V rámci projektu také musel vytvořit ukázku práce, která byla vystavena k  </a:t>
            </a:r>
            <a:r>
              <a:rPr lang="cs-CZ" dirty="0" smtClean="0">
                <a:solidFill>
                  <a:srgbClr val="052E65"/>
                </a:solidFill>
              </a:rPr>
              <a:t>prohlédnutí </a:t>
            </a:r>
            <a:r>
              <a:rPr lang="cs-CZ" dirty="0">
                <a:solidFill>
                  <a:srgbClr val="052E65"/>
                </a:solidFill>
              </a:rPr>
              <a:t>pro děti i dospělé.</a:t>
            </a:r>
            <a:endParaRPr lang="en-GB" dirty="0">
              <a:solidFill>
                <a:srgbClr val="052E65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cs-CZ" dirty="0" err="1">
                <a:solidFill>
                  <a:srgbClr val="052E65"/>
                </a:solidFill>
              </a:rPr>
              <a:t>Jay</a:t>
            </a:r>
            <a:r>
              <a:rPr lang="cs-CZ" dirty="0">
                <a:solidFill>
                  <a:srgbClr val="052E65"/>
                </a:solidFill>
              </a:rPr>
              <a:t> si </a:t>
            </a:r>
            <a:r>
              <a:rPr lang="cs-CZ" dirty="0" smtClean="0">
                <a:solidFill>
                  <a:srgbClr val="052E65"/>
                </a:solidFill>
              </a:rPr>
              <a:t>vytváření své restaurace opravdu uži</a:t>
            </a:r>
            <a:r>
              <a:rPr lang="cs-CZ" dirty="0">
                <a:solidFill>
                  <a:srgbClr val="052E65"/>
                </a:solidFill>
              </a:rPr>
              <a:t>l</a:t>
            </a:r>
            <a:r>
              <a:rPr lang="cs-CZ" dirty="0" smtClean="0">
                <a:solidFill>
                  <a:srgbClr val="052E65"/>
                </a:solidFill>
              </a:rPr>
              <a:t>. Byl </a:t>
            </a:r>
            <a:r>
              <a:rPr lang="cs-CZ" dirty="0">
                <a:solidFill>
                  <a:srgbClr val="052E65"/>
                </a:solidFill>
              </a:rPr>
              <a:t>na své dílo velice hrdý a opravdu si vážil toho, že může své poznání sdílet se všemi lidmi ve škole. Tento projekt mu také umožnil pokračovat v cíleném vzdělávání v období vysoké míry úzkosti. </a:t>
            </a:r>
            <a:endParaRPr lang="en-GB" dirty="0">
              <a:solidFill>
                <a:srgbClr val="052E65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8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40439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Citový</a:t>
            </a:r>
            <a:r>
              <a:rPr lang="en-GB" sz="3600" b="1" dirty="0" smtClean="0">
                <a:solidFill>
                  <a:srgbClr val="052E65"/>
                </a:solidFill>
              </a:rPr>
              <a:t> a </a:t>
            </a:r>
            <a:r>
              <a:rPr lang="en-GB" sz="3600" b="1" dirty="0" err="1" smtClean="0">
                <a:solidFill>
                  <a:srgbClr val="052E65"/>
                </a:solidFill>
              </a:rPr>
              <a:t>společenský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</a:p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vývoj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25</a:t>
            </a:fld>
            <a:endParaRPr lang="en-GB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237" y="1700213"/>
            <a:ext cx="7488187" cy="41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043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Dokument</a:t>
            </a:r>
            <a:r>
              <a:rPr lang="en-GB" sz="3600" b="1" dirty="0" smtClean="0">
                <a:solidFill>
                  <a:srgbClr val="052E65"/>
                </a:solidFill>
              </a:rPr>
              <a:t> pro </a:t>
            </a:r>
            <a:r>
              <a:rPr lang="en-GB" sz="3600" b="1" dirty="0" err="1" smtClean="0">
                <a:solidFill>
                  <a:srgbClr val="052E65"/>
                </a:solidFill>
              </a:rPr>
              <a:t>sledování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vzdělávání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26</a:t>
            </a:fld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1475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74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043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52E65"/>
                </a:solidFill>
              </a:rPr>
              <a:t>Dokument</a:t>
            </a:r>
            <a:r>
              <a:rPr lang="en-GB" sz="3600" b="1" dirty="0" smtClean="0">
                <a:solidFill>
                  <a:srgbClr val="052E65"/>
                </a:solidFill>
              </a:rPr>
              <a:t> pro </a:t>
            </a:r>
            <a:r>
              <a:rPr lang="en-GB" sz="3600" b="1" dirty="0" err="1" smtClean="0">
                <a:solidFill>
                  <a:srgbClr val="052E65"/>
                </a:solidFill>
              </a:rPr>
              <a:t>sledování</a:t>
            </a:r>
            <a:r>
              <a:rPr lang="en-GB" sz="3600" b="1" dirty="0" smtClean="0">
                <a:solidFill>
                  <a:srgbClr val="052E65"/>
                </a:solidFill>
              </a:rPr>
              <a:t> </a:t>
            </a:r>
            <a:r>
              <a:rPr lang="en-GB" sz="3600" b="1" dirty="0" err="1" smtClean="0">
                <a:solidFill>
                  <a:srgbClr val="052E65"/>
                </a:solidFill>
              </a:rPr>
              <a:t>vzdělávání</a:t>
            </a:r>
            <a:endParaRPr lang="en-GB" sz="3600" b="1" dirty="0">
              <a:solidFill>
                <a:srgbClr val="052E6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27</a:t>
            </a:fld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36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63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28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576" y="836712"/>
            <a:ext cx="756084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solidFill>
                  <a:schemeClr val="bg2">
                    <a:lumMod val="50000"/>
                  </a:schemeClr>
                </a:solidFill>
              </a:rPr>
              <a:t>Jaké jsou důkazy? </a:t>
            </a:r>
            <a:endParaRPr lang="cs-CZ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Osmiletý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projekt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získávání průběžných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kvantitativních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výsledků na Institutu vzdělávání na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University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College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v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Londýně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byl dokončen v roce 2016. 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i="1" dirty="0">
                <a:solidFill>
                  <a:schemeClr val="bg2">
                    <a:lumMod val="50000"/>
                  </a:schemeClr>
                </a:solidFill>
              </a:rPr>
              <a:t>"Naše výsledky ukazují, že děti dosáhly velkého zlepšení v chování, sociálně citovém přizpůsobení a vzdělávacích výsledcích v průběhu pobytu na </a:t>
            </a:r>
            <a:r>
              <a:rPr lang="cs-CZ" b="1" i="1" dirty="0" err="1">
                <a:solidFill>
                  <a:schemeClr val="bg2">
                    <a:lumMod val="50000"/>
                  </a:schemeClr>
                </a:solidFill>
              </a:rPr>
              <a:t>Mulberry</a:t>
            </a:r>
            <a:r>
              <a:rPr lang="cs-CZ" b="1" i="1" dirty="0">
                <a:solidFill>
                  <a:schemeClr val="bg2">
                    <a:lumMod val="50000"/>
                  </a:schemeClr>
                </a:solidFill>
              </a:rPr>
              <a:t> Bush </a:t>
            </a:r>
            <a:r>
              <a:rPr lang="cs-CZ" b="1" i="1" dirty="0" err="1">
                <a:solidFill>
                  <a:schemeClr val="bg2">
                    <a:lumMod val="50000"/>
                  </a:schemeClr>
                </a:solidFill>
              </a:rPr>
              <a:t>School</a:t>
            </a:r>
            <a:r>
              <a:rPr lang="cs-CZ" b="1" i="1" dirty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cs-CZ" b="1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Kvalitativní studie, kterou provedla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Východolondýnská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univerzita,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zjistila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Mulberry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Bush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School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(MBS) 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používá pevný terapeutický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systém, v jehož rámci je možné zvládat a kontrolovat chování dětí. Tento systém je součástí vlastního prostředí školy...  Tento systém používají také zaměstnanci, kteří pracují s dětmi a dohlížejí na ně... je také zcela jasné, že MBS se snaží budovat pevné vztahy s dětmi založené na důvěře... Ve všech okamžicích bylo jasné, že pracovníci se snaží udržovat příjemnou, milou a přátelskou atmosféru."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7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1443841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Systém péče ve Spojeném </a:t>
            </a:r>
            <a:r>
              <a:rPr lang="cs-CZ" b="1" dirty="0" smtClean="0"/>
              <a:t>království</a:t>
            </a:r>
          </a:p>
          <a:p>
            <a:endParaRPr lang="en-GB" dirty="0"/>
          </a:p>
          <a:p>
            <a:r>
              <a:rPr lang="cs-CZ" dirty="0"/>
              <a:t>70 440 dětí bylo v péči místních úřadů ke dni 31. března 2016, v porovnání s 69 540 v roce 2015</a:t>
            </a:r>
            <a:r>
              <a:rPr lang="cs-CZ" dirty="0" smtClean="0"/>
              <a:t>.</a:t>
            </a:r>
          </a:p>
          <a:p>
            <a:endParaRPr lang="en-GB" dirty="0"/>
          </a:p>
          <a:p>
            <a:r>
              <a:rPr lang="cs-CZ" dirty="0"/>
              <a:t>74 % (51 850) dětí v péči ke 31.3.2016 žilo v pěstounské péči</a:t>
            </a:r>
            <a:endParaRPr lang="en-GB" dirty="0"/>
          </a:p>
          <a:p>
            <a:r>
              <a:rPr lang="cs-CZ" dirty="0"/>
              <a:t>11 % ( 7 600) dětí žilo v bezpečných odděleních, dětských domovech či hostelech</a:t>
            </a:r>
            <a:endParaRPr lang="en-GB" dirty="0"/>
          </a:p>
          <a:p>
            <a:r>
              <a:rPr lang="cs-CZ" dirty="0"/>
              <a:t>5 % (3 810) bylo umístěno u svých rodičů</a:t>
            </a:r>
            <a:endParaRPr lang="en-GB" dirty="0"/>
          </a:p>
          <a:p>
            <a:r>
              <a:rPr lang="cs-CZ" dirty="0"/>
              <a:t>4 % (2 940) bylo umístěno do adopce</a:t>
            </a:r>
            <a:endParaRPr lang="en-GB" dirty="0"/>
          </a:p>
          <a:p>
            <a:r>
              <a:rPr lang="cs-CZ" dirty="0"/>
              <a:t>4 % ( 3 040) bylo umístěno do jiné péče v komunitě</a:t>
            </a:r>
            <a:endParaRPr lang="en-GB" dirty="0"/>
          </a:p>
          <a:p>
            <a:r>
              <a:rPr lang="cs-CZ" dirty="0"/>
              <a:t>2 % (1 200) dětí bylo umístěno do rezidenčních škol či jiných ústavních zařízení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833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0083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Na </a:t>
            </a:r>
            <a:r>
              <a:rPr lang="en-GB" sz="4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závěr</a:t>
            </a:r>
            <a:endParaRPr lang="en-GB" sz="4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53" y="1772816"/>
            <a:ext cx="2200431" cy="1942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29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624" y="3832448"/>
            <a:ext cx="8229600" cy="211683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cs-CZ" dirty="0">
                <a:solidFill>
                  <a:srgbClr val="1B4171"/>
                </a:solidFill>
              </a:rPr>
              <a:t>93 % dětí, které při příchodu do školy nemohly být dlouhodobě umístěny do rodiny, </a:t>
            </a:r>
            <a:r>
              <a:rPr lang="cs-CZ" dirty="0" smtClean="0">
                <a:solidFill>
                  <a:srgbClr val="1B4171"/>
                </a:solidFill>
              </a:rPr>
              <a:t>v </a:t>
            </a:r>
            <a:r>
              <a:rPr lang="cs-CZ" dirty="0">
                <a:solidFill>
                  <a:srgbClr val="1B4171"/>
                </a:solidFill>
              </a:rPr>
              <a:t>době, kdy školu </a:t>
            </a:r>
            <a:r>
              <a:rPr lang="cs-CZ" dirty="0" smtClean="0">
                <a:solidFill>
                  <a:srgbClr val="1B4171"/>
                </a:solidFill>
              </a:rPr>
              <a:t>opouštějí, umístěny být mohou.</a:t>
            </a:r>
            <a:endParaRPr lang="en-GB" dirty="0">
              <a:solidFill>
                <a:srgbClr val="1B4171"/>
              </a:solidFill>
            </a:endParaRPr>
          </a:p>
          <a:p>
            <a:pPr>
              <a:buFont typeface="Arial"/>
              <a:buChar char="•"/>
            </a:pPr>
            <a:r>
              <a:rPr lang="cs-CZ" dirty="0">
                <a:solidFill>
                  <a:srgbClr val="1B4171"/>
                </a:solidFill>
              </a:rPr>
              <a:t>100 % dětí je při odchodu možné umístit do vhodné školy, jsou schopné se učit a být učeny.</a:t>
            </a:r>
            <a:endParaRPr lang="en-GB" dirty="0">
              <a:solidFill>
                <a:srgbClr val="1B417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577" y="2021939"/>
            <a:ext cx="622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cs-CZ" sz="2400" dirty="0" err="1">
                <a:solidFill>
                  <a:srgbClr val="1B4171"/>
                </a:solidFill>
              </a:rPr>
              <a:t>Jayovi</a:t>
            </a:r>
            <a:r>
              <a:rPr lang="cs-CZ" sz="2400" dirty="0">
                <a:solidFill>
                  <a:srgbClr val="1B4171"/>
                </a:solidFill>
              </a:rPr>
              <a:t> se daří na týdenní internátní škole.</a:t>
            </a:r>
            <a:endParaRPr lang="en-GB" sz="2400" dirty="0">
              <a:solidFill>
                <a:srgbClr val="1B417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cs-CZ" sz="2400" dirty="0">
                <a:solidFill>
                  <a:srgbClr val="1B4171"/>
                </a:solidFill>
              </a:rPr>
              <a:t>Bydlí s matkou, ale vídá oba rodiče.</a:t>
            </a:r>
            <a:endParaRPr lang="en-GB" sz="2400" dirty="0">
              <a:solidFill>
                <a:srgbClr val="1B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30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356326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Naše mise:  </a:t>
            </a:r>
            <a:r>
              <a:rPr lang="cs-CZ" dirty="0"/>
              <a:t>Sdílet </a:t>
            </a:r>
            <a:r>
              <a:rPr lang="cs-CZ" dirty="0" smtClean="0"/>
              <a:t>znalosti </a:t>
            </a:r>
            <a:r>
              <a:rPr lang="cs-CZ" dirty="0"/>
              <a:t>o terapeutické ústavní a pěstounské péči o děti a mládež a podporovat využívání reflexivní praxe a výzkumu s cílem zlepšit kvalitu služeb a zajistit výborné výsledky</a:t>
            </a:r>
            <a:r>
              <a:rPr lang="cs-CZ" dirty="0" smtClean="0"/>
              <a:t>.</a:t>
            </a:r>
          </a:p>
          <a:p>
            <a:endParaRPr lang="en-GB" dirty="0"/>
          </a:p>
          <a:p>
            <a:r>
              <a:rPr lang="cs-CZ" b="1" dirty="0"/>
              <a:t>Naše základní hodnoty, které podporujeme a propagujeme</a:t>
            </a:r>
            <a:r>
              <a:rPr lang="cs-CZ" b="1" dirty="0" smtClean="0"/>
              <a:t>:</a:t>
            </a:r>
          </a:p>
          <a:p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cs-CZ" b="1" dirty="0"/>
              <a:t>Modely péče založené na vztahu (vazbách).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cs-CZ" b="1" dirty="0"/>
              <a:t>Modely péče, které podporují "soužití ve skupině nebo rodině", kde dospělí, děti a rodiny využívají prožité zkušenosti k vytváření "způsobu společného života a učení".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cs-CZ" b="1" dirty="0"/>
              <a:t>Modely péče, které využívají kulturu a é</a:t>
            </a:r>
            <a:r>
              <a:rPr lang="cs-CZ" b="1" dirty="0" smtClean="0"/>
              <a:t>tos </a:t>
            </a:r>
            <a:r>
              <a:rPr lang="cs-CZ" b="1" dirty="0"/>
              <a:t>psychosociálního a fyzického prostředí.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cs-CZ" b="1" dirty="0"/>
              <a:t> Modely péče, kde je kultura ovlivněna "vědomým využíváním sebe" a společnou odpovědností.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cs-CZ" b="1" dirty="0"/>
              <a:t> Modely péče, které se zaměřují na rozvoj pocitu sounáležitosti a podporují odolnost dětí a mladých lidí.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cs-CZ" b="1" dirty="0"/>
              <a:t>Modely péče, které dětem a mladým lidem </a:t>
            </a:r>
            <a:r>
              <a:rPr lang="cs-CZ" b="1" dirty="0" smtClean="0"/>
              <a:t>nabízejí </a:t>
            </a:r>
            <a:r>
              <a:rPr lang="cs-CZ" b="1" dirty="0"/>
              <a:t>vysoké nároky a opravdové trvalé umístění. </a:t>
            </a:r>
            <a:endParaRPr lang="en-GB" b="1" dirty="0" smtClean="0"/>
          </a:p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67744" y="404664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>
                <a:solidFill>
                  <a:srgbClr val="008000"/>
                </a:solidFill>
              </a:rPr>
              <a:t>Mezinárodní </a:t>
            </a:r>
            <a:r>
              <a:rPr lang="cs-CZ" sz="2800" b="1" dirty="0">
                <a:solidFill>
                  <a:schemeClr val="accent4">
                    <a:lumMod val="75000"/>
                  </a:schemeClr>
                </a:solidFill>
              </a:rPr>
              <a:t>centrum</a:t>
            </a:r>
            <a:r>
              <a:rPr lang="cs-CZ" sz="2800" b="1" dirty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pro</a:t>
            </a:r>
          </a:p>
          <a:p>
            <a:pPr algn="ctr"/>
            <a:r>
              <a:rPr lang="cs-CZ" sz="2800" b="1" dirty="0" smtClean="0"/>
              <a:t> </a:t>
            </a:r>
            <a:r>
              <a:rPr lang="cs-CZ" sz="2800" b="1" dirty="0">
                <a:solidFill>
                  <a:srgbClr val="FF0000"/>
                </a:solidFill>
              </a:rPr>
              <a:t>terapeutickou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6600"/>
                </a:solidFill>
              </a:rPr>
              <a:t>péči</a:t>
            </a:r>
            <a:endParaRPr lang="en-GB" sz="2800" dirty="0">
              <a:solidFill>
                <a:srgbClr val="FF6600"/>
              </a:solidFill>
            </a:endParaRPr>
          </a:p>
          <a:p>
            <a:pPr algn="ctr"/>
            <a:r>
              <a:rPr lang="cs-CZ" sz="1600" b="1" dirty="0">
                <a:solidFill>
                  <a:schemeClr val="accent5">
                    <a:lumMod val="50000"/>
                  </a:schemeClr>
                </a:solidFill>
              </a:rPr>
              <a:t>Ukazuje cestu v práci s traumaty</a:t>
            </a:r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4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7" y="1196752"/>
            <a:ext cx="3654894" cy="23762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58" y="4077072"/>
            <a:ext cx="2223058" cy="16957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67" y="1628800"/>
            <a:ext cx="2741772" cy="23042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" y="3789040"/>
            <a:ext cx="3720413" cy="20162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55" y="4125579"/>
            <a:ext cx="2217425" cy="16796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36512" y="152053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02060"/>
                </a:solidFill>
              </a:rPr>
              <a:t>Škola</a:t>
            </a:r>
            <a:r>
              <a:rPr lang="en-GB" sz="3600" b="1" dirty="0" smtClean="0">
                <a:solidFill>
                  <a:srgbClr val="002060"/>
                </a:solidFill>
              </a:rPr>
              <a:t> Mulberry Bush</a:t>
            </a:r>
            <a:endParaRPr lang="en-GB" sz="4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53" y="1628801"/>
            <a:ext cx="1523639" cy="22796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61048"/>
            <a:ext cx="2880320" cy="21818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36512" y="152053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02060"/>
                </a:solidFill>
              </a:rPr>
              <a:t>Škola</a:t>
            </a:r>
            <a:r>
              <a:rPr lang="en-GB" sz="3600" b="1" dirty="0" smtClean="0">
                <a:solidFill>
                  <a:srgbClr val="002060"/>
                </a:solidFill>
              </a:rPr>
              <a:t> Mulberry Bush</a:t>
            </a:r>
            <a:endParaRPr lang="en-GB" sz="4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393828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4171"/>
                </a:solidFill>
              </a:rPr>
              <a:t>Naše </a:t>
            </a:r>
            <a:r>
              <a:rPr lang="cs-CZ" sz="2400" dirty="0" smtClean="0">
                <a:solidFill>
                  <a:srgbClr val="1B4171"/>
                </a:solidFill>
              </a:rPr>
              <a:t>víceoborové </a:t>
            </a:r>
            <a:r>
              <a:rPr lang="cs-CZ" sz="2400" dirty="0">
                <a:solidFill>
                  <a:srgbClr val="1B4171"/>
                </a:solidFill>
              </a:rPr>
              <a:t>týmy: Týmy pro skupinové bydlení, vzdělávání a terapii a propojení poskytují ranou intervenci prostřednictvím práce založené na vztahu s dětmi a jejich rodinami. </a:t>
            </a:r>
            <a:endParaRPr lang="en-GB" sz="2400" dirty="0">
              <a:solidFill>
                <a:srgbClr val="1B417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1700808"/>
            <a:ext cx="49685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4171"/>
                </a:solidFill>
              </a:rPr>
              <a:t>Poruchy vazeb: nejistota, vyhýbavost a neorganizovanost. </a:t>
            </a:r>
            <a:r>
              <a:rPr lang="cs-CZ" sz="2400" dirty="0" err="1">
                <a:solidFill>
                  <a:srgbClr val="1B4171"/>
                </a:solidFill>
              </a:rPr>
              <a:t>Dockar-</a:t>
            </a:r>
            <a:r>
              <a:rPr lang="cs-CZ" sz="2400" dirty="0" err="1" smtClean="0">
                <a:solidFill>
                  <a:srgbClr val="1B4171"/>
                </a:solidFill>
              </a:rPr>
              <a:t>Drysdale</a:t>
            </a:r>
            <a:r>
              <a:rPr lang="cs-CZ" sz="2400" dirty="0" smtClean="0">
                <a:solidFill>
                  <a:srgbClr val="1B4171"/>
                </a:solidFill>
              </a:rPr>
              <a:t>, „zmrzlé </a:t>
            </a:r>
            <a:r>
              <a:rPr lang="cs-CZ" sz="2400" dirty="0">
                <a:solidFill>
                  <a:srgbClr val="1B4171"/>
                </a:solidFill>
              </a:rPr>
              <a:t>dítě" (1958)</a:t>
            </a:r>
            <a:endParaRPr lang="en-GB" sz="2400" dirty="0">
              <a:solidFill>
                <a:srgbClr val="1B417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1872208" cy="28012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8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3295"/>
            <a:ext cx="3528392" cy="229401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741772" cy="23042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36512" y="152053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err="1" smtClean="0">
                <a:solidFill>
                  <a:srgbClr val="002060"/>
                </a:solidFill>
              </a:rPr>
              <a:t>Škola</a:t>
            </a:r>
            <a:r>
              <a:rPr lang="en-GB" sz="3600" b="1" dirty="0" smtClean="0">
                <a:solidFill>
                  <a:srgbClr val="002060"/>
                </a:solidFill>
              </a:rPr>
              <a:t> Mulberry Bush</a:t>
            </a:r>
            <a:endParaRPr lang="en-GB" sz="44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>
          <a:xfrm>
            <a:off x="100560" y="5877272"/>
            <a:ext cx="2311200" cy="8582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4532927"/>
            <a:ext cx="47525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4171"/>
                </a:solidFill>
              </a:rPr>
              <a:t>Naším cílem je vrátit děti zpět do rodiny a </a:t>
            </a:r>
            <a:r>
              <a:rPr lang="cs-CZ" sz="2400" dirty="0" smtClean="0">
                <a:solidFill>
                  <a:srgbClr val="1B4171"/>
                </a:solidFill>
              </a:rPr>
              <a:t>aby mohly chodit do </a:t>
            </a:r>
            <a:r>
              <a:rPr lang="cs-CZ" sz="2400" dirty="0">
                <a:solidFill>
                  <a:srgbClr val="1B4171"/>
                </a:solidFill>
              </a:rPr>
              <a:t>vhodné školy.</a:t>
            </a:r>
            <a:r>
              <a:rPr lang="en-GB" sz="2400" dirty="0">
                <a:solidFill>
                  <a:srgbClr val="1B417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1552724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1B4171"/>
                </a:solidFill>
              </a:rPr>
              <a:t>Přístup naší terapeutické komunity umožňuje dětem si osvojit dobré vztahy, žít společensky ve skupině a být součástí nějaké komunity. Osvojená vazba k lidem a místu. </a:t>
            </a:r>
            <a:endParaRPr lang="en-GB" sz="2400" dirty="0">
              <a:solidFill>
                <a:srgbClr val="1B4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27280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41682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4846-2759-4331-8D0E-7A655640E87E}" type="slidenum">
              <a:rPr lang="en-GB" smtClean="0"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11"/>
            <a:ext cx="9144000" cy="65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0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EF47CF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3413</TotalTime>
  <Words>1610</Words>
  <Application>Microsoft Office PowerPoint</Application>
  <PresentationFormat>Předvádění na obrazovce (4:3)</PresentationFormat>
  <Paragraphs>192</Paragraphs>
  <Slides>31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Bell MT</vt:lpstr>
      <vt:lpstr>Calibri</vt:lpstr>
      <vt:lpstr>Candara</vt:lpstr>
      <vt:lpstr>Symbol</vt:lpstr>
      <vt:lpstr>Waveform</vt:lpstr>
      <vt:lpstr>Škola Mulberry Bush,  založená v roce 1948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Day</dc:creator>
  <cp:lastModifiedBy>Šašková Věra</cp:lastModifiedBy>
  <cp:revision>157</cp:revision>
  <dcterms:created xsi:type="dcterms:W3CDTF">2014-03-21T12:15:37Z</dcterms:created>
  <dcterms:modified xsi:type="dcterms:W3CDTF">2017-06-05T08:29:20Z</dcterms:modified>
</cp:coreProperties>
</file>