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23" r:id="rId3"/>
    <p:sldId id="320" r:id="rId4"/>
    <p:sldId id="324" r:id="rId5"/>
    <p:sldId id="325" r:id="rId6"/>
    <p:sldId id="326" r:id="rId7"/>
    <p:sldId id="321" r:id="rId8"/>
    <p:sldId id="303" r:id="rId9"/>
    <p:sldId id="322" r:id="rId10"/>
    <p:sldId id="261" r:id="rId11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FF9900"/>
    <a:srgbClr val="0099FF"/>
    <a:srgbClr val="FF3300"/>
    <a:srgbClr val="00CCFF"/>
    <a:srgbClr val="FF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44" y="1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3693FF-BED1-406A-8A18-A66333C0E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551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5A8A41-470D-4997-AF76-BFA79100F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29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30D7-8D93-46F4-8806-AAE0C7F9F474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AFCE-B882-4812-B73B-14E97616E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3E46-CD72-4965-879E-CC139B147A18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106B-987C-4B10-AFBF-4EA58618C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D40D-1E5C-4CBF-B8DC-8F5254E7BEF5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9247-1AFD-4AD0-A70B-7D0581BB61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4D9D-6F05-4D28-AF91-6A5581BE110C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CF97-8A9A-4113-AE79-D01D32AB3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0F8D-5B62-43EC-AD1C-9AF8271F3895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FB81-2D9D-475E-9830-099AD1FB0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F26F-1412-4713-ABB4-5B20E42E460D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3763-4434-4ACE-848D-C38BF2551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1784-7C33-419C-B7ED-20A2F455190C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BDF2-561B-4A96-8F34-3FF68F33F9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FFA0-A146-4BF7-9050-C7D0BAA062AB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BBF7-DBCC-4E23-8A89-B984B08C2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B171-99B3-46EB-AE09-A4BC26E502FA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CBF-7D61-4624-8BA2-9485BDA96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CCC7-1D06-4140-B803-C64D43BB257A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EE78-A831-40B3-A8D3-48FE790B9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9738-A3FE-4E26-9206-E441892D4DFB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FD5F-A767-4A0B-9C01-EB3486B809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1B74AFF-A9D5-463D-8DF9-EADA43E7A435}" type="datetime1">
              <a:rPr lang="cs-CZ"/>
              <a:pPr>
                <a:defRPr/>
              </a:pPr>
              <a:t>5.10.2011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A85DFEC-A07F-4907-9001-0C14A9C1DF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924175"/>
            <a:ext cx="7993063" cy="1143000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Digitální mapa veřejné správy</a:t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Plzeňského kraje (DMVS PK)</a:t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Seznámení s projektem</a:t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endParaRPr lang="cs-CZ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786438"/>
            <a:ext cx="7848600" cy="811212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</a:rPr>
              <a:t>Krajský úřad Plzeňského kraje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Odbor informatiky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6284484" cy="8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1F301-CDA8-4809-A3EC-965A5F984639}" type="slidenum">
              <a:rPr lang="cs-CZ" smtClean="0"/>
              <a:pPr/>
              <a:t>10</a:t>
            </a:fld>
            <a:endParaRPr lang="cs-CZ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8353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126413" cy="5562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latin typeface="Arial" charset="0"/>
              </a:rPr>
              <a:t>Děkuji za pozornost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>
                <a:latin typeface="Arial" charset="0"/>
              </a:rPr>
              <a:t>Ing. Antonín Procházka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oddělení geografických informačních systémů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Odbor  informatiky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Krajský úřad Plzeňského kraje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err="1" smtClean="0">
                <a:latin typeface="Arial" charset="0"/>
              </a:rPr>
              <a:t>Škroupova</a:t>
            </a:r>
            <a:r>
              <a:rPr lang="cs-CZ" sz="1400" dirty="0" smtClean="0">
                <a:latin typeface="Arial" charset="0"/>
              </a:rPr>
              <a:t> 18, 306 13 Plzeň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tel.: 377 195 276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antonin.prochazka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@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plzensky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-kraj.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cz</a:t>
            </a:r>
            <a:endParaRPr lang="cs-CZ" sz="140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http://www.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plzensky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-kraj.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cz</a:t>
            </a:r>
            <a:endParaRPr lang="cs-CZ" sz="140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http://mapy.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plzensky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-kraj.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cz</a:t>
            </a:r>
            <a:endParaRPr lang="cs-CZ" sz="140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00563" y="692150"/>
            <a:ext cx="3949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ABE051A-4FCF-4044-BE64-A189BD479ADE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353425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 </a:t>
            </a:r>
            <a:endParaRPr lang="cs-CZ" sz="20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715962"/>
            <a:ext cx="83534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b="1" dirty="0" smtClean="0"/>
              <a:t>Digitální </a:t>
            </a:r>
            <a:r>
              <a:rPr lang="cs-CZ" b="1" dirty="0"/>
              <a:t>mapa veřejné správy Plzeňského kraje</a:t>
            </a:r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b="1" dirty="0" smtClean="0"/>
              <a:t>Součást celostátního projektu Digitální mapa veřejné správy ČR</a:t>
            </a:r>
            <a:endParaRPr lang="cs-CZ" sz="2000" b="1" dirty="0"/>
          </a:p>
          <a:p>
            <a:pPr marL="342900" indent="-342900">
              <a:defRPr/>
            </a:pPr>
            <a:endParaRPr lang="cs-CZ" sz="2000" b="1" dirty="0" smtClean="0"/>
          </a:p>
          <a:p>
            <a:pPr algn="just"/>
            <a:r>
              <a:rPr lang="cs-CZ" sz="2000" dirty="0" smtClean="0"/>
              <a:t>DMVS je </a:t>
            </a:r>
            <a:r>
              <a:rPr lang="cs-CZ" sz="2000" dirty="0"/>
              <a:t>centrální projekt pod záštitou Ministerstva vnitra vznikající na základě </a:t>
            </a:r>
            <a:r>
              <a:rPr lang="cs-CZ" sz="2000" dirty="0" smtClean="0"/>
              <a:t>Memoranda </a:t>
            </a:r>
            <a:r>
              <a:rPr lang="cs-CZ" sz="2000" dirty="0"/>
              <a:t>podepsaného ministerstvem vnitra, ministerstvem životního prostředí, ministerstvem pro místní rozvoj, ministerstvem zemědělství, Českým úřadem zeměměřickým a katastrálním, Svazem měst a obcí ČR a Asociací krajů ČR. </a:t>
            </a:r>
          </a:p>
          <a:p>
            <a:pPr marL="342900" indent="-342900">
              <a:defRPr/>
            </a:pPr>
            <a:endParaRPr lang="cs-CZ" sz="2000" b="1" dirty="0" smtClean="0"/>
          </a:p>
          <a:p>
            <a:pPr marL="342900" indent="-342900">
              <a:defRPr/>
            </a:pPr>
            <a:r>
              <a:rPr lang="cs-CZ" sz="2000" b="1" dirty="0" smtClean="0"/>
              <a:t>Projekt DMVS PK</a:t>
            </a:r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dirty="0"/>
              <a:t>Celková částka 26 mil Kč</a:t>
            </a:r>
          </a:p>
          <a:p>
            <a:pPr marL="342900" indent="-342900">
              <a:defRPr/>
            </a:pPr>
            <a:endParaRPr lang="cs-CZ" sz="2000" b="1" dirty="0" smtClean="0"/>
          </a:p>
          <a:p>
            <a:pPr marL="342900" indent="-342900" algn="just">
              <a:defRPr/>
            </a:pPr>
            <a:r>
              <a:rPr lang="cs-CZ" sz="2000" dirty="0" smtClean="0"/>
              <a:t>Projektová žádost podána v říjnu 2010, stále čekáme na rozhodnutí řídícího orgánu o přidělení dotace.</a:t>
            </a:r>
            <a:endParaRPr lang="cs-CZ" sz="2000" dirty="0"/>
          </a:p>
          <a:p>
            <a:pPr marL="342900" indent="-342900" algn="just">
              <a:defRPr/>
            </a:pPr>
            <a:r>
              <a:rPr lang="cs-CZ" sz="2000" dirty="0"/>
              <a:t>Připravujeme zadávací dokumentace pro výběrová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b="1" dirty="0"/>
              <a:t>Více informací na adrese </a:t>
            </a:r>
            <a:r>
              <a:rPr lang="cs-CZ" sz="2000" b="1" u="sng" dirty="0">
                <a:solidFill>
                  <a:schemeClr val="accent2"/>
                </a:solidFill>
              </a:rPr>
              <a:t>http://dmvs.plzensky-kraj.cz</a:t>
            </a:r>
          </a:p>
          <a:p>
            <a:pPr marL="342900" indent="-342900">
              <a:defRPr/>
            </a:pPr>
            <a:endParaRPr lang="cs-CZ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6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90B81-3729-490E-8E72-0CD8804F023F}" type="slidenum">
              <a:rPr lang="cs-CZ" smtClean="0"/>
              <a:pPr/>
              <a:t>3</a:t>
            </a:fld>
            <a:endParaRPr 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496300" cy="57372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latin typeface="Arial" charset="0"/>
              </a:rPr>
              <a:t>Co je cílem projektu DMVS PK: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latin typeface="Arial" charset="0"/>
            </a:endParaRPr>
          </a:p>
          <a:p>
            <a:pPr algn="just"/>
            <a:r>
              <a:rPr lang="cs-CZ" sz="2000" b="1" dirty="0">
                <a:latin typeface="Arial" charset="0"/>
                <a:cs typeface="Arial" charset="0"/>
              </a:rPr>
              <a:t>Hlavním cílem projektu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je vytvoření uceleného digitálního mapového díla, programového a organizačního prostředí, které bude tvořit součást celorepublikového díla jako garantovaného jednotného mapového díla a prostředí pro konzistentní výkon příslušných agend veřejné správy v území Plzeňského kraje.</a:t>
            </a:r>
          </a:p>
          <a:p>
            <a:pPr marL="457200" lvl="1" indent="0" algn="just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har char="•"/>
            </a:pPr>
            <a:r>
              <a:rPr lang="cs-CZ" sz="2000" b="1" dirty="0">
                <a:latin typeface="Arial" charset="0"/>
                <a:ea typeface="+mn-ea"/>
                <a:cs typeface="Arial" charset="0"/>
              </a:rPr>
              <a:t>Části projektu DMVS PK</a:t>
            </a:r>
          </a:p>
          <a:p>
            <a:pPr lvl="1"/>
            <a:r>
              <a:rPr lang="cs-CZ" sz="1800" dirty="0" smtClean="0">
                <a:latin typeface="Arial" charset="0"/>
                <a:cs typeface="Arial" charset="0"/>
              </a:rPr>
              <a:t>Účelová </a:t>
            </a:r>
            <a:r>
              <a:rPr lang="cs-CZ" sz="1800" dirty="0">
                <a:latin typeface="Arial" charset="0"/>
                <a:cs typeface="Arial" charset="0"/>
              </a:rPr>
              <a:t>katastrální mapa </a:t>
            </a:r>
            <a:r>
              <a:rPr lang="cs-CZ" sz="1800" dirty="0" smtClean="0">
                <a:latin typeface="Arial" charset="0"/>
                <a:cs typeface="Arial" charset="0"/>
              </a:rPr>
              <a:t>Plzeňského kraje (ÚKM </a:t>
            </a:r>
            <a:r>
              <a:rPr lang="cs-CZ" sz="1800" dirty="0">
                <a:latin typeface="Arial" charset="0"/>
                <a:cs typeface="Arial" charset="0"/>
              </a:rPr>
              <a:t>PK)</a:t>
            </a:r>
          </a:p>
          <a:p>
            <a:pPr lvl="1"/>
            <a:r>
              <a:rPr lang="cs-CZ" sz="1800" dirty="0" smtClean="0">
                <a:latin typeface="Arial" charset="0"/>
                <a:cs typeface="Arial" charset="0"/>
              </a:rPr>
              <a:t>Digitální </a:t>
            </a:r>
            <a:r>
              <a:rPr lang="cs-CZ" sz="1800" dirty="0">
                <a:latin typeface="Arial" charset="0"/>
                <a:cs typeface="Arial" charset="0"/>
              </a:rPr>
              <a:t>technická mapa </a:t>
            </a:r>
            <a:r>
              <a:rPr lang="cs-CZ" sz="1800" dirty="0" smtClean="0">
                <a:latin typeface="Arial" charset="0"/>
                <a:cs typeface="Arial" charset="0"/>
              </a:rPr>
              <a:t>Plzeňského kraje (DTM </a:t>
            </a:r>
            <a:r>
              <a:rPr lang="cs-CZ" sz="1800" dirty="0">
                <a:latin typeface="Arial" charset="0"/>
                <a:cs typeface="Arial" charset="0"/>
              </a:rPr>
              <a:t>PK)</a:t>
            </a:r>
          </a:p>
          <a:p>
            <a:pPr lvl="1"/>
            <a:r>
              <a:rPr lang="cs-CZ" sz="1800" dirty="0" smtClean="0">
                <a:latin typeface="Arial" pitchFamily="34" charset="0"/>
                <a:cs typeface="Arial" pitchFamily="34" charset="0"/>
              </a:rPr>
              <a:t>Nástroje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pro tvorbu a údržbu územně analytických podkladů Plzeňského kraje (ÚAP PK)</a:t>
            </a:r>
          </a:p>
          <a:p>
            <a:pPr marL="457200" lvl="1" indent="0" algn="just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cs-CZ" sz="1400" dirty="0" smtClean="0">
                <a:latin typeface="Arial" pitchFamily="34" charset="0"/>
                <a:cs typeface="Arial" pitchFamily="34" charset="0"/>
              </a:rPr>
            </a:br>
            <a:r>
              <a:rPr lang="cs-CZ" sz="1000" dirty="0" smtClean="0">
                <a:latin typeface="Arial" charset="0"/>
                <a:cs typeface="Arial" charset="0"/>
              </a:rPr>
              <a:t/>
            </a:r>
            <a:br>
              <a:rPr lang="cs-CZ" sz="1000" dirty="0" smtClean="0">
                <a:latin typeface="Arial" charset="0"/>
                <a:cs typeface="Arial" charset="0"/>
              </a:rPr>
            </a:br>
            <a:endParaRPr lang="cs-CZ" sz="1000" b="1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CF33C0E6-FFFA-4223-81A0-07254D77BC48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353425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 </a:t>
            </a:r>
            <a:endParaRPr lang="cs-CZ" sz="20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714376"/>
            <a:ext cx="8517847" cy="588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defRPr/>
            </a:pPr>
            <a:r>
              <a:rPr lang="cs-CZ" sz="2800" b="1" dirty="0" smtClean="0"/>
              <a:t>Dění okolo projektu DMVS PK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projekt byl v březnu 2011 schválen – finance z IOP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proběhla jednání se zástupci měst a obcí, se správci TI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projekt je složen ze tří částí:</a:t>
            </a:r>
          </a:p>
          <a:p>
            <a:pPr marL="4000500" lvl="8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nástroje pro ÚAP</a:t>
            </a:r>
          </a:p>
          <a:p>
            <a:pPr marL="4000500" lvl="8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ÚKM</a:t>
            </a:r>
          </a:p>
          <a:p>
            <a:pPr marL="4000500" lvl="8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DTM</a:t>
            </a:r>
            <a:endParaRPr lang="cs-CZ" sz="18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proběhlo výběrové řízení (VŘ) na ÚKM - podepsaná smlouva, můžete obdržet počátkem příštího roku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připravená VŘ na část ÚAP a na část DTM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osloveny – vyzvány k partnerství byly všechny obce v PK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řada obcí se již vyjádřila prostřednictvím dotazníku partnera svým souhlasem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některé obce podepsaly Memorandum o partnerství s PK o partnerské spolupráci na projektu (Sušice, Klatovy, Horšovský Týn, Domažlice, Klatovy, Nepomuk, Dobřany vše můžete vidět na dmvs.plzensky-kraj.cz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klíčoví partneři projektu rovněž podepsali Memorandum O2, RWE, ČEZ, Povodí Vltavy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800" dirty="0" smtClean="0"/>
              <a:t>PK provedl letecké snímkování kraje na 20cm pixel. Další snímkování pro účely aktualizace DTM bylo vybráno cca 40 lokalit pro snímkování 10cm pixel – toto celé snímkování není financováno z projektu, ale přímo z rozpočtu PK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cs-CZ" sz="20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77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90B81-3729-490E-8E72-0CD8804F023F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280831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Přehled typů vektorových</a:t>
            </a:r>
          </a:p>
          <a:p>
            <a:r>
              <a:rPr lang="cs-CZ" b="1" dirty="0" smtClean="0"/>
              <a:t>katastrálních map</a:t>
            </a:r>
            <a:endParaRPr lang="cs-CZ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18" y="1"/>
            <a:ext cx="556146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71682" cy="2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3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ABE051A-4FCF-4044-BE64-A189BD479ADE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692696"/>
            <a:ext cx="8279991" cy="56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b="1" dirty="0" smtClean="0"/>
              <a:t>Digitální technická mapa Plzeňského kraje</a:t>
            </a:r>
          </a:p>
          <a:p>
            <a:pPr marL="342900" indent="-342900">
              <a:defRPr/>
            </a:pPr>
            <a:endParaRPr lang="cs-CZ" sz="2000" b="1" dirty="0" smtClean="0">
              <a:cs typeface="Arial" charset="0"/>
            </a:endParaRPr>
          </a:p>
          <a:p>
            <a:pPr marL="342900" indent="-342900">
              <a:spcAft>
                <a:spcPts val="1200"/>
              </a:spcAft>
              <a:defRPr/>
            </a:pPr>
            <a:r>
              <a:rPr lang="cs-CZ" sz="2000" b="1" dirty="0" smtClean="0">
                <a:cs typeface="Arial" charset="0"/>
              </a:rPr>
              <a:t>Hlavním </a:t>
            </a:r>
            <a:r>
              <a:rPr lang="cs-CZ" sz="2000" b="1" dirty="0">
                <a:cs typeface="Arial" charset="0"/>
              </a:rPr>
              <a:t>cílem </a:t>
            </a:r>
            <a:r>
              <a:rPr lang="cs-CZ" sz="2000" b="1" dirty="0" smtClean="0">
                <a:cs typeface="Arial" charset="0"/>
              </a:rPr>
              <a:t>projektu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 vytvořit jednotné a aktuální mapové dílo, sloužící uživatelům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 otevřenost pro další využití mapových dat 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 umožnit dostupnost dat – webové rozhraní 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 odstranění duplicitních měření v rámci jednoho území (ulice, areálu apod.)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 pro samosprávu i státní správu jedinečný podklad pro pasporty </a:t>
            </a:r>
            <a:r>
              <a:rPr lang="cs-CZ" sz="1600" dirty="0" err="1" smtClean="0">
                <a:cs typeface="Arial" charset="0"/>
              </a:rPr>
              <a:t>maj</a:t>
            </a:r>
            <a:r>
              <a:rPr lang="cs-CZ" sz="1600" dirty="0" smtClean="0">
                <a:cs typeface="Arial" charset="0"/>
              </a:rPr>
              <a:t>. např.:</a:t>
            </a:r>
          </a:p>
          <a:p>
            <a:pPr marL="1200150" lvl="2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400" dirty="0" smtClean="0">
                <a:cs typeface="Arial" charset="0"/>
              </a:rPr>
              <a:t> komunikací a dopravního značení (plány údržby...)</a:t>
            </a:r>
          </a:p>
          <a:p>
            <a:pPr marL="1200150" lvl="2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400" dirty="0" smtClean="0">
                <a:cs typeface="Arial" charset="0"/>
              </a:rPr>
              <a:t> obecního mobiliáře (lavičky, odp. koše, okrasné rostliny apod...)</a:t>
            </a:r>
          </a:p>
          <a:p>
            <a:pPr marL="1200150" lvl="2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400" dirty="0" smtClean="0">
                <a:cs typeface="Arial" charset="0"/>
              </a:rPr>
              <a:t> přehled o technické infrastruktuře – lepší plánování</a:t>
            </a:r>
          </a:p>
          <a:p>
            <a:pPr marL="1200150" lvl="2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400" dirty="0" smtClean="0">
                <a:cs typeface="Arial" charset="0"/>
              </a:rPr>
              <a:t>veřejného osvětlení, nájemních vztahů... apod.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předností bude rychlost získání aktuálního stavu ÚMPS a </a:t>
            </a:r>
            <a:r>
              <a:rPr lang="cs-CZ" sz="1600" dirty="0" err="1" smtClean="0">
                <a:cs typeface="Arial" charset="0"/>
              </a:rPr>
              <a:t>inž</a:t>
            </a:r>
            <a:r>
              <a:rPr lang="cs-CZ" sz="1600" dirty="0" smtClean="0">
                <a:cs typeface="Arial" charset="0"/>
              </a:rPr>
              <a:t>. sítí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1600" dirty="0" smtClean="0">
                <a:cs typeface="Arial" charset="0"/>
              </a:rPr>
              <a:t>poskytování mapových služeb pro další možné subjekty až pro nejširší veřejnost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endParaRPr lang="cs-CZ" sz="1600" dirty="0" smtClean="0"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5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90B81-3729-490E-8E72-0CD8804F023F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496300" cy="57372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Postup budování části DTM PK: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latin typeface="Arial" charset="0"/>
            </a:endParaRPr>
          </a:p>
          <a:p>
            <a:r>
              <a:rPr lang="cs-CZ" sz="1800" b="1" dirty="0" smtClean="0">
                <a:latin typeface="Arial" charset="0"/>
                <a:cs typeface="Arial" charset="0"/>
              </a:rPr>
              <a:t>Vytvoření partnerství a spolupráce účastníků, smluvní zajištění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vznik smlouvy o partnerství  =</a:t>
            </a:r>
            <a:r>
              <a:rPr lang="en-US" sz="1400" dirty="0" smtClean="0">
                <a:latin typeface="Arial" charset="0"/>
                <a:cs typeface="Arial" charset="0"/>
              </a:rPr>
              <a:t>&gt;</a:t>
            </a:r>
            <a:r>
              <a:rPr lang="cs-CZ" sz="1400" dirty="0" smtClean="0">
                <a:latin typeface="Arial" charset="0"/>
                <a:cs typeface="Arial" charset="0"/>
              </a:rPr>
              <a:t> smlouva o tvorbě DTM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lvl="2"/>
            <a:r>
              <a:rPr lang="cs-CZ" sz="1400" dirty="0" smtClean="0">
                <a:latin typeface="Arial" charset="0"/>
                <a:cs typeface="Arial" charset="0"/>
              </a:rPr>
              <a:t>města a obce, správci inženýrských sítí, Plzeňský kraj, a další orgány státní správy a samosprávy</a:t>
            </a:r>
          </a:p>
          <a:p>
            <a:pPr lvl="1"/>
            <a:r>
              <a:rPr lang="cs-CZ" sz="1450" dirty="0" smtClean="0">
                <a:latin typeface="Arial" charset="0"/>
                <a:cs typeface="Arial" charset="0"/>
              </a:rPr>
              <a:t>možnost měst a obcí vydání vyhlášky o DTMM na zákl. </a:t>
            </a:r>
            <a:r>
              <a:rPr lang="cs-CZ" sz="1450" dirty="0" err="1" smtClean="0">
                <a:latin typeface="Arial" charset="0"/>
                <a:cs typeface="Arial" charset="0"/>
              </a:rPr>
              <a:t>vyhl.č</a:t>
            </a:r>
            <a:r>
              <a:rPr lang="cs-CZ" sz="1450" dirty="0" smtClean="0">
                <a:latin typeface="Arial" charset="0"/>
                <a:cs typeface="Arial" charset="0"/>
              </a:rPr>
              <a:t>. 233/2010 Sb</a:t>
            </a:r>
            <a:r>
              <a:rPr lang="cs-CZ" sz="1450" b="1" dirty="0" smtClean="0"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cs-CZ" sz="1450" dirty="0" smtClean="0">
                <a:latin typeface="Arial" charset="0"/>
                <a:cs typeface="Arial" charset="0"/>
              </a:rPr>
              <a:t>vznik směrnice pro zaměřování dat, včetně datového modelu</a:t>
            </a:r>
          </a:p>
          <a:p>
            <a:pPr lvl="1"/>
            <a:r>
              <a:rPr lang="cs-CZ" sz="1450" dirty="0" smtClean="0">
                <a:latin typeface="Arial" charset="0"/>
                <a:cs typeface="Arial" charset="0"/>
              </a:rPr>
              <a:t>nastavení parametrů aktualizace</a:t>
            </a:r>
          </a:p>
          <a:p>
            <a:pPr lvl="1"/>
            <a:endParaRPr lang="cs-CZ" sz="600" dirty="0" smtClean="0">
              <a:latin typeface="Arial" charset="0"/>
              <a:cs typeface="Arial" charset="0"/>
            </a:endParaRPr>
          </a:p>
          <a:p>
            <a:r>
              <a:rPr lang="cs-CZ" sz="1800" b="1" dirty="0" smtClean="0">
                <a:latin typeface="Arial" charset="0"/>
                <a:cs typeface="Arial" charset="0"/>
              </a:rPr>
              <a:t>Počáteční sběr a tvorba dat Digitální technické mapy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prvotní získání dat od správců </a:t>
            </a:r>
            <a:r>
              <a:rPr lang="cs-CZ" sz="1400" dirty="0" err="1" smtClean="0">
                <a:latin typeface="Arial" charset="0"/>
                <a:cs typeface="Arial" charset="0"/>
              </a:rPr>
              <a:t>inž</a:t>
            </a:r>
            <a:r>
              <a:rPr lang="cs-CZ" sz="1400" dirty="0" smtClean="0">
                <a:latin typeface="Arial" charset="0"/>
                <a:cs typeface="Arial" charset="0"/>
              </a:rPr>
              <a:t>. sítí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úprava dat polohopisu – tzv. konsolidace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převzetí konsolidovaných dat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spuštění pilotního provozu - polovina roku 2012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vyhodnocení situace ke spuštění „ostrého“ provozu – leden 2013</a:t>
            </a:r>
          </a:p>
          <a:p>
            <a:pPr lvl="1"/>
            <a:endParaRPr lang="cs-CZ" sz="1400" dirty="0" smtClean="0">
              <a:latin typeface="Arial" charset="0"/>
              <a:cs typeface="Arial" charset="0"/>
            </a:endParaRPr>
          </a:p>
          <a:p>
            <a:r>
              <a:rPr lang="cs-CZ" sz="1800" b="1" dirty="0" smtClean="0">
                <a:latin typeface="Arial" charset="0"/>
                <a:cs typeface="Arial" charset="0"/>
              </a:rPr>
              <a:t>Začátek provozní fáze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data budou sdílena mezi všemi partnery (obce a města, správci </a:t>
            </a:r>
            <a:r>
              <a:rPr lang="cs-CZ" sz="1400" dirty="0" err="1" smtClean="0">
                <a:latin typeface="Arial" charset="0"/>
                <a:cs typeface="Arial" charset="0"/>
              </a:rPr>
              <a:t>inž</a:t>
            </a:r>
            <a:r>
              <a:rPr lang="cs-CZ" sz="1400" dirty="0" smtClean="0">
                <a:latin typeface="Arial" charset="0"/>
                <a:cs typeface="Arial" charset="0"/>
              </a:rPr>
              <a:t>. sítí, projektanti, geodeti a další potenciální partneři)</a:t>
            </a:r>
          </a:p>
          <a:p>
            <a:pPr lvl="1"/>
            <a:r>
              <a:rPr lang="cs-CZ" sz="1400" dirty="0" smtClean="0">
                <a:latin typeface="Arial" charset="0"/>
                <a:cs typeface="Arial" charset="0"/>
              </a:rPr>
              <a:t>data budou aktualizována  dle pravidel za spolupráce všech partnerských subjektů</a:t>
            </a:r>
          </a:p>
          <a:p>
            <a:pPr marL="0" indent="0">
              <a:buNone/>
            </a:pPr>
            <a:r>
              <a:rPr lang="cs-CZ" sz="1400" dirty="0" smtClean="0">
                <a:latin typeface="Arial" charset="0"/>
                <a:cs typeface="Arial" charset="0"/>
              </a:rPr>
              <a:t/>
            </a:r>
            <a:br>
              <a:rPr lang="cs-CZ" sz="1400" dirty="0" smtClean="0">
                <a:latin typeface="Arial" charset="0"/>
                <a:cs typeface="Arial" charset="0"/>
              </a:rPr>
            </a:br>
            <a:endParaRPr lang="cs-CZ" sz="1400" b="1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03AB1-937A-4AD4-B8B7-FD983F9C7CB8}" type="slidenum">
              <a:rPr lang="cs-CZ" smtClean="0"/>
              <a:pPr/>
              <a:t>8</a:t>
            </a:fld>
            <a:endParaRPr lang="cs-CZ" smtClean="0"/>
          </a:p>
        </p:txBody>
      </p:sp>
      <p:pic>
        <p:nvPicPr>
          <p:cNvPr id="1026" name="Picture 2" descr="C:\Tonda\Rokycany_dkm_site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87482"/>
            <a:ext cx="8171483" cy="608187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339752" y="620688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DKM + inženýrské sítě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03AB1-937A-4AD4-B8B7-FD983F9C7CB8}" type="slidenum">
              <a:rPr lang="cs-CZ" smtClean="0"/>
              <a:pPr/>
              <a:t>9</a:t>
            </a:fld>
            <a:endParaRPr lang="cs-CZ" smtClean="0"/>
          </a:p>
        </p:txBody>
      </p:sp>
      <p:pic>
        <p:nvPicPr>
          <p:cNvPr id="2050" name="Picture 2" descr="C:\Tonda\Rokycany_ortofoto_site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617348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339752" y="620688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Ortofotomapa</a:t>
            </a:r>
            <a:r>
              <a:rPr lang="cs-CZ" dirty="0" smtClean="0"/>
              <a:t> + inženýrské sítě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67" y="0"/>
            <a:ext cx="4038640" cy="5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owerpoint_znak">
  <a:themeElements>
    <a:clrScheme name="šablona_powerpoint_zna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_powerpoint_zna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_powerpoint_zna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_powerpoint_zna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šablona_powerpoint_znak</Template>
  <TotalTime>3231</TotalTime>
  <Words>690</Words>
  <Application>Microsoft Office PowerPoint</Application>
  <PresentationFormat>Předvádění na obrazovce (4:3)</PresentationFormat>
  <Paragraphs>115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šablona_powerpoint_znak</vt:lpstr>
      <vt:lpstr>Digitální mapa veřejné správy Plzeňského kraje (DMVS PK) Seznámení s projektem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KúPk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 problematika ÚAP a ÚPD</dc:title>
  <dc:creator>KúPk</dc:creator>
  <cp:lastModifiedBy>Procházka Antonín</cp:lastModifiedBy>
  <cp:revision>258</cp:revision>
  <dcterms:created xsi:type="dcterms:W3CDTF">2006-11-14T09:52:33Z</dcterms:created>
  <dcterms:modified xsi:type="dcterms:W3CDTF">2011-10-05T07:50:41Z</dcterms:modified>
</cp:coreProperties>
</file>