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64" r:id="rId4"/>
    <p:sldId id="258" r:id="rId5"/>
    <p:sldId id="261" r:id="rId6"/>
    <p:sldId id="260" r:id="rId7"/>
    <p:sldId id="280" r:id="rId8"/>
    <p:sldId id="259" r:id="rId9"/>
    <p:sldId id="281" r:id="rId10"/>
    <p:sldId id="262" r:id="rId11"/>
    <p:sldId id="263" r:id="rId12"/>
    <p:sldId id="282" r:id="rId13"/>
    <p:sldId id="266" r:id="rId14"/>
    <p:sldId id="265" r:id="rId15"/>
    <p:sldId id="283" r:id="rId16"/>
    <p:sldId id="267" r:id="rId17"/>
    <p:sldId id="268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6" autoAdjust="0"/>
    <p:restoredTop sz="94660"/>
  </p:normalViewPr>
  <p:slideViewPr>
    <p:cSldViewPr>
      <p:cViewPr>
        <p:scale>
          <a:sx n="80" d="100"/>
          <a:sy n="80" d="100"/>
        </p:scale>
        <p:origin x="-17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1E036-2E0B-4ECA-9683-21E20F787826}" type="datetimeFigureOut">
              <a:rPr lang="cs-CZ" smtClean="0"/>
              <a:t>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9479-E930-48D9-88C7-A03DB2331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8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9479-E930-48D9-88C7-A03DB2331E2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26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77C6-407E-4F75-B32F-06BCB435B1FD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0D1F-D4ED-488B-8C5E-066D94C0E9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4632" cy="2979762"/>
          </a:xfrm>
        </p:spPr>
        <p:txBody>
          <a:bodyPr>
            <a:normAutofit/>
          </a:bodyPr>
          <a:lstStyle/>
          <a:p>
            <a:r>
              <a:rPr lang="cs-CZ" sz="4000" b="1" cap="all" dirty="0" smtClean="0">
                <a:solidFill>
                  <a:srgbClr val="002060"/>
                </a:solidFill>
              </a:rPr>
              <a:t>Sanace kontaminovaného území plzeň- </a:t>
            </a:r>
            <a:r>
              <a:rPr lang="cs-CZ" sz="4000" b="1" cap="all" dirty="0" err="1" smtClean="0">
                <a:solidFill>
                  <a:srgbClr val="002060"/>
                </a:solidFill>
              </a:rPr>
              <a:t>libušín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4581128"/>
            <a:ext cx="3602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cs-CZ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kontrolní den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5.9.2013</a:t>
            </a:r>
            <a:endParaRPr lang="cs-CZ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ázek 4" descr="C:\Users\frantova\AppData\Local\Temp\ARC154D\bannery_fond_soudrznosti_OPZP\Banner OPZP_Fond soudrznosti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95290"/>
            <a:ext cx="6016784" cy="10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Koncepce projektovaných sanačních prací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lvl="0" algn="just">
              <a:buFont typeface="+mj-lt"/>
              <a:buAutoNum type="arabicPeriod"/>
            </a:pPr>
            <a:r>
              <a:rPr lang="cs-C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etapa: 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zpracování realizačního </a:t>
            </a:r>
            <a:r>
              <a:rPr 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projektu, realizace a vyhodnocení sanačního 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doprůzkum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 prostoru vrtu HV-6</a:t>
            </a:r>
          </a:p>
          <a:p>
            <a:pPr lvl="0" algn="just">
              <a:buFont typeface="+mj-lt"/>
              <a:buAutoNum type="arabicPeriod"/>
            </a:pPr>
            <a:r>
              <a:rPr lang="cs-C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etapa: 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sanace nesaturované zóny vně objektů a sanace mělké podzemní vody (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odtěžba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kontaminovaných zemin a stavebně sanační čerpání), </a:t>
            </a:r>
          </a:p>
          <a:p>
            <a:pPr lvl="0" algn="just">
              <a:buFont typeface="+mj-lt"/>
              <a:buAutoNum type="arabicPeriod"/>
            </a:pPr>
            <a:r>
              <a:rPr lang="cs-C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etapa: 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sanace nesaturované zóny uvnitř objektů (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venting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spojený s propařováním) a zahájení sanace hlubší 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zvodně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(čerpání podzemní vody v ohniscích), </a:t>
            </a:r>
          </a:p>
          <a:p>
            <a:pPr lvl="0" algn="just">
              <a:buFont typeface="+mj-lt"/>
              <a:buAutoNum type="arabicPeriod"/>
            </a:pPr>
            <a:r>
              <a:rPr lang="cs-C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etapa: 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pokračování sanace nesaturované zóny a dokončení sanace hlubší 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zvodně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inovativní technologií stimulované biologické reduktivní 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dehalogenace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(zasakování syrovátky). V této etapě sanace bude rovněž pokračovat sanace nesaturované zóny </a:t>
            </a:r>
            <a:r>
              <a:rPr lang="cs-CZ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ventingem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propařováním, sanační monitoring na prokázání splnění sanačních limitů, </a:t>
            </a:r>
          </a:p>
          <a:p>
            <a:pPr lvl="0" algn="just">
              <a:buFont typeface="+mj-lt"/>
              <a:buAutoNum type="arabicPeriod"/>
            </a:pPr>
            <a:r>
              <a:rPr lang="cs-C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etapa</a:t>
            </a:r>
            <a:r>
              <a:rPr lang="cs-C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závěrečný monitoring, prokázání splnění sanačních limitů, odstranění technologií, likvidace vrtů.</a:t>
            </a:r>
          </a:p>
          <a:p>
            <a:pPr marL="0" lvl="0" indent="-457200" algn="just"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rgbClr val="002060"/>
                </a:solidFill>
              </a:rPr>
              <a:t>ETAPA – realizační projekt a sanační </a:t>
            </a:r>
          </a:p>
          <a:p>
            <a:r>
              <a:rPr lang="cs-CZ" sz="2800" b="1" dirty="0" err="1" smtClean="0">
                <a:solidFill>
                  <a:srgbClr val="002060"/>
                </a:solidFill>
              </a:rPr>
              <a:t>doprůzkum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91968" y="1358766"/>
            <a:ext cx="7968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>
                <a:solidFill>
                  <a:srgbClr val="002060"/>
                </a:solidFill>
              </a:rPr>
              <a:t>Realizován sanační </a:t>
            </a:r>
            <a:r>
              <a:rPr lang="cs-CZ" b="1" dirty="0" err="1" smtClean="0">
                <a:solidFill>
                  <a:srgbClr val="002060"/>
                </a:solidFill>
              </a:rPr>
              <a:t>doprůzkum</a:t>
            </a:r>
            <a:r>
              <a:rPr lang="cs-CZ" b="1" dirty="0" smtClean="0">
                <a:solidFill>
                  <a:srgbClr val="002060"/>
                </a:solidFill>
              </a:rPr>
              <a:t> v okolí vrtu HV-6 – červenec 2013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-    Realizace 6 hydrogeologických průzkumných vrtů</a:t>
            </a:r>
          </a:p>
          <a:p>
            <a:pPr marL="285750" lvl="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Odběry vzorků zemin a podzemních vod</a:t>
            </a:r>
          </a:p>
          <a:p>
            <a:pPr marL="285750" lvl="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Geodetické zaměření lokality</a:t>
            </a:r>
            <a:endParaRPr lang="cs-CZ" dirty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Rekognoskace lokality</a:t>
            </a:r>
          </a:p>
          <a:p>
            <a:pPr lvl="0"/>
            <a:r>
              <a:rPr lang="cs-CZ" dirty="0" smtClean="0">
                <a:solidFill>
                  <a:srgbClr val="002060"/>
                </a:solidFill>
              </a:rPr>
              <a:t>-    Zpracována závěrečná zpráva  </a:t>
            </a:r>
          </a:p>
          <a:p>
            <a:pPr lvl="0"/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Zpracování realizační dokumentace – draft předán 29.8.2013</a:t>
            </a:r>
          </a:p>
          <a:p>
            <a:pPr lvl="0"/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jana.kolarova\Documents\Zakázky\2013_Libušín\fotodokumentace\Libusin_foto_2013\IMAG0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99" y="3831877"/>
            <a:ext cx="3600000" cy="21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na.kolarova\Documents\Zakázky\2013_Libušín\fotodokumentace\Libusin_foto_2013\IMAG0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07941"/>
            <a:ext cx="3600000" cy="21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na.kolarova\Documents\Zakázky\2013_Libušín\fotodokumentace\Libusin_foto_2013\IMAG09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2101" y="2564904"/>
            <a:ext cx="2430379" cy="21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rgbClr val="002060"/>
                </a:solidFill>
              </a:rPr>
              <a:t>ETAPA – výsledky sanačního </a:t>
            </a:r>
          </a:p>
          <a:p>
            <a:r>
              <a:rPr lang="cs-CZ" sz="2800" b="1" dirty="0" err="1" smtClean="0">
                <a:solidFill>
                  <a:srgbClr val="002060"/>
                </a:solidFill>
              </a:rPr>
              <a:t>doprůzkumu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91968" y="1358766"/>
            <a:ext cx="39842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Upřesněny </a:t>
            </a:r>
            <a:r>
              <a:rPr lang="cs-CZ" sz="2000" dirty="0">
                <a:solidFill>
                  <a:srgbClr val="002060"/>
                </a:solidFill>
              </a:rPr>
              <a:t>geologické a hydrogeologické poměry lokality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Ve </a:t>
            </a:r>
            <a:r>
              <a:rPr lang="cs-CZ" sz="2000" dirty="0">
                <a:solidFill>
                  <a:srgbClr val="002060"/>
                </a:solidFill>
              </a:rPr>
              <a:t>zdrojové oblasti (okolí vrtu HV-6) nebyla identifikována další významná ohniska znečištění zemin ani vod ropnými látkami a chlorovanými uhlovodíky.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Ohniska </a:t>
            </a:r>
            <a:r>
              <a:rPr lang="cs-CZ" sz="2000" dirty="0">
                <a:solidFill>
                  <a:srgbClr val="002060"/>
                </a:solidFill>
              </a:rPr>
              <a:t>znečištění podzemní vody hlubšího kolektoru </a:t>
            </a:r>
            <a:r>
              <a:rPr lang="cs-CZ" sz="2000" dirty="0" smtClean="0">
                <a:solidFill>
                  <a:srgbClr val="002060"/>
                </a:solidFill>
              </a:rPr>
              <a:t>korelují </a:t>
            </a:r>
            <a:r>
              <a:rPr lang="cs-CZ" sz="2000" dirty="0">
                <a:solidFill>
                  <a:srgbClr val="002060"/>
                </a:solidFill>
              </a:rPr>
              <a:t>s ohnisky znečištění zemin, 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Existence </a:t>
            </a:r>
            <a:r>
              <a:rPr lang="cs-CZ" sz="2000" dirty="0">
                <a:solidFill>
                  <a:srgbClr val="002060"/>
                </a:solidFill>
              </a:rPr>
              <a:t>malého ohniska v okolí vrtu HG 17 mimo směr proudění podzemní vody. 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Zjištěna přítomnost podzemních kolektorů a </a:t>
            </a:r>
            <a:r>
              <a:rPr lang="cs-CZ" sz="2000" dirty="0" err="1" smtClean="0">
                <a:solidFill>
                  <a:srgbClr val="002060"/>
                </a:solidFill>
              </a:rPr>
              <a:t>energokanálů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99" y="1516994"/>
            <a:ext cx="460340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2060"/>
                </a:solidFill>
              </a:rPr>
              <a:t>2. ETAPA – </a:t>
            </a:r>
            <a:r>
              <a:rPr lang="cs-CZ" sz="2800" b="1" dirty="0" err="1" smtClean="0">
                <a:solidFill>
                  <a:srgbClr val="002060"/>
                </a:solidFill>
              </a:rPr>
              <a:t>odtěžba</a:t>
            </a:r>
            <a:r>
              <a:rPr lang="cs-CZ" sz="2800" b="1" dirty="0" smtClean="0">
                <a:solidFill>
                  <a:srgbClr val="002060"/>
                </a:solidFill>
              </a:rPr>
              <a:t> zemin a </a:t>
            </a:r>
          </a:p>
          <a:p>
            <a:r>
              <a:rPr lang="cs-CZ" sz="2800" b="1" dirty="0" smtClean="0">
                <a:solidFill>
                  <a:srgbClr val="002060"/>
                </a:solidFill>
              </a:rPr>
              <a:t>sanace mělké </a:t>
            </a:r>
            <a:r>
              <a:rPr lang="cs-CZ" sz="2800" b="1" dirty="0" err="1" smtClean="0">
                <a:solidFill>
                  <a:srgbClr val="002060"/>
                </a:solidFill>
              </a:rPr>
              <a:t>zvodně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2978" y="148478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err="1">
                <a:solidFill>
                  <a:srgbClr val="002060"/>
                </a:solidFill>
              </a:rPr>
              <a:t>Odtěžba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zemin ohniska </a:t>
            </a:r>
            <a:r>
              <a:rPr lang="cs-CZ" b="1" dirty="0">
                <a:solidFill>
                  <a:srgbClr val="002060"/>
                </a:solidFill>
              </a:rPr>
              <a:t>na SZ okraji areálu </a:t>
            </a:r>
            <a:r>
              <a:rPr lang="cs-CZ" b="1" dirty="0" err="1">
                <a:solidFill>
                  <a:srgbClr val="002060"/>
                </a:solidFill>
              </a:rPr>
              <a:t>PaČ</a:t>
            </a:r>
            <a:r>
              <a:rPr lang="cs-CZ" b="1" dirty="0">
                <a:solidFill>
                  <a:srgbClr val="002060"/>
                </a:solidFill>
              </a:rPr>
              <a:t> a v prostoru mezi </a:t>
            </a:r>
            <a:r>
              <a:rPr lang="cs-CZ" b="1" dirty="0" smtClean="0">
                <a:solidFill>
                  <a:srgbClr val="002060"/>
                </a:solidFill>
              </a:rPr>
              <a:t>čistírnami do hloubky 3 m p.t.</a:t>
            </a:r>
            <a:endParaRPr lang="cs-CZ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Statické zajištění sanačních jam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Celkový objem kontaminovaných </a:t>
            </a:r>
          </a:p>
          <a:p>
            <a:pPr lvl="0"/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odtěžovaných zemin 800 m</a:t>
            </a:r>
            <a:r>
              <a:rPr lang="cs-CZ" baseline="30000" dirty="0" smtClean="0">
                <a:solidFill>
                  <a:srgbClr val="002060"/>
                </a:solidFill>
              </a:rPr>
              <a:t>3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cs-CZ" dirty="0" smtClean="0">
                <a:solidFill>
                  <a:srgbClr val="002060"/>
                </a:solidFill>
              </a:rPr>
              <a:t>       – biodegradace ex-</a:t>
            </a:r>
            <a:r>
              <a:rPr lang="cs-CZ" dirty="0" err="1" smtClean="0">
                <a:solidFill>
                  <a:srgbClr val="002060"/>
                </a:solidFill>
              </a:rPr>
              <a:t>situ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Sanační monitoring </a:t>
            </a:r>
            <a:r>
              <a:rPr lang="cs-CZ" dirty="0" smtClean="0">
                <a:solidFill>
                  <a:srgbClr val="002060"/>
                </a:solidFill>
              </a:rPr>
              <a:t>zemin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Nekontaminované zeminy budou uloženy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     na </a:t>
            </a:r>
            <a:r>
              <a:rPr lang="cs-CZ" dirty="0" err="1" smtClean="0">
                <a:solidFill>
                  <a:srgbClr val="002060"/>
                </a:solidFill>
              </a:rPr>
              <a:t>mezideponii</a:t>
            </a:r>
            <a:r>
              <a:rPr lang="cs-CZ" dirty="0" smtClean="0">
                <a:solidFill>
                  <a:srgbClr val="002060"/>
                </a:solidFill>
              </a:rPr>
              <a:t> mimo zájmové území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Odstranění starých nádrží v případě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ověření jejich přítomnosti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b="1" dirty="0" smtClean="0">
                <a:solidFill>
                  <a:srgbClr val="002060"/>
                </a:solidFill>
              </a:rPr>
              <a:t>Stavebně sanační čerpání  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      - sanace mělké </a:t>
            </a:r>
            <a:r>
              <a:rPr lang="cs-CZ" b="1" dirty="0" err="1" smtClean="0">
                <a:solidFill>
                  <a:srgbClr val="002060"/>
                </a:solidFill>
              </a:rPr>
              <a:t>zvodně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Zpětný </a:t>
            </a:r>
            <a:r>
              <a:rPr lang="cs-CZ" dirty="0">
                <a:solidFill>
                  <a:srgbClr val="002060"/>
                </a:solidFill>
              </a:rPr>
              <a:t>závoz a úprava terénu</a:t>
            </a:r>
          </a:p>
          <a:p>
            <a:pPr lvl="0"/>
            <a:endParaRPr lang="cs-CZ" dirty="0" smtClean="0">
              <a:solidFill>
                <a:srgbClr val="002060"/>
              </a:solidFill>
            </a:endParaRPr>
          </a:p>
          <a:p>
            <a:pPr lvl="0"/>
            <a:endParaRPr lang="cs-CZ" dirty="0" smtClean="0">
              <a:solidFill>
                <a:srgbClr val="002060"/>
              </a:solidFill>
            </a:endParaRPr>
          </a:p>
          <a:p>
            <a:pPr lvl="0"/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54" y="2060848"/>
            <a:ext cx="358418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2060"/>
                </a:solidFill>
              </a:rPr>
              <a:t>3. ETAPA – </a:t>
            </a:r>
            <a:r>
              <a:rPr lang="cs-CZ" sz="2800" b="1" dirty="0" err="1" smtClean="0">
                <a:solidFill>
                  <a:srgbClr val="002060"/>
                </a:solidFill>
              </a:rPr>
              <a:t>venting</a:t>
            </a:r>
            <a:r>
              <a:rPr lang="cs-CZ" sz="2800" b="1" dirty="0" smtClean="0">
                <a:solidFill>
                  <a:srgbClr val="002060"/>
                </a:solidFill>
              </a:rPr>
              <a:t>, propařování,</a:t>
            </a:r>
          </a:p>
          <a:p>
            <a:r>
              <a:rPr lang="cs-CZ" sz="2800" b="1" dirty="0">
                <a:solidFill>
                  <a:srgbClr val="002060"/>
                </a:solidFill>
              </a:rPr>
              <a:t>s</a:t>
            </a:r>
            <a:r>
              <a:rPr lang="cs-CZ" sz="2800" b="1" dirty="0" smtClean="0">
                <a:solidFill>
                  <a:srgbClr val="002060"/>
                </a:solidFill>
              </a:rPr>
              <a:t>anační čerpání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1969" y="1268760"/>
            <a:ext cx="46560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S</a:t>
            </a:r>
            <a:r>
              <a:rPr lang="cs-CZ" b="1" dirty="0" smtClean="0">
                <a:solidFill>
                  <a:srgbClr val="002060"/>
                </a:solidFill>
              </a:rPr>
              <a:t>anace </a:t>
            </a:r>
            <a:r>
              <a:rPr lang="cs-CZ" b="1" dirty="0">
                <a:solidFill>
                  <a:srgbClr val="002060"/>
                </a:solidFill>
              </a:rPr>
              <a:t>nesaturované zóny uvnitř objektů </a:t>
            </a:r>
            <a:r>
              <a:rPr lang="cs-CZ" b="1" dirty="0" smtClean="0">
                <a:solidFill>
                  <a:srgbClr val="002060"/>
                </a:solidFill>
              </a:rPr>
              <a:t>metodou </a:t>
            </a:r>
            <a:r>
              <a:rPr lang="cs-CZ" b="1" dirty="0" err="1">
                <a:solidFill>
                  <a:srgbClr val="002060"/>
                </a:solidFill>
              </a:rPr>
              <a:t>ventingu</a:t>
            </a:r>
            <a:r>
              <a:rPr lang="cs-CZ" b="1" dirty="0">
                <a:solidFill>
                  <a:srgbClr val="002060"/>
                </a:solidFill>
              </a:rPr>
              <a:t> a propařování horninového prostředí za pomoci páry. 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</a:rPr>
              <a:t>Zahájení </a:t>
            </a:r>
            <a:r>
              <a:rPr lang="cs-CZ" b="1" dirty="0">
                <a:solidFill>
                  <a:srgbClr val="002060"/>
                </a:solidFill>
              </a:rPr>
              <a:t>sanace podzemních vod hlubší </a:t>
            </a:r>
            <a:r>
              <a:rPr lang="cs-CZ" b="1" dirty="0" err="1">
                <a:solidFill>
                  <a:srgbClr val="002060"/>
                </a:solidFill>
              </a:rPr>
              <a:t>zvodně</a:t>
            </a:r>
            <a:r>
              <a:rPr lang="cs-CZ" b="1" dirty="0">
                <a:solidFill>
                  <a:srgbClr val="002060"/>
                </a:solidFill>
              </a:rPr>
              <a:t> sanačním </a:t>
            </a:r>
            <a:r>
              <a:rPr lang="cs-CZ" b="1" dirty="0" smtClean="0">
                <a:solidFill>
                  <a:srgbClr val="002060"/>
                </a:solidFill>
              </a:rPr>
              <a:t>čerpáním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Vybudování sanačních a monitorovacích vrtů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- 19 ks hydrogeologických 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- 5 ks propařovacích vrtů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- 38 ks </a:t>
            </a:r>
            <a:r>
              <a:rPr lang="cs-CZ" dirty="0" err="1" smtClean="0">
                <a:solidFill>
                  <a:srgbClr val="002060"/>
                </a:solidFill>
              </a:rPr>
              <a:t>ventingových</a:t>
            </a:r>
            <a:r>
              <a:rPr lang="cs-CZ" dirty="0" smtClean="0">
                <a:solidFill>
                  <a:srgbClr val="002060"/>
                </a:solidFill>
              </a:rPr>
              <a:t> vrtů.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Instalace rozvodů a sanační technologie.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Provoz </a:t>
            </a:r>
            <a:r>
              <a:rPr lang="cs-CZ" dirty="0" err="1" smtClean="0">
                <a:solidFill>
                  <a:srgbClr val="002060"/>
                </a:solidFill>
              </a:rPr>
              <a:t>ventingu</a:t>
            </a:r>
            <a:r>
              <a:rPr lang="cs-CZ" dirty="0" smtClean="0">
                <a:solidFill>
                  <a:srgbClr val="002060"/>
                </a:solidFill>
              </a:rPr>
              <a:t> a propařování – 6 měsíců.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Provoz sanačního čerpání – </a:t>
            </a:r>
            <a:r>
              <a:rPr lang="cs-CZ" dirty="0" err="1" smtClean="0">
                <a:solidFill>
                  <a:srgbClr val="002060"/>
                </a:solidFill>
              </a:rPr>
              <a:t>zásak</a:t>
            </a:r>
            <a:r>
              <a:rPr lang="cs-CZ" dirty="0" smtClean="0">
                <a:solidFill>
                  <a:srgbClr val="002060"/>
                </a:solidFill>
              </a:rPr>
              <a:t> přečištěných vod a přebytek vypouštění do kanalizace.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Sanační monitoring půdního vzduchu a vod.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Monitoring propařování (měření teplot ve </a:t>
            </a:r>
            <a:r>
              <a:rPr lang="cs-CZ" dirty="0" err="1" smtClean="0">
                <a:solidFill>
                  <a:srgbClr val="002060"/>
                </a:solidFill>
              </a:rPr>
              <a:t>ventingových</a:t>
            </a:r>
            <a:r>
              <a:rPr lang="cs-CZ" dirty="0" smtClean="0">
                <a:solidFill>
                  <a:srgbClr val="002060"/>
                </a:solidFill>
              </a:rPr>
              <a:t> vrtech - 150 teplotních čidel – 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a podlah objektů).</a:t>
            </a:r>
          </a:p>
          <a:p>
            <a:pPr lvl="0"/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56" y="1484878"/>
            <a:ext cx="3787424" cy="46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2060"/>
                </a:solidFill>
              </a:rPr>
              <a:t>3. ETAPA – technologie </a:t>
            </a:r>
            <a:r>
              <a:rPr lang="cs-CZ" sz="2800" b="1" dirty="0" err="1" smtClean="0">
                <a:solidFill>
                  <a:srgbClr val="002060"/>
                </a:solidFill>
              </a:rPr>
              <a:t>ventingu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2800" b="1" dirty="0" smtClean="0">
                <a:solidFill>
                  <a:srgbClr val="002060"/>
                </a:solidFill>
              </a:rPr>
              <a:t>a propařování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3" y="1916832"/>
            <a:ext cx="3685880" cy="188775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52117" y="1412776"/>
            <a:ext cx="7967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Vlastní propařování se bude do doby ohřátí horninového prostředí sanovaného prostoru na teplotu min. 40 až max. 120 </a:t>
            </a:r>
            <a:r>
              <a:rPr lang="cs-CZ" dirty="0" smtClean="0">
                <a:solidFill>
                  <a:srgbClr val="002060"/>
                </a:solidFill>
              </a:rPr>
              <a:t>°C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propařování 3x40 </a:t>
            </a:r>
            <a:r>
              <a:rPr lang="cs-CZ" dirty="0">
                <a:solidFill>
                  <a:srgbClr val="002060"/>
                </a:solidFill>
              </a:rPr>
              <a:t>dní s pauzou cca 60 dní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další provoz </a:t>
            </a:r>
            <a:r>
              <a:rPr lang="cs-CZ" dirty="0">
                <a:solidFill>
                  <a:srgbClr val="002060"/>
                </a:solidFill>
              </a:rPr>
              <a:t>přejde do cyklického režimu. 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71981" y="308240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Propařování bude zahájeno na spodním horizontu - hltnost páry cca 40 kg/hod na jeden aplikační vrt pod maximálním tlakem 112 </a:t>
            </a:r>
            <a:r>
              <a:rPr lang="cs-CZ" dirty="0" err="1">
                <a:solidFill>
                  <a:srgbClr val="002060"/>
                </a:solidFill>
              </a:rPr>
              <a:t>kPa</a:t>
            </a:r>
            <a:r>
              <a:rPr lang="cs-CZ" dirty="0">
                <a:solidFill>
                  <a:srgbClr val="002060"/>
                </a:solidFill>
              </a:rPr>
              <a:t> – provoz po dobu cca 15-20 dní (prohřátí do vzdálenosti cca 3-5- m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Propařování svrchního horizontu – hltnost páry cca 60 kg/hod páry na jeden aplikační vrt – provoz po dobu dalších cca 20 dnů.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Současně bude provozováno sanační čerpání a </a:t>
            </a:r>
            <a:r>
              <a:rPr lang="cs-CZ" dirty="0" err="1" smtClean="0">
                <a:solidFill>
                  <a:srgbClr val="002060"/>
                </a:solidFill>
              </a:rPr>
              <a:t>venting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stripování</a:t>
            </a:r>
            <a:r>
              <a:rPr lang="cs-CZ" dirty="0" smtClean="0">
                <a:solidFill>
                  <a:srgbClr val="002060"/>
                </a:solidFill>
              </a:rPr>
              <a:t> a sorpce na filtry AU.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97" y="4149080"/>
            <a:ext cx="3432109" cy="236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ravoúhlá spojnice 10"/>
          <p:cNvCxnSpPr/>
          <p:nvPr/>
        </p:nvCxnSpPr>
        <p:spPr>
          <a:xfrm rot="5400000">
            <a:off x="5364088" y="2780928"/>
            <a:ext cx="2160240" cy="720080"/>
          </a:xfrm>
          <a:prstGeom prst="bentConnector3">
            <a:avLst>
              <a:gd name="adj1" fmla="val -827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Pravoúhlá spojnice 24"/>
          <p:cNvCxnSpPr>
            <a:endCxn id="4" idx="3"/>
          </p:cNvCxnSpPr>
          <p:nvPr/>
        </p:nvCxnSpPr>
        <p:spPr>
          <a:xfrm rot="5400000" flipH="1" flipV="1">
            <a:off x="7120033" y="2976973"/>
            <a:ext cx="1936443" cy="1703917"/>
          </a:xfrm>
          <a:prstGeom prst="bentConnector4">
            <a:avLst>
              <a:gd name="adj1" fmla="val 39121"/>
              <a:gd name="adj2" fmla="val 1057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 rot="10800000">
            <a:off x="7236296" y="3645024"/>
            <a:ext cx="648072" cy="576064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cs-CZ" sz="2800" b="1" dirty="0" smtClean="0">
                <a:solidFill>
                  <a:srgbClr val="002060"/>
                </a:solidFill>
              </a:rPr>
              <a:t>4. ETAPA – </a:t>
            </a:r>
            <a:r>
              <a:rPr lang="cs-CZ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simulovaná </a:t>
            </a:r>
            <a:endParaRPr lang="cs-CZ" sz="2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cs-CZ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reduktivní </a:t>
            </a:r>
            <a:r>
              <a:rPr lang="cs-CZ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dehalogenace</a:t>
            </a:r>
            <a:endParaRPr lang="cs-CZ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8116" y="1340768"/>
            <a:ext cx="82590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>
                <a:solidFill>
                  <a:srgbClr val="002060"/>
                </a:solidFill>
              </a:rPr>
              <a:t>Reduktivní </a:t>
            </a:r>
            <a:r>
              <a:rPr lang="cs-CZ" b="1" dirty="0" err="1">
                <a:solidFill>
                  <a:srgbClr val="002060"/>
                </a:solidFill>
              </a:rPr>
              <a:t>dehalogenace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ClU</a:t>
            </a:r>
            <a:r>
              <a:rPr lang="cs-CZ" b="1" dirty="0">
                <a:solidFill>
                  <a:srgbClr val="002060"/>
                </a:solidFill>
              </a:rPr>
              <a:t> =  biologická transformace </a:t>
            </a:r>
            <a:r>
              <a:rPr lang="cs-CZ" b="1" dirty="0" err="1">
                <a:solidFill>
                  <a:srgbClr val="002060"/>
                </a:solidFill>
              </a:rPr>
              <a:t>ClU</a:t>
            </a:r>
            <a:r>
              <a:rPr lang="cs-CZ" b="1" dirty="0">
                <a:solidFill>
                  <a:srgbClr val="002060"/>
                </a:solidFill>
              </a:rPr>
              <a:t> v horninovém </a:t>
            </a:r>
            <a:r>
              <a:rPr lang="cs-CZ" b="1" dirty="0" smtClean="0">
                <a:solidFill>
                  <a:srgbClr val="002060"/>
                </a:solidFill>
              </a:rPr>
              <a:t>prostředí na </a:t>
            </a:r>
            <a:r>
              <a:rPr lang="cs-CZ" b="1" dirty="0">
                <a:solidFill>
                  <a:srgbClr val="002060"/>
                </a:solidFill>
              </a:rPr>
              <a:t>látky neškodné </a:t>
            </a:r>
            <a:r>
              <a:rPr lang="cs-CZ" b="1" dirty="0" smtClean="0">
                <a:solidFill>
                  <a:srgbClr val="002060"/>
                </a:solidFill>
              </a:rPr>
              <a:t>vodám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tomy </a:t>
            </a:r>
            <a:r>
              <a:rPr lang="cs-CZ" dirty="0">
                <a:solidFill>
                  <a:srgbClr val="002060"/>
                </a:solidFill>
              </a:rPr>
              <a:t>chloru jsou v molekule </a:t>
            </a:r>
            <a:r>
              <a:rPr lang="cs-CZ" dirty="0" err="1">
                <a:solidFill>
                  <a:srgbClr val="002060"/>
                </a:solidFill>
              </a:rPr>
              <a:t>ClU</a:t>
            </a:r>
            <a:r>
              <a:rPr lang="cs-CZ" dirty="0">
                <a:solidFill>
                  <a:srgbClr val="002060"/>
                </a:solidFill>
              </a:rPr>
              <a:t> nahrazovány vodíkem - za anaerobních podmínek </a:t>
            </a:r>
            <a:r>
              <a:rPr lang="cs-CZ" dirty="0" smtClean="0">
                <a:solidFill>
                  <a:srgbClr val="002060"/>
                </a:solidFill>
              </a:rPr>
              <a:t> - degradační </a:t>
            </a:r>
            <a:r>
              <a:rPr lang="cs-CZ" dirty="0">
                <a:solidFill>
                  <a:srgbClr val="002060"/>
                </a:solidFill>
              </a:rPr>
              <a:t>cesta chlorovaných alifatických uhlovodíků :</a:t>
            </a:r>
          </a:p>
          <a:p>
            <a:r>
              <a:rPr lang="cs-CZ" dirty="0">
                <a:solidFill>
                  <a:srgbClr val="002060"/>
                </a:solidFill>
              </a:rPr>
              <a:t>		PCE – TCE – cis-1,2 DCE – vinylchlorid – </a:t>
            </a:r>
            <a:r>
              <a:rPr lang="cs-CZ" dirty="0" err="1">
                <a:solidFill>
                  <a:srgbClr val="002060"/>
                </a:solidFill>
              </a:rPr>
              <a:t>ethylen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cs-CZ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odmínky </a:t>
            </a:r>
            <a:r>
              <a:rPr lang="cs-CZ" dirty="0">
                <a:solidFill>
                  <a:srgbClr val="002060"/>
                </a:solidFill>
              </a:rPr>
              <a:t>pro stimulovanou reduktivní </a:t>
            </a:r>
            <a:r>
              <a:rPr lang="cs-CZ" dirty="0" err="1">
                <a:solidFill>
                  <a:srgbClr val="002060"/>
                </a:solidFill>
              </a:rPr>
              <a:t>dehalogenaci</a:t>
            </a:r>
            <a:r>
              <a:rPr lang="cs-CZ" dirty="0">
                <a:solidFill>
                  <a:srgbClr val="002060"/>
                </a:solidFill>
              </a:rPr>
              <a:t> budou vytvořeny opakovanou aplikací syrovátky </a:t>
            </a:r>
            <a:r>
              <a:rPr lang="cs-CZ" dirty="0" smtClean="0">
                <a:solidFill>
                  <a:srgbClr val="002060"/>
                </a:solidFill>
              </a:rPr>
              <a:t>do aplikačních vrtů,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prvních </a:t>
            </a:r>
            <a:r>
              <a:rPr lang="cs-CZ" dirty="0">
                <a:solidFill>
                  <a:srgbClr val="002060"/>
                </a:solidFill>
              </a:rPr>
              <a:t>6 </a:t>
            </a:r>
            <a:r>
              <a:rPr lang="cs-CZ" dirty="0" smtClean="0">
                <a:solidFill>
                  <a:srgbClr val="002060"/>
                </a:solidFill>
              </a:rPr>
              <a:t>měsíců - aplikace 3 </a:t>
            </a:r>
            <a:r>
              <a:rPr lang="cs-CZ" dirty="0">
                <a:solidFill>
                  <a:srgbClr val="002060"/>
                </a:solidFill>
              </a:rPr>
              <a:t>dávek syrovátky po 90 m</a:t>
            </a:r>
            <a:r>
              <a:rPr lang="cs-CZ" baseline="30000" dirty="0">
                <a:solidFill>
                  <a:srgbClr val="002060"/>
                </a:solidFill>
              </a:rPr>
              <a:t>3</a:t>
            </a:r>
            <a:r>
              <a:rPr lang="cs-CZ" dirty="0">
                <a:solidFill>
                  <a:srgbClr val="002060"/>
                </a:solidFill>
              </a:rPr>
              <a:t> s intervalem 2 - 3 </a:t>
            </a:r>
            <a:r>
              <a:rPr lang="cs-CZ" dirty="0" smtClean="0">
                <a:solidFill>
                  <a:srgbClr val="002060"/>
                </a:solidFill>
              </a:rPr>
              <a:t>měsíce,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následujících </a:t>
            </a:r>
            <a:r>
              <a:rPr lang="cs-CZ" dirty="0">
                <a:solidFill>
                  <a:srgbClr val="002060"/>
                </a:solidFill>
              </a:rPr>
              <a:t>12 měsících </a:t>
            </a:r>
            <a:r>
              <a:rPr lang="cs-CZ" dirty="0" smtClean="0">
                <a:solidFill>
                  <a:srgbClr val="002060"/>
                </a:solidFill>
              </a:rPr>
              <a:t>- aplikace </a:t>
            </a:r>
            <a:r>
              <a:rPr lang="cs-CZ" dirty="0">
                <a:solidFill>
                  <a:srgbClr val="002060"/>
                </a:solidFill>
              </a:rPr>
              <a:t>4 dávek po 45 m</a:t>
            </a:r>
            <a:r>
              <a:rPr lang="cs-CZ" baseline="30000" dirty="0">
                <a:solidFill>
                  <a:srgbClr val="002060"/>
                </a:solidFill>
              </a:rPr>
              <a:t>3</a:t>
            </a:r>
            <a:r>
              <a:rPr lang="cs-CZ" dirty="0">
                <a:solidFill>
                  <a:srgbClr val="002060"/>
                </a:solidFill>
              </a:rPr>
              <a:t>, celkem 450 </a:t>
            </a:r>
            <a:r>
              <a:rPr lang="cs-CZ" dirty="0" smtClean="0">
                <a:solidFill>
                  <a:srgbClr val="002060"/>
                </a:solidFill>
              </a:rPr>
              <a:t>m</a:t>
            </a:r>
            <a:r>
              <a:rPr lang="cs-CZ" baseline="30000" dirty="0" smtClean="0">
                <a:solidFill>
                  <a:srgbClr val="002060"/>
                </a:solidFill>
              </a:rPr>
              <a:t>3</a:t>
            </a:r>
            <a:r>
              <a:rPr lang="cs-CZ" dirty="0">
                <a:solidFill>
                  <a:srgbClr val="002060"/>
                </a:solidFill>
              </a:rPr>
              <a:t>,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j</a:t>
            </a:r>
            <a:r>
              <a:rPr lang="cs-CZ" dirty="0" smtClean="0">
                <a:solidFill>
                  <a:srgbClr val="002060"/>
                </a:solidFill>
              </a:rPr>
              <a:t>ako </a:t>
            </a:r>
            <a:r>
              <a:rPr lang="cs-CZ" dirty="0">
                <a:solidFill>
                  <a:srgbClr val="002060"/>
                </a:solidFill>
              </a:rPr>
              <a:t>rezerva se přidává 150 m</a:t>
            </a:r>
            <a:r>
              <a:rPr lang="cs-CZ" baseline="30000" dirty="0">
                <a:solidFill>
                  <a:srgbClr val="002060"/>
                </a:solidFill>
              </a:rPr>
              <a:t>3</a:t>
            </a:r>
            <a:r>
              <a:rPr lang="cs-CZ" dirty="0">
                <a:solidFill>
                  <a:srgbClr val="002060"/>
                </a:solidFill>
              </a:rPr>
              <a:t>, 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cs-CZ" dirty="0">
                <a:solidFill>
                  <a:srgbClr val="002060"/>
                </a:solidFill>
              </a:rPr>
              <a:t>c</a:t>
            </a:r>
            <a:r>
              <a:rPr lang="cs-CZ" dirty="0" smtClean="0">
                <a:solidFill>
                  <a:srgbClr val="002060"/>
                </a:solidFill>
              </a:rPr>
              <a:t>elkem </a:t>
            </a:r>
            <a:r>
              <a:rPr lang="cs-CZ" dirty="0">
                <a:solidFill>
                  <a:srgbClr val="002060"/>
                </a:solidFill>
              </a:rPr>
              <a:t>se projektuje aplikace 600 m</a:t>
            </a:r>
            <a:r>
              <a:rPr lang="cs-CZ" baseline="30000" dirty="0">
                <a:solidFill>
                  <a:srgbClr val="002060"/>
                </a:solidFill>
              </a:rPr>
              <a:t>3</a:t>
            </a:r>
            <a:r>
              <a:rPr lang="cs-CZ" dirty="0">
                <a:solidFill>
                  <a:srgbClr val="002060"/>
                </a:solidFill>
              </a:rPr>
              <a:t> syrovátky.</a:t>
            </a:r>
          </a:p>
          <a:p>
            <a:r>
              <a:rPr lang="cs-CZ" dirty="0"/>
              <a:t> 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Aplikační vrty - stávající a nově vybudované hydrogeologické vrty - celkem 25 vrtů, vybraných na základě výsledků sanačních prací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Monitoring </a:t>
            </a:r>
            <a:r>
              <a:rPr lang="cs-CZ" dirty="0">
                <a:solidFill>
                  <a:srgbClr val="002060"/>
                </a:solidFill>
              </a:rPr>
              <a:t>- </a:t>
            </a:r>
            <a:r>
              <a:rPr lang="cs-CZ" dirty="0" smtClean="0">
                <a:solidFill>
                  <a:srgbClr val="002060"/>
                </a:solidFill>
              </a:rPr>
              <a:t>630 </a:t>
            </a:r>
            <a:r>
              <a:rPr lang="cs-CZ" dirty="0">
                <a:solidFill>
                  <a:srgbClr val="002060"/>
                </a:solidFill>
              </a:rPr>
              <a:t>vzorků pro stanovení CHSK-</a:t>
            </a:r>
            <a:r>
              <a:rPr lang="cs-CZ" dirty="0" err="1">
                <a:solidFill>
                  <a:srgbClr val="002060"/>
                </a:solidFill>
              </a:rPr>
              <a:t>Cr</a:t>
            </a:r>
            <a:r>
              <a:rPr lang="cs-CZ" dirty="0">
                <a:solidFill>
                  <a:srgbClr val="002060"/>
                </a:solidFill>
              </a:rPr>
              <a:t>, 350 ks vzorků pro stanovení </a:t>
            </a:r>
            <a:r>
              <a:rPr lang="cs-CZ" dirty="0" err="1">
                <a:solidFill>
                  <a:srgbClr val="002060"/>
                </a:solidFill>
              </a:rPr>
              <a:t>ClU</a:t>
            </a:r>
            <a:r>
              <a:rPr lang="cs-CZ" dirty="0">
                <a:solidFill>
                  <a:srgbClr val="002060"/>
                </a:solidFill>
              </a:rPr>
              <a:t> včetně VC, uhlovodíků C10‑C40, produktů </a:t>
            </a:r>
            <a:r>
              <a:rPr lang="cs-CZ" dirty="0" err="1">
                <a:solidFill>
                  <a:srgbClr val="002060"/>
                </a:solidFill>
              </a:rPr>
              <a:t>dehalogenace</a:t>
            </a:r>
            <a:r>
              <a:rPr lang="cs-CZ" dirty="0">
                <a:solidFill>
                  <a:srgbClr val="002060"/>
                </a:solidFill>
              </a:rPr>
              <a:t> (</a:t>
            </a:r>
            <a:r>
              <a:rPr lang="cs-CZ" dirty="0" err="1">
                <a:solidFill>
                  <a:srgbClr val="002060"/>
                </a:solidFill>
              </a:rPr>
              <a:t>ethan</a:t>
            </a:r>
            <a:r>
              <a:rPr lang="cs-CZ" dirty="0">
                <a:solidFill>
                  <a:srgbClr val="002060"/>
                </a:solidFill>
              </a:rPr>
              <a:t>, etylen, maten). Přímo v terénu bude prováděno při odběrech vzorků měření pH, </a:t>
            </a:r>
            <a:r>
              <a:rPr lang="cs-CZ" dirty="0" err="1">
                <a:solidFill>
                  <a:srgbClr val="002060"/>
                </a:solidFill>
              </a:rPr>
              <a:t>Eh</a:t>
            </a:r>
            <a:r>
              <a:rPr lang="cs-CZ" dirty="0">
                <a:solidFill>
                  <a:srgbClr val="002060"/>
                </a:solidFill>
              </a:rPr>
              <a:t>, teploty a obsahu O2.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cs-CZ" sz="2800" b="1" dirty="0" smtClean="0">
                <a:solidFill>
                  <a:srgbClr val="002060"/>
                </a:solidFill>
              </a:rPr>
              <a:t>5. ETAPA – </a:t>
            </a:r>
            <a:r>
              <a:rPr lang="cs-CZ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odstranění </a:t>
            </a:r>
            <a:endParaRPr lang="cs-CZ" sz="2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cs-CZ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technologií </a:t>
            </a:r>
            <a:r>
              <a:rPr lang="cs-CZ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likvidace 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vrtů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143599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</a:rPr>
              <a:t>Prokázaní dosažení cílových limitů sanace</a:t>
            </a:r>
          </a:p>
          <a:p>
            <a:pPr algn="just"/>
            <a:r>
              <a:rPr lang="cs-CZ" b="1" dirty="0" smtClean="0">
                <a:solidFill>
                  <a:srgbClr val="002060"/>
                </a:solidFill>
              </a:rPr>
              <a:t>Zeminy: </a:t>
            </a:r>
            <a:r>
              <a:rPr lang="cs-CZ" dirty="0" smtClean="0">
                <a:solidFill>
                  <a:srgbClr val="002060"/>
                </a:solidFill>
              </a:rPr>
              <a:t>koncentrace </a:t>
            </a:r>
            <a:r>
              <a:rPr lang="cs-CZ" dirty="0">
                <a:solidFill>
                  <a:srgbClr val="002060"/>
                </a:solidFill>
              </a:rPr>
              <a:t>sumy </a:t>
            </a:r>
            <a:r>
              <a:rPr lang="cs-CZ" dirty="0" err="1">
                <a:solidFill>
                  <a:srgbClr val="002060"/>
                </a:solidFill>
              </a:rPr>
              <a:t>ClU</a:t>
            </a:r>
            <a:r>
              <a:rPr lang="cs-CZ" dirty="0">
                <a:solidFill>
                  <a:srgbClr val="002060"/>
                </a:solidFill>
              </a:rPr>
              <a:t> v 80% počtu vzorků nepřesáhne hodnotu cílového parametru sanace (5 mg/kg) v úrovni horní hranice nejistoty měření použité analytické metody. U zbylých 20% vzorků nesmí koncentrace </a:t>
            </a:r>
            <a:r>
              <a:rPr lang="cs-CZ" dirty="0" err="1">
                <a:solidFill>
                  <a:srgbClr val="002060"/>
                </a:solidFill>
              </a:rPr>
              <a:t>ClU</a:t>
            </a:r>
            <a:r>
              <a:rPr lang="cs-CZ" dirty="0">
                <a:solidFill>
                  <a:srgbClr val="002060"/>
                </a:solidFill>
              </a:rPr>
              <a:t> překročit dvojnásobek sanačního limitu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cs-CZ" b="1" dirty="0" smtClean="0">
                <a:solidFill>
                  <a:srgbClr val="002060"/>
                </a:solidFill>
              </a:rPr>
              <a:t>Vody: </a:t>
            </a:r>
            <a:r>
              <a:rPr lang="cs-CZ" dirty="0">
                <a:solidFill>
                  <a:srgbClr val="002060"/>
                </a:solidFill>
              </a:rPr>
              <a:t>koncentrace </a:t>
            </a:r>
            <a:r>
              <a:rPr lang="cs-CZ" dirty="0" err="1">
                <a:solidFill>
                  <a:srgbClr val="002060"/>
                </a:solidFill>
              </a:rPr>
              <a:t>ClU</a:t>
            </a:r>
            <a:r>
              <a:rPr lang="cs-CZ" dirty="0">
                <a:solidFill>
                  <a:srgbClr val="002060"/>
                </a:solidFill>
              </a:rPr>
              <a:t> -  suma PCE, TCE, 1,2-cis-DCE, VC v 80% počtu objektů monitoringu nepřesáhne hodnotu cílového parametru sanace (3 mg/l) v úrovni horní hranice nejistoty měření použité analytické metody a to ve třech po sobě následujících kolech monitoringu daného objektu. U zbylých 20% počtu objektů nesmí koncentrace CIU překročit dvojnásobek sanačního limitu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</a:rPr>
              <a:t>Odstranění technologií a likvidace vrtů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</a:rPr>
              <a:t>Závěrečný monitoring:   </a:t>
            </a:r>
            <a:r>
              <a:rPr lang="cs-CZ" dirty="0" smtClean="0">
                <a:solidFill>
                  <a:srgbClr val="002060"/>
                </a:solidFill>
              </a:rPr>
              <a:t>3x </a:t>
            </a:r>
            <a:r>
              <a:rPr lang="cs-CZ" dirty="0">
                <a:solidFill>
                  <a:srgbClr val="002060"/>
                </a:solidFill>
              </a:rPr>
              <a:t>odebrány vzorky podzemní vody z 35 hydrogeologických vrtů v sanovaném </a:t>
            </a:r>
            <a:r>
              <a:rPr lang="cs-CZ" dirty="0" smtClean="0">
                <a:solidFill>
                  <a:srgbClr val="002060"/>
                </a:solidFill>
              </a:rPr>
              <a:t>území - sledován </a:t>
            </a:r>
            <a:r>
              <a:rPr lang="cs-CZ" dirty="0">
                <a:solidFill>
                  <a:srgbClr val="002060"/>
                </a:solidFill>
              </a:rPr>
              <a:t>obsah </a:t>
            </a:r>
            <a:r>
              <a:rPr lang="cs-CZ" dirty="0" err="1">
                <a:solidFill>
                  <a:srgbClr val="002060"/>
                </a:solidFill>
              </a:rPr>
              <a:t>ClU</a:t>
            </a:r>
            <a:r>
              <a:rPr lang="cs-CZ" dirty="0">
                <a:solidFill>
                  <a:srgbClr val="002060"/>
                </a:solidFill>
              </a:rPr>
              <a:t>, uhlovodíků C10‑C40, </a:t>
            </a:r>
            <a:r>
              <a:rPr lang="cs-CZ" dirty="0" err="1">
                <a:solidFill>
                  <a:srgbClr val="002060"/>
                </a:solidFill>
              </a:rPr>
              <a:t>ethanu</a:t>
            </a:r>
            <a:r>
              <a:rPr lang="cs-CZ" dirty="0">
                <a:solidFill>
                  <a:srgbClr val="002060"/>
                </a:solidFill>
              </a:rPr>
              <a:t>, etylenu, metanu a parametry ÚCHR	</a:t>
            </a:r>
            <a:r>
              <a:rPr lang="cs-CZ" dirty="0" smtClean="0">
                <a:solidFill>
                  <a:srgbClr val="002060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84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5005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2060"/>
                </a:solidFill>
              </a:rPr>
              <a:t>Geologické práce a vyhodnocení </a:t>
            </a:r>
          </a:p>
          <a:p>
            <a:r>
              <a:rPr lang="cs-CZ" sz="2800" b="1" dirty="0" smtClean="0">
                <a:solidFill>
                  <a:srgbClr val="002060"/>
                </a:solidFill>
              </a:rPr>
              <a:t>sanačních prací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124744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Aktualizace analýzy rizik: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Aktualizace analýzy rizik bude vypracována dle Metodického pokynu MŽP – Analýza rizik kontaminovaného území z roku </a:t>
            </a:r>
            <a:r>
              <a:rPr lang="cs-CZ" dirty="0" smtClean="0">
                <a:solidFill>
                  <a:srgbClr val="002060"/>
                </a:solidFill>
              </a:rPr>
              <a:t>2011 v rámci jiné veřejné zakázky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b="1" dirty="0" err="1" smtClean="0">
                <a:solidFill>
                  <a:srgbClr val="002060"/>
                </a:solidFill>
              </a:rPr>
              <a:t>Posanační</a:t>
            </a:r>
            <a:r>
              <a:rPr lang="cs-CZ" b="1" dirty="0" smtClean="0">
                <a:solidFill>
                  <a:srgbClr val="002060"/>
                </a:solidFill>
              </a:rPr>
              <a:t> monitoring: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Na základě doporučení aktualizované analýzy rizik bude nevržen </a:t>
            </a:r>
            <a:r>
              <a:rPr lang="cs-CZ" dirty="0" err="1">
                <a:solidFill>
                  <a:srgbClr val="002060"/>
                </a:solidFill>
              </a:rPr>
              <a:t>posanační</a:t>
            </a:r>
            <a:r>
              <a:rPr lang="cs-CZ" dirty="0">
                <a:solidFill>
                  <a:srgbClr val="002060"/>
                </a:solidFill>
              </a:rPr>
              <a:t> monitoring podzemní vody v areálu bývalých </a:t>
            </a:r>
            <a:r>
              <a:rPr lang="cs-CZ" dirty="0" err="1">
                <a:solidFill>
                  <a:srgbClr val="002060"/>
                </a:solidFill>
              </a:rPr>
              <a:t>PaČ</a:t>
            </a:r>
            <a:r>
              <a:rPr lang="cs-CZ" dirty="0">
                <a:solidFill>
                  <a:srgbClr val="002060"/>
                </a:solidFill>
              </a:rPr>
              <a:t> a jeho </a:t>
            </a:r>
            <a:r>
              <a:rPr lang="cs-CZ" dirty="0" smtClean="0">
                <a:solidFill>
                  <a:srgbClr val="002060"/>
                </a:solidFill>
              </a:rPr>
              <a:t>okolí, bude realizováno </a:t>
            </a:r>
            <a:r>
              <a:rPr lang="cs-CZ" dirty="0">
                <a:solidFill>
                  <a:srgbClr val="002060"/>
                </a:solidFill>
              </a:rPr>
              <a:t>v rámci jiné veřejné </a:t>
            </a:r>
            <a:r>
              <a:rPr lang="cs-CZ" dirty="0" smtClean="0">
                <a:solidFill>
                  <a:srgbClr val="002060"/>
                </a:solidFill>
              </a:rPr>
              <a:t>zakázky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Naplnění databáze SEKM: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Na základě doporučení aktualizované analýzy rizik bude nevržen </a:t>
            </a:r>
            <a:r>
              <a:rPr lang="cs-CZ" dirty="0" err="1">
                <a:solidFill>
                  <a:srgbClr val="002060"/>
                </a:solidFill>
              </a:rPr>
              <a:t>posanační</a:t>
            </a:r>
            <a:r>
              <a:rPr lang="cs-CZ" dirty="0">
                <a:solidFill>
                  <a:srgbClr val="002060"/>
                </a:solidFill>
              </a:rPr>
              <a:t> monitoring podzemní vody v areálu bývalých </a:t>
            </a:r>
            <a:r>
              <a:rPr lang="cs-CZ" dirty="0" err="1">
                <a:solidFill>
                  <a:srgbClr val="002060"/>
                </a:solidFill>
              </a:rPr>
              <a:t>PaČ</a:t>
            </a:r>
            <a:r>
              <a:rPr lang="cs-CZ" dirty="0">
                <a:solidFill>
                  <a:srgbClr val="002060"/>
                </a:solidFill>
              </a:rPr>
              <a:t> a jeho okolí, bude realizováno v rámci jiné veřejné </a:t>
            </a:r>
            <a:r>
              <a:rPr lang="cs-CZ" dirty="0" smtClean="0">
                <a:solidFill>
                  <a:srgbClr val="002060"/>
                </a:solidFill>
              </a:rPr>
              <a:t>zakázky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Publicita: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002060"/>
                </a:solidFill>
              </a:rPr>
              <a:t>publicitu akce zajistí zhotovitel prací výrobu a instalaci velkoplošného informačního panelu o rozměrech 5 100 x 2 400 mm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Budou zpracovány etapové zprávy, roční zprávy a po </a:t>
            </a:r>
            <a:r>
              <a:rPr lang="cs-CZ" b="1" dirty="0">
                <a:solidFill>
                  <a:srgbClr val="002060"/>
                </a:solidFill>
              </a:rPr>
              <a:t>ukončení aktivního sanačního zásahu </a:t>
            </a:r>
            <a:r>
              <a:rPr lang="cs-CZ" b="1" dirty="0" smtClean="0">
                <a:solidFill>
                  <a:srgbClr val="002060"/>
                </a:solidFill>
              </a:rPr>
              <a:t>závěrečná zpráva sanace.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60" y="3212976"/>
            <a:ext cx="4824780" cy="320395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987824" y="764704"/>
            <a:ext cx="2929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Potřebná </a:t>
            </a:r>
            <a:r>
              <a:rPr lang="cs-CZ" sz="2800" b="1" dirty="0">
                <a:solidFill>
                  <a:srgbClr val="002060"/>
                </a:solidFill>
              </a:rPr>
              <a:t>povolení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18562" y="1340768"/>
            <a:ext cx="8185886" cy="42484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Povolení k nakládání s vodami – čerpání a </a:t>
            </a:r>
            <a:r>
              <a:rPr lang="cs-CZ" sz="2000" dirty="0" err="1" smtClean="0">
                <a:solidFill>
                  <a:srgbClr val="002060"/>
                </a:solidFill>
              </a:rPr>
              <a:t>zásak</a:t>
            </a:r>
            <a:r>
              <a:rPr lang="cs-CZ" sz="2000" dirty="0" smtClean="0">
                <a:solidFill>
                  <a:srgbClr val="002060"/>
                </a:solidFill>
              </a:rPr>
              <a:t> přečištěných vod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Povolení vypouštění do kanalizace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Povolení aplikace nebezpečných látek do horninového prostředí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Stanoviska MŽP, SFŽP, investora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a  TDI k závěrečné zprávě sanačního </a:t>
            </a:r>
            <a:r>
              <a:rPr lang="cs-CZ" sz="2000" dirty="0" err="1" smtClean="0">
                <a:solidFill>
                  <a:srgbClr val="002060"/>
                </a:solidFill>
              </a:rPr>
              <a:t>doprůzkumu</a:t>
            </a:r>
            <a:r>
              <a:rPr lang="cs-CZ" sz="2000" dirty="0" smtClean="0">
                <a:solidFill>
                  <a:srgbClr val="002060"/>
                </a:solidFill>
              </a:rPr>
              <a:t> a realizační projektové dokumentaci</a:t>
            </a:r>
            <a:endParaRPr lang="cs-CZ" sz="2000" dirty="0">
              <a:solidFill>
                <a:srgbClr val="002060"/>
              </a:solidFill>
            </a:endParaRPr>
          </a:p>
          <a:p>
            <a:pPr algn="l"/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/>
            </a:r>
            <a:br>
              <a:rPr lang="cs-CZ" sz="2000" dirty="0" smtClean="0">
                <a:solidFill>
                  <a:srgbClr val="002060"/>
                </a:solidFill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4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79301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cs-CZ" sz="2400" dirty="0">
                <a:solidFill>
                  <a:srgbClr val="002060"/>
                </a:solidFill>
              </a:rPr>
              <a:t>Sanační práce jsou realizovány v rámci operačního programu životního prostředí 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/>
            <a:r>
              <a:rPr lang="cs-CZ" sz="2400" dirty="0" smtClean="0">
                <a:solidFill>
                  <a:srgbClr val="002060"/>
                </a:solidFill>
              </a:rPr>
              <a:t>Financovány jsou dotací </a:t>
            </a:r>
            <a:r>
              <a:rPr lang="cs-CZ" sz="2400" dirty="0">
                <a:solidFill>
                  <a:srgbClr val="002060"/>
                </a:solidFill>
              </a:rPr>
              <a:t>z operačního programu, dotací od SFŽP a dotací KÚ </a:t>
            </a:r>
            <a:r>
              <a:rPr lang="cs-CZ" sz="2400" dirty="0" smtClean="0">
                <a:solidFill>
                  <a:srgbClr val="002060"/>
                </a:solidFill>
              </a:rPr>
              <a:t>Plzeňského </a:t>
            </a:r>
            <a:r>
              <a:rPr lang="cs-CZ" sz="2400" dirty="0">
                <a:solidFill>
                  <a:srgbClr val="002060"/>
                </a:solidFill>
              </a:rPr>
              <a:t>kraje.</a:t>
            </a:r>
          </a:p>
          <a:p>
            <a:pPr marL="0"/>
            <a:r>
              <a:rPr lang="cs-CZ" sz="2400" dirty="0" smtClean="0">
                <a:solidFill>
                  <a:srgbClr val="002060"/>
                </a:solidFill>
              </a:rPr>
              <a:t>Celková cena prací včetně rezervy – 36 329 860,- Kč bez DPH</a:t>
            </a:r>
          </a:p>
          <a:p>
            <a:pPr marL="0"/>
            <a:r>
              <a:rPr lang="cs-CZ" sz="2400" dirty="0" smtClean="0">
                <a:solidFill>
                  <a:srgbClr val="002060"/>
                </a:solidFill>
              </a:rPr>
              <a:t>Termín podpisu smlouvy </a:t>
            </a:r>
            <a:r>
              <a:rPr lang="cs-CZ" sz="2400" b="1" dirty="0" smtClean="0">
                <a:solidFill>
                  <a:srgbClr val="002060"/>
                </a:solidFill>
              </a:rPr>
              <a:t>7.5.2013</a:t>
            </a:r>
          </a:p>
          <a:p>
            <a:pPr marL="0"/>
            <a:r>
              <a:rPr lang="cs-CZ" sz="2400" dirty="0" smtClean="0">
                <a:solidFill>
                  <a:srgbClr val="002060"/>
                </a:solidFill>
              </a:rPr>
              <a:t>Konečný termín sanace </a:t>
            </a:r>
            <a:r>
              <a:rPr lang="cs-CZ" sz="2400" b="1" dirty="0" smtClean="0">
                <a:solidFill>
                  <a:srgbClr val="002060"/>
                </a:solidFill>
              </a:rPr>
              <a:t>30.9.2015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0"/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23728" y="476672"/>
            <a:ext cx="4603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Organizační struktura zakázky</a:t>
            </a:r>
            <a:endParaRPr lang="cs-CZ" sz="2800" dirty="0"/>
          </a:p>
        </p:txBody>
      </p:sp>
      <p:pic>
        <p:nvPicPr>
          <p:cNvPr id="7" name="obrázek 4" descr="C:\Users\frantova\AppData\Local\Temp\ARC154D\bannery_fond_soudrznosti_OPZP\Banner OPZP_Fond soudrznosti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6016784" cy="10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3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5005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2060"/>
                </a:solidFill>
              </a:rPr>
              <a:t>Harmonogram sanačních prací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929"/>
            <a:ext cx="8922482" cy="2660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4" y="4021121"/>
            <a:ext cx="3240000" cy="25042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95344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C:\Users\frantova\AppData\Local\Temp\ARC154D\bannery_fond_soudrznosti_OPZP\Banner OPZP_Fond soudrznosti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016784" cy="10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23728" y="476672"/>
            <a:ext cx="4603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Organizační struktura zakázky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4970"/>
            <a:ext cx="5792312" cy="54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35896" y="404664"/>
            <a:ext cx="245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cap="all" dirty="0" smtClean="0">
                <a:solidFill>
                  <a:srgbClr val="002060"/>
                </a:solidFill>
              </a:rPr>
              <a:t>S</a:t>
            </a:r>
            <a:r>
              <a:rPr lang="cs-CZ" sz="2800" b="1" dirty="0" smtClean="0">
                <a:solidFill>
                  <a:srgbClr val="002060"/>
                </a:solidFill>
              </a:rPr>
              <a:t>ituace lokality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8" y="1124744"/>
            <a:ext cx="7636157" cy="5400600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2699792" y="401549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43808" y="3640378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Zájmové území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47664" y="3469457"/>
            <a:ext cx="117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Plzeň</a:t>
            </a:r>
            <a:r>
              <a:rPr lang="cs-CZ" dirty="0" smtClean="0"/>
              <a:t> </a:t>
            </a:r>
            <a:r>
              <a:rPr lang="cs-CZ" sz="1400" dirty="0" smtClean="0"/>
              <a:t>Slovany</a:t>
            </a: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6372200" y="3654123"/>
            <a:ext cx="1368152" cy="7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2843808" y="1482115"/>
            <a:ext cx="5877268" cy="4755197"/>
            <a:chOff x="2843808" y="1447445"/>
            <a:chExt cx="5877268" cy="4755197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60" y="1447445"/>
              <a:ext cx="3988616" cy="475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Přímá spojnice se šipkou 9"/>
            <p:cNvCxnSpPr/>
            <p:nvPr/>
          </p:nvCxnSpPr>
          <p:spPr>
            <a:xfrm flipV="1">
              <a:off x="2843808" y="3654124"/>
              <a:ext cx="3672408" cy="4333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5783176" y="2823126"/>
              <a:ext cx="1887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Prádelny a čistírny</a:t>
              </a:r>
            </a:p>
            <a:p>
              <a:r>
                <a:rPr lang="cs-CZ" dirty="0" smtClean="0">
                  <a:solidFill>
                    <a:srgbClr val="FF0000"/>
                  </a:solidFill>
                </a:rPr>
                <a:t>Plzeň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ana.kolarova\Documents\Zakázky\2013_Libušín\doprůzkum realizace\řez 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4221088"/>
            <a:ext cx="3312368" cy="23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555776" y="404664"/>
            <a:ext cx="3800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cap="all" dirty="0" smtClean="0">
                <a:solidFill>
                  <a:srgbClr val="002060"/>
                </a:solidFill>
              </a:rPr>
              <a:t>P</a:t>
            </a:r>
            <a:r>
              <a:rPr lang="cs-CZ" sz="2800" b="1" dirty="0" smtClean="0">
                <a:solidFill>
                  <a:srgbClr val="002060"/>
                </a:solidFill>
              </a:rPr>
              <a:t>řírodní poměry lokality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7544" y="83671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Geologické podloží: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 Skalní podloží tvořeno proterozoickými </a:t>
            </a:r>
            <a:r>
              <a:rPr lang="cs-CZ" dirty="0">
                <a:solidFill>
                  <a:srgbClr val="002060"/>
                </a:solidFill>
              </a:rPr>
              <a:t>jílovitými břidlicemi, místy </a:t>
            </a:r>
            <a:r>
              <a:rPr lang="cs-CZ" dirty="0" err="1" smtClean="0">
                <a:solidFill>
                  <a:srgbClr val="002060"/>
                </a:solidFill>
              </a:rPr>
              <a:t>fylitizovanými</a:t>
            </a:r>
            <a:r>
              <a:rPr lang="cs-CZ" dirty="0" smtClean="0">
                <a:solidFill>
                  <a:srgbClr val="002060"/>
                </a:solidFill>
              </a:rPr>
              <a:t>, s </a:t>
            </a:r>
            <a:r>
              <a:rPr lang="cs-CZ" dirty="0">
                <a:solidFill>
                  <a:srgbClr val="002060"/>
                </a:solidFill>
              </a:rPr>
              <a:t>výskytem </a:t>
            </a:r>
            <a:r>
              <a:rPr lang="cs-CZ" dirty="0" err="1">
                <a:solidFill>
                  <a:srgbClr val="002060"/>
                </a:solidFill>
              </a:rPr>
              <a:t>bazaltoidních</a:t>
            </a:r>
            <a:r>
              <a:rPr lang="cs-CZ" dirty="0">
                <a:solidFill>
                  <a:srgbClr val="002060"/>
                </a:solidFill>
              </a:rPr>
              <a:t> vulkanitů   </a:t>
            </a:r>
          </a:p>
          <a:p>
            <a:r>
              <a:rPr lang="cs-CZ" dirty="0">
                <a:solidFill>
                  <a:srgbClr val="002060"/>
                </a:solidFill>
              </a:rPr>
              <a:t>  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 Nadložní </a:t>
            </a:r>
            <a:r>
              <a:rPr lang="cs-CZ" dirty="0">
                <a:solidFill>
                  <a:srgbClr val="002060"/>
                </a:solidFill>
              </a:rPr>
              <a:t>neogenní a kvartérní sedimenty </a:t>
            </a:r>
            <a:r>
              <a:rPr lang="cs-CZ" dirty="0" smtClean="0">
                <a:solidFill>
                  <a:srgbClr val="002060"/>
                </a:solidFill>
              </a:rPr>
              <a:t> - ověřeny </a:t>
            </a:r>
            <a:r>
              <a:rPr lang="cs-CZ" dirty="0">
                <a:solidFill>
                  <a:srgbClr val="002060"/>
                </a:solidFill>
              </a:rPr>
              <a:t>do úrovně 11,0 až 14,0 m pod terénem – tvořeny jílovitých písků až písčitých jílů, při bázi 1,5 až 6 m mocnými </a:t>
            </a:r>
            <a:r>
              <a:rPr lang="cs-CZ" dirty="0" smtClean="0">
                <a:solidFill>
                  <a:srgbClr val="002060"/>
                </a:solidFill>
              </a:rPr>
              <a:t>štěrkopísky,  lokálně antropogenní navážky – mocnost až 3 m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zájmový kolektor v neogenních a kvartérních sedimentech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propustnosti  – </a:t>
            </a:r>
            <a:r>
              <a:rPr lang="cs-CZ" dirty="0" err="1" smtClean="0">
                <a:solidFill>
                  <a:srgbClr val="002060"/>
                </a:solidFill>
              </a:rPr>
              <a:t>k</a:t>
            </a:r>
            <a:r>
              <a:rPr lang="cs-CZ" baseline="-25000" dirty="0" err="1" smtClean="0">
                <a:solidFill>
                  <a:srgbClr val="002060"/>
                </a:solidFill>
              </a:rPr>
              <a:t>f</a:t>
            </a:r>
            <a:r>
              <a:rPr lang="cs-CZ" dirty="0" smtClean="0">
                <a:solidFill>
                  <a:srgbClr val="002060"/>
                </a:solidFill>
              </a:rPr>
              <a:t> 10</a:t>
            </a:r>
            <a:r>
              <a:rPr lang="cs-CZ" baseline="30000" dirty="0" smtClean="0">
                <a:solidFill>
                  <a:srgbClr val="002060"/>
                </a:solidFill>
              </a:rPr>
              <a:t>-4</a:t>
            </a:r>
            <a:r>
              <a:rPr lang="cs-CZ" dirty="0" smtClean="0">
                <a:solidFill>
                  <a:srgbClr val="002060"/>
                </a:solidFill>
              </a:rPr>
              <a:t> – 10</a:t>
            </a:r>
            <a:r>
              <a:rPr lang="cs-CZ" baseline="30000" dirty="0" smtClean="0">
                <a:solidFill>
                  <a:srgbClr val="002060"/>
                </a:solidFill>
              </a:rPr>
              <a:t>-6</a:t>
            </a:r>
            <a:r>
              <a:rPr lang="cs-CZ" dirty="0" smtClean="0">
                <a:solidFill>
                  <a:srgbClr val="002060"/>
                </a:solidFill>
              </a:rPr>
              <a:t> m/s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-    hladina </a:t>
            </a:r>
            <a:r>
              <a:rPr lang="cs-CZ" dirty="0" err="1" smtClean="0">
                <a:solidFill>
                  <a:srgbClr val="002060"/>
                </a:solidFill>
              </a:rPr>
              <a:t>p.v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7 - 10 m p.t.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-    směr proudění S až SV – 07/2013</a:t>
            </a:r>
            <a:endParaRPr lang="cs-CZ" dirty="0">
              <a:solidFill>
                <a:srgbClr val="00206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220072" y="3429000"/>
            <a:ext cx="3600400" cy="3096344"/>
            <a:chOff x="4946474" y="3068959"/>
            <a:chExt cx="3801990" cy="338437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474" y="3068959"/>
              <a:ext cx="3801990" cy="338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Přímá spojnice 4"/>
            <p:cNvCxnSpPr/>
            <p:nvPr/>
          </p:nvCxnSpPr>
          <p:spPr>
            <a:xfrm flipV="1">
              <a:off x="5796136" y="4581128"/>
              <a:ext cx="0" cy="1224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/>
            <p:cNvSpPr txBox="1"/>
            <p:nvPr/>
          </p:nvSpPr>
          <p:spPr>
            <a:xfrm>
              <a:off x="5611155" y="5731040"/>
              <a:ext cx="266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A</a:t>
              </a:r>
              <a:endParaRPr lang="cs-CZ" sz="1100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580649" y="4450010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A´´ </a:t>
              </a:r>
              <a:endParaRPr lang="cs-CZ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476672"/>
            <a:ext cx="537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cap="all" dirty="0" smtClean="0">
                <a:solidFill>
                  <a:srgbClr val="002060"/>
                </a:solidFill>
              </a:rPr>
              <a:t>R</a:t>
            </a:r>
            <a:r>
              <a:rPr lang="cs-CZ" sz="2800" b="1" dirty="0" smtClean="0">
                <a:solidFill>
                  <a:srgbClr val="002060"/>
                </a:solidFill>
              </a:rPr>
              <a:t>ekapitulace zadávacích podmínek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2529" y="1700808"/>
            <a:ext cx="4094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Znečištění zemin  (AR 2011):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i="1" dirty="0" smtClean="0">
                <a:solidFill>
                  <a:srgbClr val="002060"/>
                </a:solidFill>
              </a:rPr>
              <a:t>dvě ohniska znečištění </a:t>
            </a:r>
            <a:r>
              <a:rPr lang="cs-CZ" dirty="0" smtClean="0">
                <a:solidFill>
                  <a:srgbClr val="002060"/>
                </a:solidFill>
              </a:rPr>
              <a:t>– 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002060"/>
                </a:solidFill>
              </a:rPr>
              <a:t>SZ </a:t>
            </a:r>
            <a:r>
              <a:rPr lang="cs-CZ" dirty="0">
                <a:solidFill>
                  <a:srgbClr val="002060"/>
                </a:solidFill>
              </a:rPr>
              <a:t>okraj areálu </a:t>
            </a:r>
            <a:endParaRPr lang="cs-CZ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002060"/>
                </a:solidFill>
              </a:rPr>
              <a:t>prostor </a:t>
            </a:r>
            <a:r>
              <a:rPr lang="cs-CZ" dirty="0">
                <a:solidFill>
                  <a:srgbClr val="002060"/>
                </a:solidFill>
              </a:rPr>
              <a:t>čistíren a mezi nimi</a:t>
            </a:r>
          </a:p>
          <a:p>
            <a:r>
              <a:rPr lang="cs-CZ" dirty="0">
                <a:solidFill>
                  <a:srgbClr val="002060"/>
                </a:solidFill>
              </a:rPr>
              <a:t> 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kontaminace </a:t>
            </a:r>
            <a:r>
              <a:rPr lang="cs-CZ" b="1" dirty="0">
                <a:solidFill>
                  <a:srgbClr val="002060"/>
                </a:solidFill>
              </a:rPr>
              <a:t>NEL 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max</a:t>
            </a:r>
            <a:r>
              <a:rPr lang="cs-CZ" dirty="0">
                <a:solidFill>
                  <a:srgbClr val="002060"/>
                </a:solidFill>
              </a:rPr>
              <a:t>. 36 700 mg/kg suš. </a:t>
            </a:r>
            <a:r>
              <a:rPr lang="cs-CZ" dirty="0" smtClean="0">
                <a:solidFill>
                  <a:srgbClr val="002060"/>
                </a:solidFill>
              </a:rPr>
              <a:t> do hl. 1,5  p.t.</a:t>
            </a:r>
          </a:p>
          <a:p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kontaminace PCE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max</a:t>
            </a:r>
            <a:r>
              <a:rPr lang="cs-CZ" dirty="0">
                <a:solidFill>
                  <a:srgbClr val="002060"/>
                </a:solidFill>
              </a:rPr>
              <a:t>.  179 mg/suš. </a:t>
            </a:r>
            <a:r>
              <a:rPr lang="cs-CZ" dirty="0" smtClean="0">
                <a:solidFill>
                  <a:srgbClr val="002060"/>
                </a:solidFill>
              </a:rPr>
              <a:t>do hl. 3 </a:t>
            </a:r>
            <a:r>
              <a:rPr lang="cs-CZ" dirty="0">
                <a:solidFill>
                  <a:srgbClr val="002060"/>
                </a:solidFill>
              </a:rPr>
              <a:t>m p.t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 kontaminace zjištěna pod objekty čistíren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3"/>
            <a:ext cx="3850507" cy="46694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476672"/>
            <a:ext cx="537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cap="all" dirty="0" smtClean="0">
                <a:solidFill>
                  <a:srgbClr val="002060"/>
                </a:solidFill>
              </a:rPr>
              <a:t>R</a:t>
            </a:r>
            <a:r>
              <a:rPr lang="cs-CZ" sz="2800" b="1" dirty="0" smtClean="0">
                <a:solidFill>
                  <a:srgbClr val="002060"/>
                </a:solidFill>
              </a:rPr>
              <a:t>ekapitulace zadávacích podmínek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1340768"/>
            <a:ext cx="416364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Znečištění podzemních vod (AR 2011):</a:t>
            </a:r>
          </a:p>
          <a:p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Zájmová </a:t>
            </a:r>
            <a:r>
              <a:rPr lang="cs-CZ" b="1" dirty="0" err="1" smtClean="0">
                <a:solidFill>
                  <a:srgbClr val="002060"/>
                </a:solidFill>
              </a:rPr>
              <a:t>impaktová</a:t>
            </a:r>
            <a:r>
              <a:rPr lang="cs-CZ" b="1" dirty="0" smtClean="0">
                <a:solidFill>
                  <a:srgbClr val="002060"/>
                </a:solidFill>
              </a:rPr>
              <a:t> oblast  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i="1" dirty="0" smtClean="0">
                <a:solidFill>
                  <a:srgbClr val="002060"/>
                </a:solidFill>
              </a:rPr>
              <a:t>znečištění mělké </a:t>
            </a:r>
            <a:r>
              <a:rPr lang="cs-CZ" b="1" i="1" dirty="0" err="1" smtClean="0">
                <a:solidFill>
                  <a:srgbClr val="002060"/>
                </a:solidFill>
              </a:rPr>
              <a:t>zvodně</a:t>
            </a:r>
            <a:r>
              <a:rPr lang="cs-CZ" b="1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 kontaminace NEL – až </a:t>
            </a:r>
            <a:r>
              <a:rPr lang="cs-CZ" dirty="0">
                <a:solidFill>
                  <a:srgbClr val="002060"/>
                </a:solidFill>
              </a:rPr>
              <a:t>410 </a:t>
            </a:r>
            <a:r>
              <a:rPr lang="cs-CZ" dirty="0" smtClean="0">
                <a:solidFill>
                  <a:srgbClr val="002060"/>
                </a:solidFill>
              </a:rPr>
              <a:t>mg/l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  kontaminace PCE – až 206 mg/l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i="1" dirty="0" smtClean="0">
                <a:solidFill>
                  <a:srgbClr val="002060"/>
                </a:solidFill>
              </a:rPr>
              <a:t>znečištění hluboké </a:t>
            </a:r>
            <a:r>
              <a:rPr lang="cs-CZ" b="1" i="1" dirty="0" err="1" smtClean="0">
                <a:solidFill>
                  <a:srgbClr val="002060"/>
                </a:solidFill>
              </a:rPr>
              <a:t>zvodně</a:t>
            </a:r>
            <a:endParaRPr lang="cs-CZ" b="1" i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   kontaminace NEL – až 15,5 mg/l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  kontaminace </a:t>
            </a:r>
            <a:r>
              <a:rPr lang="cs-CZ" dirty="0" err="1" smtClean="0">
                <a:solidFill>
                  <a:srgbClr val="002060"/>
                </a:solidFill>
              </a:rPr>
              <a:t>ClU</a:t>
            </a:r>
            <a:r>
              <a:rPr lang="cs-CZ" dirty="0" smtClean="0">
                <a:solidFill>
                  <a:srgbClr val="002060"/>
                </a:solidFill>
              </a:rPr>
              <a:t> – přes 20 mg/l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(přítomnost fáze)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err="1" smtClean="0">
                <a:solidFill>
                  <a:srgbClr val="002060"/>
                </a:solidFill>
              </a:rPr>
              <a:t>Impaktová</a:t>
            </a:r>
            <a:r>
              <a:rPr lang="cs-CZ" b="1" dirty="0" smtClean="0">
                <a:solidFill>
                  <a:srgbClr val="002060"/>
                </a:solidFill>
              </a:rPr>
              <a:t> oblast B:</a:t>
            </a:r>
          </a:p>
          <a:p>
            <a:r>
              <a:rPr lang="cs-CZ" b="1" i="1" dirty="0" smtClean="0">
                <a:solidFill>
                  <a:srgbClr val="002060"/>
                </a:solidFill>
              </a:rPr>
              <a:t>-znečištění </a:t>
            </a:r>
            <a:r>
              <a:rPr lang="cs-CZ" b="1" i="1" dirty="0">
                <a:solidFill>
                  <a:srgbClr val="002060"/>
                </a:solidFill>
              </a:rPr>
              <a:t>hluboké </a:t>
            </a:r>
            <a:r>
              <a:rPr lang="cs-CZ" b="1" i="1" dirty="0" err="1">
                <a:solidFill>
                  <a:srgbClr val="002060"/>
                </a:solidFill>
              </a:rPr>
              <a:t>zvodně</a:t>
            </a:r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   kontaminace </a:t>
            </a:r>
            <a:r>
              <a:rPr lang="cs-CZ" dirty="0" err="1" smtClean="0">
                <a:solidFill>
                  <a:srgbClr val="002060"/>
                </a:solidFill>
              </a:rPr>
              <a:t>ClU</a:t>
            </a:r>
            <a:r>
              <a:rPr lang="cs-CZ" dirty="0" smtClean="0">
                <a:solidFill>
                  <a:srgbClr val="002060"/>
                </a:solidFill>
              </a:rPr>
              <a:t> – řádově jednotky mg/l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  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81746"/>
            <a:ext cx="3312368" cy="491935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272" y="1281746"/>
            <a:ext cx="1296144" cy="49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2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07704" y="476672"/>
            <a:ext cx="537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cap="all" dirty="0" smtClean="0">
                <a:solidFill>
                  <a:srgbClr val="002060"/>
                </a:solidFill>
              </a:rPr>
              <a:t>R</a:t>
            </a:r>
            <a:r>
              <a:rPr lang="cs-CZ" sz="2800" b="1" dirty="0" smtClean="0">
                <a:solidFill>
                  <a:srgbClr val="002060"/>
                </a:solidFill>
              </a:rPr>
              <a:t>ekapitulace zadávacích podmínek</a:t>
            </a:r>
            <a:endParaRPr lang="cs-CZ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049229"/>
            <a:ext cx="784887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Plošný a věcný rozsah sanačních prací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stanoven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základě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výsledků: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analýzy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rizik (AQUATEST a.s. 2011) </a:t>
            </a:r>
            <a:endParaRPr lang="cs-CZ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studie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proveditelnosti (EKOS Plzeň, 2012). </a:t>
            </a:r>
            <a:endParaRPr lang="cs-CZ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analýze rizik schválené MŽP ČR byly stanoveny následující </a:t>
            </a:r>
            <a:r>
              <a:rPr lang="cs-C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sanační limity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 ohnisko znečištění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impaktová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oblast A (bývalý areál </a:t>
            </a:r>
            <a:r>
              <a:rPr lang="cs-CZ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PaČ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cs-C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zemina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suma </a:t>
            </a:r>
            <a:r>
              <a:rPr lang="cs-CZ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ClU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(PCE, TCE, 1,2-cis-DCE, VC) ……………… 5 mg.kg-1</a:t>
            </a:r>
          </a:p>
          <a:p>
            <a:endParaRPr lang="cs-CZ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podzemní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voda - suma </a:t>
            </a:r>
            <a:r>
              <a:rPr lang="cs-CZ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ClU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(PCE, TCE, 1,2-cis-DCE, VC) ……..  3 mg.l-1</a:t>
            </a:r>
          </a:p>
          <a:p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podzemní voda – ropné uhlovodíky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………………….. 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odstranění fáze RU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96602" y="1340768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cs-C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Cíle nápravných opatření byly v rámci zadávací dokumentace definovány následovně</a:t>
            </a:r>
            <a:r>
              <a:rPr lang="cs-C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/>
            <a:endParaRPr lang="cs-C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Snížit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úroveň kontaminace nesaturované zóny chlorovanými a ropnými  uhlovodíky na úroveň navržených sanačních limitů;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Snížit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úroveň kontaminace mělké i hlubší  podzemní vody, aby nedocházelo k jejímu šíření ve směru proudění (</a:t>
            </a:r>
            <a:r>
              <a:rPr lang="cs-CZ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impaktová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oblast B – domovní studny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Odstranit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obsah volné fáze chlorovaných uhlovodíků v podzemní vodě mělké i hlubší </a:t>
            </a:r>
            <a:r>
              <a:rPr lang="cs-CZ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zvodně</a:t>
            </a:r>
            <a:endParaRPr lang="cs-C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Sledovat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další vývoj znečištění podzemních vod jak v ohnisku znečištění tak ve směru jeho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šíření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Aplikace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syrovátky za účelem dočištění </a:t>
            </a:r>
            <a:r>
              <a:rPr lang="cs-CZ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nesturované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zóny a dokončení sanace hlubší </a:t>
            </a:r>
            <a:r>
              <a:rPr lang="cs-CZ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zvodně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inovativní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technologií biologická reduktivní </a:t>
            </a:r>
            <a:r>
              <a:rPr lang="cs-CZ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dehalogenace</a:t>
            </a:r>
            <a:endParaRPr lang="cs-C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07704" y="476672"/>
            <a:ext cx="537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cap="all" dirty="0" smtClean="0">
                <a:solidFill>
                  <a:srgbClr val="002060"/>
                </a:solidFill>
              </a:rPr>
              <a:t>R</a:t>
            </a:r>
            <a:r>
              <a:rPr lang="cs-CZ" sz="2800" b="1" dirty="0" smtClean="0">
                <a:solidFill>
                  <a:srgbClr val="002060"/>
                </a:solidFill>
              </a:rPr>
              <a:t>ekapitulace zadávacích podmínek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09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868</Words>
  <Application>Microsoft Office PowerPoint</Application>
  <PresentationFormat>Předvádění na obrazovce (4:3)</PresentationFormat>
  <Paragraphs>193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Sanace kontaminovaného území plzeň- libušín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Koncepce projektovaných sanačních prací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jana.kolarova</dc:creator>
  <cp:lastModifiedBy>jana.kolarova</cp:lastModifiedBy>
  <cp:revision>106</cp:revision>
  <dcterms:created xsi:type="dcterms:W3CDTF">2012-03-13T14:09:17Z</dcterms:created>
  <dcterms:modified xsi:type="dcterms:W3CDTF">2013-09-04T22:23:50Z</dcterms:modified>
</cp:coreProperties>
</file>