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7" r:id="rId4"/>
    <p:sldId id="269" r:id="rId5"/>
    <p:sldId id="268" r:id="rId6"/>
    <p:sldId id="270" r:id="rId7"/>
    <p:sldId id="266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06.12.2017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06.12.2017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75216" y="3447206"/>
            <a:ext cx="5182984" cy="1755031"/>
          </a:xfrm>
        </p:spPr>
        <p:txBody>
          <a:bodyPr/>
          <a:lstStyle/>
          <a:p>
            <a:r>
              <a:rPr lang="cs-CZ" dirty="0" smtClean="0"/>
              <a:t>Dotčené orgány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4532"/>
            <a:ext cx="7886700" cy="5058449"/>
          </a:xfrm>
        </p:spPr>
        <p:txBody>
          <a:bodyPr anchor="t">
            <a:normAutofit/>
          </a:bodyPr>
          <a:lstStyle/>
          <a:p>
            <a:r>
              <a:rPr lang="cs-CZ" sz="2000" dirty="0"/>
              <a:t>D</a:t>
            </a:r>
            <a:r>
              <a:rPr lang="cs-CZ" sz="2000" dirty="0" smtClean="0"/>
              <a:t>le § 4 stavebního zákona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>	</a:t>
            </a:r>
            <a:r>
              <a:rPr lang="cs-CZ" sz="2000" dirty="0" smtClean="0"/>
              <a:t>- orgány chránící veřejné zájmy</a:t>
            </a:r>
            <a:br>
              <a:rPr lang="cs-CZ" sz="2000" dirty="0" smtClean="0"/>
            </a:br>
            <a:r>
              <a:rPr lang="cs-CZ" sz="2000" dirty="0"/>
              <a:t>	</a:t>
            </a:r>
            <a:r>
              <a:rPr lang="cs-CZ" sz="2000" dirty="0" smtClean="0"/>
              <a:t>podle zvláštních právních předpisů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- příkladný výčet pod čarou v ÚZ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- kompletní aktuální seznam na webu Ústavu územního rozvoje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       </a:t>
            </a:r>
            <a:r>
              <a:rPr lang="cs-CZ" sz="2800" dirty="0" smtClean="0"/>
              <a:t>http</a:t>
            </a:r>
            <a:r>
              <a:rPr lang="cs-CZ" sz="2800" dirty="0"/>
              <a:t>://www.uur.cz/default.asp?ID=2588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Kdo jsou dotčené orgány?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05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otčené orgány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28650" y="1134532"/>
            <a:ext cx="7886700" cy="5058449"/>
          </a:xfrm>
        </p:spPr>
        <p:txBody>
          <a:bodyPr anchor="t">
            <a:normAutofit/>
          </a:bodyPr>
          <a:lstStyle/>
          <a:p>
            <a:r>
              <a:rPr lang="cs-CZ" sz="2000" dirty="0" smtClean="0"/>
              <a:t>- ministerstva (MŽP, MD, MO, MPO, </a:t>
            </a:r>
            <a:r>
              <a:rPr lang="cs-CZ" sz="2000" dirty="0" err="1" smtClean="0"/>
              <a:t>MZe</a:t>
            </a:r>
            <a:r>
              <a:rPr lang="cs-CZ" sz="2000" dirty="0" smtClean="0"/>
              <a:t>, </a:t>
            </a:r>
            <a:r>
              <a:rPr lang="cs-CZ" sz="2000" dirty="0" err="1" smtClean="0"/>
              <a:t>MZdrav</a:t>
            </a:r>
            <a:r>
              <a:rPr lang="cs-CZ" sz="2000" dirty="0" smtClean="0"/>
              <a:t>, MK)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krajský úřad (ORR, OŽP, ODSH, OKPP)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příslušné odbory na ORP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AOPK, KHS, HZS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Krajská veterinární správa, Státní energetická inspekce, SÚJB, Báňský úřad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65207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Novinky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28650" y="1134532"/>
            <a:ext cx="7886700" cy="5058449"/>
          </a:xfrm>
        </p:spPr>
        <p:txBody>
          <a:bodyPr anchor="t">
            <a:normAutofit/>
          </a:bodyPr>
          <a:lstStyle/>
          <a:p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Ministerstvo obrany </a:t>
            </a:r>
            <a:r>
              <a:rPr lang="cs-CZ" sz="2000" dirty="0"/>
              <a:t>a</a:t>
            </a:r>
            <a:r>
              <a:rPr lang="cs-CZ" sz="2000" dirty="0" smtClean="0"/>
              <a:t> Ministerstvo vnitra – novelizovaný § 175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HZS se již nevyjadřuje k požární ochraně dle zákona 133/1985 Sb.</a:t>
            </a:r>
            <a:br>
              <a:rPr lang="cs-CZ" sz="2000" dirty="0" smtClean="0"/>
            </a:br>
            <a:r>
              <a:rPr lang="cs-CZ" sz="2000" dirty="0"/>
              <a:t>	</a:t>
            </a:r>
            <a:r>
              <a:rPr lang="cs-CZ" sz="2000" dirty="0" smtClean="0"/>
              <a:t>- zůstává však stanovisko dle zákona 239/2000 Sb.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Ministerstvo průmyslu a obchodu</a:t>
            </a:r>
            <a:br>
              <a:rPr lang="cs-CZ" sz="2000" dirty="0" smtClean="0"/>
            </a:br>
            <a:r>
              <a:rPr lang="cs-CZ" sz="2000" dirty="0" smtClean="0"/>
              <a:t>- nejen ochrana ložisek nerostných surovin, ale uplatňuje </a:t>
            </a:r>
            <a:br>
              <a:rPr lang="cs-CZ" sz="2000" dirty="0" smtClean="0"/>
            </a:br>
            <a:r>
              <a:rPr lang="cs-CZ" sz="2000" dirty="0" smtClean="0"/>
              <a:t>také stanovisko dle § 16 písm. g)</a:t>
            </a:r>
            <a:br>
              <a:rPr lang="cs-CZ" sz="2000" dirty="0" smtClean="0"/>
            </a:br>
            <a:r>
              <a:rPr lang="cs-CZ" sz="2000" dirty="0" smtClean="0"/>
              <a:t>- nespecifikovat konkrétní odbor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44839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Obsah stanoviska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28650" y="1134532"/>
            <a:ext cx="7886700" cy="5058449"/>
          </a:xfrm>
        </p:spPr>
        <p:txBody>
          <a:bodyPr anchor="t">
            <a:normAutofit/>
          </a:bodyPr>
          <a:lstStyle/>
          <a:p>
            <a:r>
              <a:rPr lang="cs-CZ" sz="2000" dirty="0" smtClean="0"/>
              <a:t>V novele SZ - § 4 odst. 2, bod b)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„Pro obsah stanoviska se použije § 149 odst. 2</a:t>
            </a:r>
            <a:br>
              <a:rPr lang="cs-CZ" sz="2000" dirty="0" smtClean="0"/>
            </a:br>
            <a:r>
              <a:rPr lang="cs-CZ" sz="2000" dirty="0" smtClean="0"/>
              <a:t>správního řádu obdobně“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Závazná část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ustanovení zákona zmocňující k vydání stanoviska</a:t>
            </a:r>
            <a:br>
              <a:rPr lang="cs-CZ" sz="2000" dirty="0" smtClean="0"/>
            </a:br>
            <a:r>
              <a:rPr lang="cs-CZ" sz="2000" dirty="0" smtClean="0"/>
              <a:t>- řešení otázky, která je předmětem stanoviska</a:t>
            </a:r>
            <a:br>
              <a:rPr lang="cs-CZ" sz="2000" dirty="0" smtClean="0"/>
            </a:br>
            <a:r>
              <a:rPr lang="cs-CZ" sz="2000"/>
              <a:t>	</a:t>
            </a:r>
            <a:r>
              <a:rPr lang="cs-CZ" sz="2000" dirty="0"/>
              <a:t>	</a:t>
            </a:r>
            <a:r>
              <a:rPr lang="cs-CZ" sz="2000" dirty="0" smtClean="0"/>
              <a:t>- „DO </a:t>
            </a:r>
            <a:r>
              <a:rPr lang="cs-CZ" sz="2000" smtClean="0"/>
              <a:t>souhlasí</a:t>
            </a:r>
            <a:r>
              <a:rPr lang="cs-CZ" sz="2000" smtClean="0"/>
              <a:t>“</a:t>
            </a:r>
            <a:r>
              <a:rPr lang="cs-CZ" sz="2000"/>
              <a:t> </a:t>
            </a:r>
            <a:r>
              <a:rPr lang="cs-CZ" sz="2000" smtClean="0"/>
              <a:t>+ podmínky</a:t>
            </a:r>
            <a:br>
              <a:rPr lang="cs-CZ" sz="200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příp. další ustanovení právního předpisu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Odůvodnění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důvody, podklady a úvahy, o které se opírá závazná část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45560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Kdy nepřihlížíme ke stanovisku?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28650" y="1134532"/>
            <a:ext cx="7886700" cy="5058449"/>
          </a:xfrm>
        </p:spPr>
        <p:txBody>
          <a:bodyPr anchor="t">
            <a:normAutofit/>
          </a:bodyPr>
          <a:lstStyle/>
          <a:p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- stanovisko je uplatněno později,</a:t>
            </a:r>
            <a:br>
              <a:rPr lang="cs-CZ" sz="2000" dirty="0" smtClean="0"/>
            </a:br>
            <a:r>
              <a:rPr lang="cs-CZ" sz="2000" dirty="0"/>
              <a:t>	</a:t>
            </a:r>
            <a:r>
              <a:rPr lang="cs-CZ" sz="2000" dirty="0" smtClean="0"/>
              <a:t>než stanoví lhůty stavebního zákona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- pokud dotčený orgán uplatní stanovisko v rozporu se svým přechozím stanoviskem, aniž by doložil nové skutečnosti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- u záležitostí, o kterých bylo rozhodnuto při vydání ZÚR</a:t>
            </a:r>
            <a:br>
              <a:rPr lang="cs-CZ" sz="2000" dirty="0" smtClean="0"/>
            </a:br>
            <a:r>
              <a:rPr lang="cs-CZ" sz="2000" dirty="0" smtClean="0"/>
              <a:t>či RP kraje - § 52 odst. </a:t>
            </a:r>
            <a:r>
              <a:rPr lang="cs-CZ" sz="2000" dirty="0"/>
              <a:t>4</a:t>
            </a:r>
            <a:r>
              <a:rPr lang="cs-CZ" sz="2000" dirty="0" smtClean="0"/>
              <a:t> SZ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04103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Kdo není dotčený orgán?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28650" y="1134532"/>
            <a:ext cx="7886700" cy="5058449"/>
          </a:xfrm>
        </p:spPr>
        <p:txBody>
          <a:bodyPr anchor="t">
            <a:normAutofit/>
          </a:bodyPr>
          <a:lstStyle/>
          <a:p>
            <a:r>
              <a:rPr lang="cs-CZ" sz="2000" dirty="0" smtClean="0"/>
              <a:t>- České dráhy, SŽDC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ČEZ, ČEPS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RWE, NET4GAS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mobilní operátoři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 správci vodovodů a kanalizací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- nemají právní oporu v tom být individuálně obesíláni,</a:t>
            </a:r>
            <a:br>
              <a:rPr lang="cs-CZ" sz="2000" dirty="0" smtClean="0"/>
            </a:br>
            <a:r>
              <a:rPr lang="cs-CZ" sz="2000" dirty="0" smtClean="0"/>
              <a:t>natož se např. účastnit společného jednání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- své požadavky uplatňují do ÚAP či přes dotčené orgány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- nově „oprávněný investor“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87995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Děkuji za pozornost</a:t>
            </a:r>
            <a:endParaRPr lang="cs-CZ" sz="2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800" dirty="0" smtClean="0"/>
          </a:p>
          <a:p>
            <a:r>
              <a:rPr lang="cs-CZ" sz="1400" dirty="0" smtClean="0"/>
              <a:t>Bc. Josef Velíšek</a:t>
            </a:r>
          </a:p>
          <a:p>
            <a:r>
              <a:rPr lang="cs-CZ" sz="1400" dirty="0" smtClean="0"/>
              <a:t>Odbor regionálního rozvoje</a:t>
            </a:r>
          </a:p>
          <a:p>
            <a:r>
              <a:rPr lang="cs-CZ" sz="1400" dirty="0" smtClean="0"/>
              <a:t>Krajský úřad Plzeňského kraje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9498823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plzenskykraj_prezentace_ppt</Template>
  <TotalTime>567</TotalTime>
  <Words>88</Words>
  <Application>Microsoft Office PowerPoint</Application>
  <PresentationFormat>Předvádění na obrazovce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Office</vt:lpstr>
      <vt:lpstr>Dotčené orgány</vt:lpstr>
      <vt:lpstr>Dle § 4 stavebního zákona   - orgány chránící veřejné zájmy  podle zvláštních právních předpisů  - příkladný výčet pod čarou v ÚZ  - kompletní aktuální seznam na webu Ústavu územního rozvoje         http://www.uur.cz/default.asp?ID=2588</vt:lpstr>
      <vt:lpstr>- ministerstva (MŽP, MD, MO, MPO, MZe, MZdrav, MK)  - krajský úřad (ORR, OŽP, ODSH, OKPP)  - příslušné odbory na ORP  - AOPK, KHS, HZS  - Krajská veterinární správa, Státní energetická inspekce, SÚJB, Báňský úřad</vt:lpstr>
      <vt:lpstr>  Ministerstvo obrany a Ministerstvo vnitra – novelizovaný § 175  HZS se již nevyjadřuje k požární ochraně dle zákona 133/1985 Sb.  - zůstává však stanovisko dle zákona 239/2000 Sb.  Ministerstvo průmyslu a obchodu - nejen ochrana ložisek nerostných surovin, ale uplatňuje  také stanovisko dle § 16 písm. g) - nespecifikovat konkrétní odbor</vt:lpstr>
      <vt:lpstr>V novele SZ - § 4 odst. 2, bod b)  „Pro obsah stanoviska se použije § 149 odst. 2 správního řádu obdobně“  Závazná část  - ustanovení zákona zmocňující k vydání stanoviska - řešení otázky, která je předmětem stanoviska   - „DO souhlasí“ + podmínky  - příp. další ustanovení právního předpisu  Odůvodnění  - důvody, podklady a úvahy, o které se opírá závazná část</vt:lpstr>
      <vt:lpstr>  - stanovisko je uplatněno později,  než stanoví lhůty stavebního zákona  - pokud dotčený orgán uplatní stanovisko v rozporu se svým přechozím stanoviskem, aniž by doložil nové skutečnosti  - u záležitostí, o kterých bylo rozhodnuto při vydání ZÚR či RP kraje - § 52 odst. 4 SZ</vt:lpstr>
      <vt:lpstr>- České dráhy, SŽDC  - ČEZ, ČEPS  - RWE, NET4GAS  - mobilní operátoři  - správci vodovodů a kanalizací  - nemají právní oporu v tom být individuálně obesíláni, natož se např. účastnit společného jednání  - své požadavky uplatňují do ÚAP či přes dotčené orgány  - nově „oprávněný investor“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Velíšek Josef</dc:creator>
  <cp:lastModifiedBy>Velíšek Josef</cp:lastModifiedBy>
  <cp:revision>32</cp:revision>
  <dcterms:created xsi:type="dcterms:W3CDTF">2017-10-17T07:58:20Z</dcterms:created>
  <dcterms:modified xsi:type="dcterms:W3CDTF">2017-12-06T14:09:02Z</dcterms:modified>
</cp:coreProperties>
</file>