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</p:sldMasterIdLst>
  <p:notesMasterIdLst>
    <p:notesMasterId r:id="rId59"/>
  </p:notesMasterIdLst>
  <p:handoutMasterIdLst>
    <p:handoutMasterId r:id="rId60"/>
  </p:handoutMasterIdLst>
  <p:sldIdLst>
    <p:sldId id="256" r:id="rId4"/>
    <p:sldId id="290" r:id="rId5"/>
    <p:sldId id="259" r:id="rId6"/>
    <p:sldId id="306" r:id="rId7"/>
    <p:sldId id="295" r:id="rId8"/>
    <p:sldId id="317" r:id="rId9"/>
    <p:sldId id="375" r:id="rId10"/>
    <p:sldId id="336" r:id="rId11"/>
    <p:sldId id="377" r:id="rId12"/>
    <p:sldId id="376" r:id="rId13"/>
    <p:sldId id="335" r:id="rId14"/>
    <p:sldId id="292" r:id="rId15"/>
    <p:sldId id="374" r:id="rId16"/>
    <p:sldId id="307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308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293" r:id="rId57"/>
    <p:sldId id="283" r:id="rId58"/>
  </p:sldIdLst>
  <p:sldSz cx="12192000" cy="6858000"/>
  <p:notesSz cx="9874250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11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OSMS\V&#283;kPedagog&#367;Z&#352;2018\Pracovn&#237;\Pro%20text\Kraj18122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serverdc\gis\Gisdata\kraj\OSMS\V&#283;kPedagog&#367;S&#352;2019\Pracovn&#237;\Pracovn&#237;&#218;pravy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serverdc\gis\Gisdata\kraj\OSMS\V&#283;kPedagog&#367;S&#352;2019\Pracovn&#237;\Pracovn&#237;&#218;pravy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serverdc\gis\Gisdata\kraj\OSMS\V&#283;kPedagog&#367;S&#352;2019\Pracovn&#237;\Pracovn&#237;&#218;prav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OSMS\V&#283;kPedagog&#367;Z&#352;2018\Pracovn&#237;\Pro%20text\Kraj18122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OSMS\V&#283;kPedagog&#367;Z&#352;2018\Pracovn&#237;\Pro%20text\Kraj181228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dc\gis\Gisdata\kraj\OSMS\V&#283;kPedagog&#367;Z&#352;2018\Pracovn&#237;\Pro%20text\Kraj18122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serverdc\gis\Gisdata\kraj\OSMS\V&#283;kPedagog&#367;S&#352;2019\Pracovn&#237;\Pracovn&#237;&#218;pravy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serverdc\gis\Gisdata\kraj\OSMS\V&#283;kPedagog&#367;S&#352;2019\Pracovn&#237;\Pracovn&#237;&#218;prav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serverdc\gis\Gisdata\kraj\OSMS\V&#283;kPedagog&#367;S&#352;2019\Pracovn&#237;\Pracovn&#237;&#218;pravy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serverdc\gis\Gisdata\kraj\OSMS\V&#283;kPedagog&#367;S&#352;2019\Pracovn&#237;\Pracovn&#237;&#218;pravy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serverdc\gis\Gisdata\kraj\OSMS\V&#283;kPedagog&#367;S&#352;2019\Pracovn&#237;\Pracovn&#237;&#218;prav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100" b="1" dirty="0"/>
              <a:t>Věk pedagogů ZŠ v Plzeňském kraji - 1. </a:t>
            </a:r>
            <a:r>
              <a:rPr lang="cs-CZ" sz="1100" b="1" dirty="0" err="1"/>
              <a:t>stupeň+jazyky</a:t>
            </a:r>
            <a:endParaRPr lang="cs-CZ" sz="11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106465802926495E-2"/>
          <c:y val="8.3666666666666681E-2"/>
          <c:w val="0.90642855553233392"/>
          <c:h val="0.72760078740157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'Grafy 1-6'!$C$2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1-6'!$A$3:$A$7</c:f>
              <c:strCache>
                <c:ptCount val="5"/>
                <c:pt idx="0">
                  <c:v>Učitel I. stupně (vyjma ICT a cizích jazyků)</c:v>
                </c:pt>
                <c:pt idx="1">
                  <c:v>Český jazyk a literatura (jen 2. st.)</c:v>
                </c:pt>
                <c:pt idx="2">
                  <c:v>Anglický jazyk (1. i 2. st.)</c:v>
                </c:pt>
                <c:pt idx="3">
                  <c:v>Německý jazyk (1. i 2. st.)</c:v>
                </c:pt>
                <c:pt idx="4">
                  <c:v>Ostatní cizí jazyky (1. i 2. st.)</c:v>
                </c:pt>
              </c:strCache>
            </c:strRef>
          </c:cat>
          <c:val>
            <c:numRef>
              <c:f>'Grafy 1-6'!$C$3:$C$7</c:f>
              <c:numCache>
                <c:formatCode>0.0</c:formatCode>
                <c:ptCount val="5"/>
                <c:pt idx="0">
                  <c:v>8.2556338695913265</c:v>
                </c:pt>
                <c:pt idx="1">
                  <c:v>11.036789297658864</c:v>
                </c:pt>
                <c:pt idx="2">
                  <c:v>12.355156431054461</c:v>
                </c:pt>
                <c:pt idx="3">
                  <c:v>6.1596143545795394</c:v>
                </c:pt>
                <c:pt idx="4">
                  <c:v>4.6831955922865012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6-4ED8-ACDB-EDC566B59BB1}"/>
            </c:ext>
          </c:extLst>
        </c:ser>
        <c:ser>
          <c:idx val="1"/>
          <c:order val="1"/>
          <c:tx>
            <c:strRef>
              <c:f>'Grafy 1-6'!$D$2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'Grafy 1-6'!$A$3:$A$7</c:f>
              <c:strCache>
                <c:ptCount val="5"/>
                <c:pt idx="0">
                  <c:v>Učitel I. stupně (vyjma ICT a cizích jazyků)</c:v>
                </c:pt>
                <c:pt idx="1">
                  <c:v>Český jazyk a literatura (jen 2. st.)</c:v>
                </c:pt>
                <c:pt idx="2">
                  <c:v>Anglický jazyk (1. i 2. st.)</c:v>
                </c:pt>
                <c:pt idx="3">
                  <c:v>Německý jazyk (1. i 2. st.)</c:v>
                </c:pt>
                <c:pt idx="4">
                  <c:v>Ostatní cizí jazyky (1. i 2. st.)</c:v>
                </c:pt>
              </c:strCache>
            </c:strRef>
          </c:cat>
          <c:val>
            <c:numRef>
              <c:f>'Grafy 1-6'!$D$3:$D$7</c:f>
              <c:numCache>
                <c:formatCode>0.0</c:formatCode>
                <c:ptCount val="5"/>
                <c:pt idx="0">
                  <c:v>6.1601188406713234</c:v>
                </c:pt>
                <c:pt idx="1">
                  <c:v>8.6064659977703464</c:v>
                </c:pt>
                <c:pt idx="2">
                  <c:v>14.498841251448436</c:v>
                </c:pt>
                <c:pt idx="3">
                  <c:v>12.158543117300482</c:v>
                </c:pt>
                <c:pt idx="4">
                  <c:v>11.019283746556473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6-4ED8-ACDB-EDC566B59BB1}"/>
            </c:ext>
          </c:extLst>
        </c:ser>
        <c:ser>
          <c:idx val="2"/>
          <c:order val="2"/>
          <c:tx>
            <c:strRef>
              <c:f>'Grafy 1-6'!$E$2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1-6'!$A$3:$A$7</c:f>
              <c:strCache>
                <c:ptCount val="5"/>
                <c:pt idx="0">
                  <c:v>Učitel I. stupně (vyjma ICT a cizích jazyků)</c:v>
                </c:pt>
                <c:pt idx="1">
                  <c:v>Český jazyk a literatura (jen 2. st.)</c:v>
                </c:pt>
                <c:pt idx="2">
                  <c:v>Anglický jazyk (1. i 2. st.)</c:v>
                </c:pt>
                <c:pt idx="3">
                  <c:v>Německý jazyk (1. i 2. st.)</c:v>
                </c:pt>
                <c:pt idx="4">
                  <c:v>Ostatní cizí jazyky (1. i 2. st.)</c:v>
                </c:pt>
              </c:strCache>
            </c:strRef>
          </c:cat>
          <c:val>
            <c:numRef>
              <c:f>'Grafy 1-6'!$E$3:$E$7</c:f>
              <c:numCache>
                <c:formatCode>0.0</c:formatCode>
                <c:ptCount val="5"/>
                <c:pt idx="0">
                  <c:v>8.5337716109864417</c:v>
                </c:pt>
                <c:pt idx="1">
                  <c:v>9.9442586399108137</c:v>
                </c:pt>
                <c:pt idx="2">
                  <c:v>14.411935110081112</c:v>
                </c:pt>
                <c:pt idx="3">
                  <c:v>12.854847348687734</c:v>
                </c:pt>
                <c:pt idx="4">
                  <c:v>14.049586776859504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6-4ED8-ACDB-EDC566B59BB1}"/>
            </c:ext>
          </c:extLst>
        </c:ser>
        <c:ser>
          <c:idx val="3"/>
          <c:order val="3"/>
          <c:tx>
            <c:strRef>
              <c:f>'Grafy 1-6'!$F$2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1-6'!$A$3:$A$7</c:f>
              <c:strCache>
                <c:ptCount val="5"/>
                <c:pt idx="0">
                  <c:v>Učitel I. stupně (vyjma ICT a cizích jazyků)</c:v>
                </c:pt>
                <c:pt idx="1">
                  <c:v>Český jazyk a literatura (jen 2. st.)</c:v>
                </c:pt>
                <c:pt idx="2">
                  <c:v>Anglický jazyk (1. i 2. st.)</c:v>
                </c:pt>
                <c:pt idx="3">
                  <c:v>Německý jazyk (1. i 2. st.)</c:v>
                </c:pt>
                <c:pt idx="4">
                  <c:v>Ostatní cizí jazyky (1. i 2. st.)</c:v>
                </c:pt>
              </c:strCache>
            </c:strRef>
          </c:cat>
          <c:val>
            <c:numRef>
              <c:f>'Grafy 1-6'!$F$3:$F$7</c:f>
              <c:numCache>
                <c:formatCode>0.0</c:formatCode>
                <c:ptCount val="5"/>
                <c:pt idx="0">
                  <c:v>14.633837984765638</c:v>
                </c:pt>
                <c:pt idx="1">
                  <c:v>12.307692307692308</c:v>
                </c:pt>
                <c:pt idx="2">
                  <c:v>17.946118192352259</c:v>
                </c:pt>
                <c:pt idx="3">
                  <c:v>23.03160149973219</c:v>
                </c:pt>
                <c:pt idx="4">
                  <c:v>17.079889807162534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F6-4ED8-ACDB-EDC566B59BB1}"/>
            </c:ext>
          </c:extLst>
        </c:ser>
        <c:ser>
          <c:idx val="4"/>
          <c:order val="4"/>
          <c:tx>
            <c:strRef>
              <c:f>'Grafy 1-6'!$G$2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1-6'!$A$3:$A$7</c:f>
              <c:strCache>
                <c:ptCount val="5"/>
                <c:pt idx="0">
                  <c:v>Učitel I. stupně (vyjma ICT a cizích jazyků)</c:v>
                </c:pt>
                <c:pt idx="1">
                  <c:v>Český jazyk a literatura (jen 2. st.)</c:v>
                </c:pt>
                <c:pt idx="2">
                  <c:v>Anglický jazyk (1. i 2. st.)</c:v>
                </c:pt>
                <c:pt idx="3">
                  <c:v>Německý jazyk (1. i 2. st.)</c:v>
                </c:pt>
                <c:pt idx="4">
                  <c:v>Ostatní cizí jazyky (1. i 2. st.)</c:v>
                </c:pt>
              </c:strCache>
            </c:strRef>
          </c:cat>
          <c:val>
            <c:numRef>
              <c:f>'Grafy 1-6'!$G$3:$G$7</c:f>
              <c:numCache>
                <c:formatCode>0.0</c:formatCode>
                <c:ptCount val="5"/>
                <c:pt idx="0">
                  <c:v>16.04349062865451</c:v>
                </c:pt>
                <c:pt idx="1">
                  <c:v>13.400222965440356</c:v>
                </c:pt>
                <c:pt idx="2">
                  <c:v>13.499420625724218</c:v>
                </c:pt>
                <c:pt idx="3">
                  <c:v>9.8553829673272624</c:v>
                </c:pt>
                <c:pt idx="4">
                  <c:v>15.151515151515152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6-4ED8-ACDB-EDC566B59BB1}"/>
            </c:ext>
          </c:extLst>
        </c:ser>
        <c:ser>
          <c:idx val="5"/>
          <c:order val="5"/>
          <c:tx>
            <c:strRef>
              <c:f>'Grafy 1-6'!$H$2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1-6'!$A$3:$A$7</c:f>
              <c:strCache>
                <c:ptCount val="5"/>
                <c:pt idx="0">
                  <c:v>Učitel I. stupně (vyjma ICT a cizích jazyků)</c:v>
                </c:pt>
                <c:pt idx="1">
                  <c:v>Český jazyk a literatura (jen 2. st.)</c:v>
                </c:pt>
                <c:pt idx="2">
                  <c:v>Anglický jazyk (1. i 2. st.)</c:v>
                </c:pt>
                <c:pt idx="3">
                  <c:v>Německý jazyk (1. i 2. st.)</c:v>
                </c:pt>
                <c:pt idx="4">
                  <c:v>Ostatní cizí jazyky (1. i 2. st.)</c:v>
                </c:pt>
              </c:strCache>
            </c:strRef>
          </c:cat>
          <c:val>
            <c:numRef>
              <c:f>'Grafy 1-6'!$H$3:$H$7</c:f>
              <c:numCache>
                <c:formatCode>0.0</c:formatCode>
                <c:ptCount val="5"/>
                <c:pt idx="0">
                  <c:v>19.861563260532886</c:v>
                </c:pt>
                <c:pt idx="1">
                  <c:v>15.674470457079153</c:v>
                </c:pt>
                <c:pt idx="2">
                  <c:v>12.108922363847045</c:v>
                </c:pt>
                <c:pt idx="3">
                  <c:v>13.926084627745045</c:v>
                </c:pt>
                <c:pt idx="4">
                  <c:v>12.947658402203857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F6-4ED8-ACDB-EDC566B59BB1}"/>
            </c:ext>
          </c:extLst>
        </c:ser>
        <c:ser>
          <c:idx val="6"/>
          <c:order val="6"/>
          <c:tx>
            <c:strRef>
              <c:f>'Grafy 1-6'!$I$2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rgbClr val="C08040"/>
            </a:solidFill>
            <a:ln>
              <a:noFill/>
            </a:ln>
            <a:effectLst/>
          </c:spPr>
          <c:invertIfNegative val="0"/>
          <c:cat>
            <c:strRef>
              <c:f>'Grafy 1-6'!$A$3:$A$7</c:f>
              <c:strCache>
                <c:ptCount val="5"/>
                <c:pt idx="0">
                  <c:v>Učitel I. stupně (vyjma ICT a cizích jazyků)</c:v>
                </c:pt>
                <c:pt idx="1">
                  <c:v>Český jazyk a literatura (jen 2. st.)</c:v>
                </c:pt>
                <c:pt idx="2">
                  <c:v>Anglický jazyk (1. i 2. st.)</c:v>
                </c:pt>
                <c:pt idx="3">
                  <c:v>Německý jazyk (1. i 2. st.)</c:v>
                </c:pt>
                <c:pt idx="4">
                  <c:v>Ostatní cizí jazyky (1. i 2. st.)</c:v>
                </c:pt>
              </c:strCache>
            </c:strRef>
          </c:cat>
          <c:val>
            <c:numRef>
              <c:f>'Grafy 1-6'!$I$3:$I$7</c:f>
              <c:numCache>
                <c:formatCode>0.0</c:formatCode>
                <c:ptCount val="5"/>
                <c:pt idx="0">
                  <c:v>18.80906476184456</c:v>
                </c:pt>
                <c:pt idx="1">
                  <c:v>17.614269788182831</c:v>
                </c:pt>
                <c:pt idx="2">
                  <c:v>10.182502896871378</c:v>
                </c:pt>
                <c:pt idx="3">
                  <c:v>9.9089448312801292</c:v>
                </c:pt>
                <c:pt idx="4">
                  <c:v>21.212121212121211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F6-4ED8-ACDB-EDC566B59BB1}"/>
            </c:ext>
          </c:extLst>
        </c:ser>
        <c:ser>
          <c:idx val="7"/>
          <c:order val="7"/>
          <c:tx>
            <c:strRef>
              <c:f>'Grafy 1-6'!$J$2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'Grafy 1-6'!$A$3:$A$7</c:f>
              <c:strCache>
                <c:ptCount val="5"/>
                <c:pt idx="0">
                  <c:v>Učitel I. stupně (vyjma ICT a cizích jazyků)</c:v>
                </c:pt>
                <c:pt idx="1">
                  <c:v>Český jazyk a literatura (jen 2. st.)</c:v>
                </c:pt>
                <c:pt idx="2">
                  <c:v>Anglický jazyk (1. i 2. st.)</c:v>
                </c:pt>
                <c:pt idx="3">
                  <c:v>Německý jazyk (1. i 2. st.)</c:v>
                </c:pt>
                <c:pt idx="4">
                  <c:v>Ostatní cizí jazyky (1. i 2. st.)</c:v>
                </c:pt>
              </c:strCache>
            </c:strRef>
          </c:cat>
          <c:val>
            <c:numRef>
              <c:f>'Grafy 1-6'!$J$3:$J$7</c:f>
              <c:numCache>
                <c:formatCode>0.0</c:formatCode>
                <c:ptCount val="5"/>
                <c:pt idx="0">
                  <c:v>6.6784664496349446</c:v>
                </c:pt>
                <c:pt idx="1">
                  <c:v>10.144927536231885</c:v>
                </c:pt>
                <c:pt idx="2">
                  <c:v>4.6784472769409042</c:v>
                </c:pt>
                <c:pt idx="3">
                  <c:v>6.3738618103910012</c:v>
                </c:pt>
                <c:pt idx="4">
                  <c:v>1.3774104683195592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F6-4ED8-ACDB-EDC566B59BB1}"/>
            </c:ext>
          </c:extLst>
        </c:ser>
        <c:ser>
          <c:idx val="8"/>
          <c:order val="8"/>
          <c:tx>
            <c:strRef>
              <c:f>'Grafy 1-6'!$K$2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'Grafy 1-6'!$A$3:$A$7</c:f>
              <c:strCache>
                <c:ptCount val="5"/>
                <c:pt idx="0">
                  <c:v>Učitel I. stupně (vyjma ICT a cizích jazyků)</c:v>
                </c:pt>
                <c:pt idx="1">
                  <c:v>Český jazyk a literatura (jen 2. st.)</c:v>
                </c:pt>
                <c:pt idx="2">
                  <c:v>Anglický jazyk (1. i 2. st.)</c:v>
                </c:pt>
                <c:pt idx="3">
                  <c:v>Německý jazyk (1. i 2. st.)</c:v>
                </c:pt>
                <c:pt idx="4">
                  <c:v>Ostatní cizí jazyky (1. i 2. st.)</c:v>
                </c:pt>
              </c:strCache>
            </c:strRef>
          </c:cat>
          <c:val>
            <c:numRef>
              <c:f>'Grafy 1-6'!$K$3:$K$7</c:f>
              <c:numCache>
                <c:formatCode>0.0</c:formatCode>
                <c:ptCount val="5"/>
                <c:pt idx="0">
                  <c:v>1.0240525933183728</c:v>
                </c:pt>
                <c:pt idx="1">
                  <c:v>1.2709030100334449</c:v>
                </c:pt>
                <c:pt idx="2">
                  <c:v>0.3186558516801854</c:v>
                </c:pt>
                <c:pt idx="3">
                  <c:v>5.731119442956615</c:v>
                </c:pt>
                <c:pt idx="4">
                  <c:v>2.4793388429752068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F6-4ED8-ACDB-EDC566B59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518496"/>
        <c:axId val="636513248"/>
      </c:barChart>
      <c:catAx>
        <c:axId val="63651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36513248"/>
        <c:crosses val="autoZero"/>
        <c:auto val="1"/>
        <c:lblAlgn val="ctr"/>
        <c:lblOffset val="100"/>
        <c:noMultiLvlLbl val="0"/>
      </c:catAx>
      <c:valAx>
        <c:axId val="63651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900" b="0" i="0" baseline="0">
                    <a:effectLst/>
                  </a:rPr>
                  <a:t>podíl v %</a:t>
                </a:r>
                <a:endParaRPr lang="cs-CZ" sz="9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3651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90380885560978E-2"/>
          <c:y val="0.94916768737241175"/>
          <c:w val="0.78080283168582465"/>
          <c:h val="5.0393452003333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962344018881799E-2"/>
          <c:y val="4.7961180835119854E-2"/>
          <c:w val="0.88965526411008122"/>
          <c:h val="0.635088388037043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'OP9 (2)'!$C$2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(2)'!$A$3:$A$7</c:f>
              <c:strCache>
                <c:ptCount val="5"/>
                <c:pt idx="0">
                  <c:v>63 Ekonomika a administrativa</c:v>
                </c:pt>
                <c:pt idx="1">
                  <c:v>82 Umění a užité umění</c:v>
                </c:pt>
                <c:pt idx="2">
                  <c:v>23 Strojírenství a strojírenská výroba</c:v>
                </c:pt>
                <c:pt idx="3">
                  <c:v>26 Elektrotechnika, telekomunikační a výpočetní technika</c:v>
                </c:pt>
                <c:pt idx="4">
                  <c:v>53 Zdravotnictví</c:v>
                </c:pt>
              </c:strCache>
            </c:strRef>
          </c:cat>
          <c:val>
            <c:numRef>
              <c:f>'OP9 (2)'!$C$3:$C$7</c:f>
              <c:numCache>
                <c:formatCode>0.0</c:formatCode>
                <c:ptCount val="5"/>
                <c:pt idx="0">
                  <c:v>0.96742986133505326</c:v>
                </c:pt>
                <c:pt idx="1">
                  <c:v>4.1678726483357451</c:v>
                </c:pt>
                <c:pt idx="2">
                  <c:v>0</c:v>
                </c:pt>
                <c:pt idx="3">
                  <c:v>4.6882325363338024</c:v>
                </c:pt>
                <c:pt idx="4">
                  <c:v>2.2459893048128343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2-4245-BF03-B39F9302C01D}"/>
            </c:ext>
          </c:extLst>
        </c:ser>
        <c:ser>
          <c:idx val="3"/>
          <c:order val="1"/>
          <c:tx>
            <c:strRef>
              <c:f>'OP9 (2)'!$D$2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'OP9 (2)'!$A$3:$A$7</c:f>
              <c:strCache>
                <c:ptCount val="5"/>
                <c:pt idx="0">
                  <c:v>63 Ekonomika a administrativa</c:v>
                </c:pt>
                <c:pt idx="1">
                  <c:v>82 Umění a užité umění</c:v>
                </c:pt>
                <c:pt idx="2">
                  <c:v>23 Strojírenství a strojírenská výroba</c:v>
                </c:pt>
                <c:pt idx="3">
                  <c:v>26 Elektrotechnika, telekomunikační a výpočetní technika</c:v>
                </c:pt>
                <c:pt idx="4">
                  <c:v>53 Zdravotnictví</c:v>
                </c:pt>
              </c:strCache>
            </c:strRef>
          </c:cat>
          <c:val>
            <c:numRef>
              <c:f>'OP9 (2)'!$D$3:$D$7</c:f>
              <c:numCache>
                <c:formatCode>0.0</c:formatCode>
                <c:ptCount val="5"/>
                <c:pt idx="0">
                  <c:v>8.1694077179404498</c:v>
                </c:pt>
                <c:pt idx="1">
                  <c:v>9.0738060781476122</c:v>
                </c:pt>
                <c:pt idx="2">
                  <c:v>4.3982407037185123</c:v>
                </c:pt>
                <c:pt idx="3">
                  <c:v>7.5011720581340837</c:v>
                </c:pt>
                <c:pt idx="4">
                  <c:v>2.9411764705882355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82-4245-BF03-B39F9302C01D}"/>
            </c:ext>
          </c:extLst>
        </c:ser>
        <c:ser>
          <c:idx val="4"/>
          <c:order val="2"/>
          <c:tx>
            <c:strRef>
              <c:f>'OP9 (2)'!$E$2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(2)'!$A$3:$A$7</c:f>
              <c:strCache>
                <c:ptCount val="5"/>
                <c:pt idx="0">
                  <c:v>63 Ekonomika a administrativa</c:v>
                </c:pt>
                <c:pt idx="1">
                  <c:v>82 Umění a užité umění</c:v>
                </c:pt>
                <c:pt idx="2">
                  <c:v>23 Strojírenství a strojírenská výroba</c:v>
                </c:pt>
                <c:pt idx="3">
                  <c:v>26 Elektrotechnika, telekomunikační a výpočetní technika</c:v>
                </c:pt>
                <c:pt idx="4">
                  <c:v>53 Zdravotnictví</c:v>
                </c:pt>
              </c:strCache>
            </c:strRef>
          </c:cat>
          <c:val>
            <c:numRef>
              <c:f>'OP9 (2)'!$E$3:$E$7</c:f>
              <c:numCache>
                <c:formatCode>0.0</c:formatCode>
                <c:ptCount val="5"/>
                <c:pt idx="0">
                  <c:v>5.6164678060840592</c:v>
                </c:pt>
                <c:pt idx="1">
                  <c:v>8.8567293777134584</c:v>
                </c:pt>
                <c:pt idx="2">
                  <c:v>4.3582566973210719</c:v>
                </c:pt>
                <c:pt idx="3">
                  <c:v>2.4378809188935771</c:v>
                </c:pt>
                <c:pt idx="4">
                  <c:v>7.5935828877005349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82-4245-BF03-B39F9302C01D}"/>
            </c:ext>
          </c:extLst>
        </c:ser>
        <c:ser>
          <c:idx val="5"/>
          <c:order val="3"/>
          <c:tx>
            <c:strRef>
              <c:f>'OP9 (2)'!$F$2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(2)'!$A$3:$A$7</c:f>
              <c:strCache>
                <c:ptCount val="5"/>
                <c:pt idx="0">
                  <c:v>63 Ekonomika a administrativa</c:v>
                </c:pt>
                <c:pt idx="1">
                  <c:v>82 Umění a užité umění</c:v>
                </c:pt>
                <c:pt idx="2">
                  <c:v>23 Strojírenství a strojírenská výroba</c:v>
                </c:pt>
                <c:pt idx="3">
                  <c:v>26 Elektrotechnika, telekomunikační a výpočetní technika</c:v>
                </c:pt>
                <c:pt idx="4">
                  <c:v>53 Zdravotnictví</c:v>
                </c:pt>
              </c:strCache>
            </c:strRef>
          </c:cat>
          <c:val>
            <c:numRef>
              <c:f>'OP9 (2)'!$F$3:$F$7</c:f>
              <c:numCache>
                <c:formatCode>0.0</c:formatCode>
                <c:ptCount val="5"/>
                <c:pt idx="0">
                  <c:v>7.013866494679136</c:v>
                </c:pt>
                <c:pt idx="1">
                  <c:v>17.19247467438495</c:v>
                </c:pt>
                <c:pt idx="2">
                  <c:v>3.3186725309876048</c:v>
                </c:pt>
                <c:pt idx="3">
                  <c:v>15.564932020628223</c:v>
                </c:pt>
                <c:pt idx="4">
                  <c:v>19.62566844919786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82-4245-BF03-B39F9302C01D}"/>
            </c:ext>
          </c:extLst>
        </c:ser>
        <c:ser>
          <c:idx val="6"/>
          <c:order val="4"/>
          <c:tx>
            <c:strRef>
              <c:f>'OP9 (2)'!$G$2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(2)'!$A$3:$A$7</c:f>
              <c:strCache>
                <c:ptCount val="5"/>
                <c:pt idx="0">
                  <c:v>63 Ekonomika a administrativa</c:v>
                </c:pt>
                <c:pt idx="1">
                  <c:v>82 Umění a užité umění</c:v>
                </c:pt>
                <c:pt idx="2">
                  <c:v>23 Strojírenství a strojírenská výroba</c:v>
                </c:pt>
                <c:pt idx="3">
                  <c:v>26 Elektrotechnika, telekomunikační a výpočetní technika</c:v>
                </c:pt>
                <c:pt idx="4">
                  <c:v>53 Zdravotnictví</c:v>
                </c:pt>
              </c:strCache>
            </c:strRef>
          </c:cat>
          <c:val>
            <c:numRef>
              <c:f>'OP9 (2)'!$G$3:$G$7</c:f>
              <c:numCache>
                <c:formatCode>0.0</c:formatCode>
                <c:ptCount val="5"/>
                <c:pt idx="0">
                  <c:v>11.192626034612491</c:v>
                </c:pt>
                <c:pt idx="1">
                  <c:v>14.544138929088279</c:v>
                </c:pt>
                <c:pt idx="2">
                  <c:v>3.5985605757696919</c:v>
                </c:pt>
                <c:pt idx="3">
                  <c:v>10.314111579934364</c:v>
                </c:pt>
                <c:pt idx="4">
                  <c:v>24.491978609625669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82-4245-BF03-B39F9302C01D}"/>
            </c:ext>
          </c:extLst>
        </c:ser>
        <c:ser>
          <c:idx val="7"/>
          <c:order val="5"/>
          <c:tx>
            <c:strRef>
              <c:f>'OP9 (2)'!$H$2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(2)'!$A$3:$A$7</c:f>
              <c:strCache>
                <c:ptCount val="5"/>
                <c:pt idx="0">
                  <c:v>63 Ekonomika a administrativa</c:v>
                </c:pt>
                <c:pt idx="1">
                  <c:v>82 Umění a užité umění</c:v>
                </c:pt>
                <c:pt idx="2">
                  <c:v>23 Strojírenství a strojírenská výroba</c:v>
                </c:pt>
                <c:pt idx="3">
                  <c:v>26 Elektrotechnika, telekomunikační a výpočetní technika</c:v>
                </c:pt>
                <c:pt idx="4">
                  <c:v>53 Zdravotnictví</c:v>
                </c:pt>
              </c:strCache>
            </c:strRef>
          </c:cat>
          <c:val>
            <c:numRef>
              <c:f>'OP9 (2)'!$H$3:$H$7</c:f>
              <c:numCache>
                <c:formatCode>0.0</c:formatCode>
                <c:ptCount val="5"/>
                <c:pt idx="0">
                  <c:v>13.157046114156724</c:v>
                </c:pt>
                <c:pt idx="1">
                  <c:v>12.590448625180898</c:v>
                </c:pt>
                <c:pt idx="2">
                  <c:v>17.832866853258697</c:v>
                </c:pt>
                <c:pt idx="3">
                  <c:v>16.080637599624943</c:v>
                </c:pt>
                <c:pt idx="4">
                  <c:v>14.973262032085561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82-4245-BF03-B39F9302C01D}"/>
            </c:ext>
          </c:extLst>
        </c:ser>
        <c:ser>
          <c:idx val="8"/>
          <c:order val="6"/>
          <c:tx>
            <c:strRef>
              <c:f>'OP9 (2)'!$I$2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(2)'!$A$3:$A$7</c:f>
              <c:strCache>
                <c:ptCount val="5"/>
                <c:pt idx="0">
                  <c:v>63 Ekonomika a administrativa</c:v>
                </c:pt>
                <c:pt idx="1">
                  <c:v>82 Umění a užité umění</c:v>
                </c:pt>
                <c:pt idx="2">
                  <c:v>23 Strojírenství a strojírenská výroba</c:v>
                </c:pt>
                <c:pt idx="3">
                  <c:v>26 Elektrotechnika, telekomunikační a výpočetní technika</c:v>
                </c:pt>
                <c:pt idx="4">
                  <c:v>53 Zdravotnictví</c:v>
                </c:pt>
              </c:strCache>
            </c:strRef>
          </c:cat>
          <c:val>
            <c:numRef>
              <c:f>'OP9 (2)'!$I$3:$I$7</c:f>
              <c:numCache>
                <c:formatCode>0.0</c:formatCode>
                <c:ptCount val="5"/>
                <c:pt idx="0">
                  <c:v>37.42341180264431</c:v>
                </c:pt>
                <c:pt idx="1">
                  <c:v>12.272069464544138</c:v>
                </c:pt>
                <c:pt idx="2">
                  <c:v>25.149940023990403</c:v>
                </c:pt>
                <c:pt idx="3">
                  <c:v>16.31504922644163</c:v>
                </c:pt>
                <c:pt idx="4">
                  <c:v>23.315508021390375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82-4245-BF03-B39F9302C01D}"/>
            </c:ext>
          </c:extLst>
        </c:ser>
        <c:ser>
          <c:idx val="9"/>
          <c:order val="7"/>
          <c:tx>
            <c:strRef>
              <c:f>'OP9 (2)'!$J$2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(2)'!$A$3:$A$7</c:f>
              <c:strCache>
                <c:ptCount val="5"/>
                <c:pt idx="0">
                  <c:v>63 Ekonomika a administrativa</c:v>
                </c:pt>
                <c:pt idx="1">
                  <c:v>82 Umění a užité umění</c:v>
                </c:pt>
                <c:pt idx="2">
                  <c:v>23 Strojírenství a strojírenská výroba</c:v>
                </c:pt>
                <c:pt idx="3">
                  <c:v>26 Elektrotechnika, telekomunikační a výpočetní technika</c:v>
                </c:pt>
                <c:pt idx="4">
                  <c:v>53 Zdravotnictví</c:v>
                </c:pt>
              </c:strCache>
            </c:strRef>
          </c:cat>
          <c:val>
            <c:numRef>
              <c:f>'OP9 (2)'!$J$3:$J$7</c:f>
              <c:numCache>
                <c:formatCode>0.0</c:formatCode>
                <c:ptCount val="5"/>
                <c:pt idx="0">
                  <c:v>14.25615392884016</c:v>
                </c:pt>
                <c:pt idx="1">
                  <c:v>10.85383502170767</c:v>
                </c:pt>
                <c:pt idx="2">
                  <c:v>25.42982806877249</c:v>
                </c:pt>
                <c:pt idx="3">
                  <c:v>18.846694796061886</c:v>
                </c:pt>
                <c:pt idx="4">
                  <c:v>1.3903743315508021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82-4245-BF03-B39F9302C01D}"/>
            </c:ext>
          </c:extLst>
        </c:ser>
        <c:ser>
          <c:idx val="2"/>
          <c:order val="8"/>
          <c:tx>
            <c:strRef>
              <c:f>'OP9 (2)'!$K$2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'OP9 (2)'!$A$3:$A$7</c:f>
              <c:strCache>
                <c:ptCount val="5"/>
                <c:pt idx="0">
                  <c:v>63 Ekonomika a administrativa</c:v>
                </c:pt>
                <c:pt idx="1">
                  <c:v>82 Umění a užité umění</c:v>
                </c:pt>
                <c:pt idx="2">
                  <c:v>23 Strojírenství a strojírenská výroba</c:v>
                </c:pt>
                <c:pt idx="3">
                  <c:v>26 Elektrotechnika, telekomunikační a výpočetní technika</c:v>
                </c:pt>
                <c:pt idx="4">
                  <c:v>53 Zdravotnictví</c:v>
                </c:pt>
              </c:strCache>
            </c:strRef>
          </c:cat>
          <c:val>
            <c:numRef>
              <c:f>'OP9 (2)'!$K$3:$K$7</c:f>
              <c:numCache>
                <c:formatCode>0.0</c:formatCode>
                <c:ptCount val="5"/>
                <c:pt idx="0">
                  <c:v>2.2035902397076215</c:v>
                </c:pt>
                <c:pt idx="1">
                  <c:v>10.448625180897251</c:v>
                </c:pt>
                <c:pt idx="2">
                  <c:v>15.913634546181527</c:v>
                </c:pt>
                <c:pt idx="3">
                  <c:v>8.2512892639474913</c:v>
                </c:pt>
                <c:pt idx="4">
                  <c:v>3.4224598930481283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82-4245-BF03-B39F9302C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391904"/>
        <c:axId val="601392560"/>
      </c:barChart>
      <c:catAx>
        <c:axId val="6013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2560"/>
        <c:crosses val="autoZero"/>
        <c:auto val="1"/>
        <c:lblAlgn val="ctr"/>
        <c:lblOffset val="100"/>
        <c:noMultiLvlLbl val="0"/>
      </c:catAx>
      <c:valAx>
        <c:axId val="60139256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v %</a:t>
                </a:r>
              </a:p>
            </c:rich>
          </c:tx>
          <c:layout>
            <c:manualLayout>
              <c:xMode val="edge"/>
              <c:yMode val="edge"/>
              <c:x val="1.1662292213473315E-2"/>
              <c:y val="0.30317672526583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451886544607403E-2"/>
          <c:y val="0.89525449802158419"/>
          <c:w val="0.90126950456376997"/>
          <c:h val="5.9800968987637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188004277243128E-2"/>
          <c:y val="5.3163789176185153E-2"/>
          <c:w val="0.92126603966170906"/>
          <c:h val="0.60413410178301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'OV9'!$C$2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'OV9'!$A$3:$A$9</c:f>
              <c:strCache>
                <c:ptCount val="7"/>
                <c:pt idx="0">
                  <c:v>23 Strojírenství a strojírenská výroba</c:v>
                </c:pt>
                <c:pt idx="1">
                  <c:v>26 Elektrotechnika, telekomunikační a ICT</c:v>
                </c:pt>
                <c:pt idx="2">
                  <c:v>33 Zpracování dřeva</c:v>
                </c:pt>
                <c:pt idx="3">
                  <c:v>36 Stavebnictví, geodézie a kartografie</c:v>
                </c:pt>
                <c:pt idx="4">
                  <c:v>37 Doprava a spoje</c:v>
                </c:pt>
                <c:pt idx="5">
                  <c:v>39 Speciální a interspeciální obory</c:v>
                </c:pt>
                <c:pt idx="6">
                  <c:v>41 Zemědělství a lesnictví</c:v>
                </c:pt>
              </c:strCache>
            </c:strRef>
          </c:cat>
          <c:val>
            <c:numRef>
              <c:f>'OV9'!$C$3:$C$9</c:f>
              <c:numCache>
                <c:formatCode>0.0</c:formatCode>
                <c:ptCount val="7"/>
                <c:pt idx="0">
                  <c:v>4.5312700380455686</c:v>
                </c:pt>
                <c:pt idx="1">
                  <c:v>1.1457378551787352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2.4855012427506216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F-4B97-BF5D-24F229212B8C}"/>
            </c:ext>
          </c:extLst>
        </c:ser>
        <c:ser>
          <c:idx val="1"/>
          <c:order val="1"/>
          <c:tx>
            <c:strRef>
              <c:f>'OV9'!$D$2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'OV9'!$A$3:$A$9</c:f>
              <c:strCache>
                <c:ptCount val="7"/>
                <c:pt idx="0">
                  <c:v>23 Strojírenství a strojírenská výroba</c:v>
                </c:pt>
                <c:pt idx="1">
                  <c:v>26 Elektrotechnika, telekomunikační a ICT</c:v>
                </c:pt>
                <c:pt idx="2">
                  <c:v>33 Zpracování dřeva</c:v>
                </c:pt>
                <c:pt idx="3">
                  <c:v>36 Stavebnictví, geodézie a kartografie</c:v>
                </c:pt>
                <c:pt idx="4">
                  <c:v>37 Doprava a spoje</c:v>
                </c:pt>
                <c:pt idx="5">
                  <c:v>39 Speciální a interspeciální obory</c:v>
                </c:pt>
                <c:pt idx="6">
                  <c:v>41 Zemědělství a lesnictví</c:v>
                </c:pt>
              </c:strCache>
            </c:strRef>
          </c:cat>
          <c:val>
            <c:numRef>
              <c:f>'OV9'!$D$3:$D$9</c:f>
              <c:numCache>
                <c:formatCode>0.0</c:formatCode>
                <c:ptCount val="7"/>
                <c:pt idx="0">
                  <c:v>4.4457743769503697</c:v>
                </c:pt>
                <c:pt idx="1">
                  <c:v>3.2080659945004584</c:v>
                </c:pt>
                <c:pt idx="2">
                  <c:v>9.7451274362818587</c:v>
                </c:pt>
                <c:pt idx="3">
                  <c:v>4.8076923076923075</c:v>
                </c:pt>
                <c:pt idx="4">
                  <c:v>0</c:v>
                </c:pt>
                <c:pt idx="5">
                  <c:v>4.4982698961937713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1F-4B97-BF5D-24F229212B8C}"/>
            </c:ext>
          </c:extLst>
        </c:ser>
        <c:ser>
          <c:idx val="3"/>
          <c:order val="2"/>
          <c:tx>
            <c:strRef>
              <c:f>'OV9'!$E$2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'OV9'!$A$3:$A$9</c:f>
              <c:strCache>
                <c:ptCount val="7"/>
                <c:pt idx="0">
                  <c:v>23 Strojírenství a strojírenská výroba</c:v>
                </c:pt>
                <c:pt idx="1">
                  <c:v>26 Elektrotechnika, telekomunikační a ICT</c:v>
                </c:pt>
                <c:pt idx="2">
                  <c:v>33 Zpracování dřeva</c:v>
                </c:pt>
                <c:pt idx="3">
                  <c:v>36 Stavebnictví, geodézie a kartografie</c:v>
                </c:pt>
                <c:pt idx="4">
                  <c:v>37 Doprava a spoje</c:v>
                </c:pt>
                <c:pt idx="5">
                  <c:v>39 Speciální a interspeciální obory</c:v>
                </c:pt>
                <c:pt idx="6">
                  <c:v>41 Zemědělství a lesnictví</c:v>
                </c:pt>
              </c:strCache>
            </c:strRef>
          </c:cat>
          <c:val>
            <c:numRef>
              <c:f>'OV9'!$E$3:$E$9</c:f>
              <c:numCache>
                <c:formatCode>0.0</c:formatCode>
                <c:ptCount val="7"/>
                <c:pt idx="0">
                  <c:v>2.180139357927585</c:v>
                </c:pt>
                <c:pt idx="1">
                  <c:v>9.6241979835013751</c:v>
                </c:pt>
                <c:pt idx="2">
                  <c:v>0</c:v>
                </c:pt>
                <c:pt idx="3">
                  <c:v>2.197802197802198</c:v>
                </c:pt>
                <c:pt idx="4">
                  <c:v>11.859838274932615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F-4B97-BF5D-24F229212B8C}"/>
            </c:ext>
          </c:extLst>
        </c:ser>
        <c:ser>
          <c:idx val="4"/>
          <c:order val="3"/>
          <c:tx>
            <c:strRef>
              <c:f>'OV9'!$F$2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'OV9'!$A$3:$A$9</c:f>
              <c:strCache>
                <c:ptCount val="7"/>
                <c:pt idx="0">
                  <c:v>23 Strojírenství a strojírenská výroba</c:v>
                </c:pt>
                <c:pt idx="1">
                  <c:v>26 Elektrotechnika, telekomunikační a ICT</c:v>
                </c:pt>
                <c:pt idx="2">
                  <c:v>33 Zpracování dřeva</c:v>
                </c:pt>
                <c:pt idx="3">
                  <c:v>36 Stavebnictví, geodézie a kartografie</c:v>
                </c:pt>
                <c:pt idx="4">
                  <c:v>37 Doprava a spoje</c:v>
                </c:pt>
                <c:pt idx="5">
                  <c:v>39 Speciální a interspeciální obory</c:v>
                </c:pt>
                <c:pt idx="6">
                  <c:v>41 Zemědělství a lesnictví</c:v>
                </c:pt>
              </c:strCache>
            </c:strRef>
          </c:cat>
          <c:val>
            <c:numRef>
              <c:f>'OV9'!$F$3:$F$9</c:f>
              <c:numCache>
                <c:formatCode>0.0</c:formatCode>
                <c:ptCount val="7"/>
                <c:pt idx="0">
                  <c:v>7.6946094985679467</c:v>
                </c:pt>
                <c:pt idx="1">
                  <c:v>19.24839596700275</c:v>
                </c:pt>
                <c:pt idx="2">
                  <c:v>7.9460269865067463</c:v>
                </c:pt>
                <c:pt idx="3">
                  <c:v>9.2719780219780219</c:v>
                </c:pt>
                <c:pt idx="4">
                  <c:v>8.0862533692722369</c:v>
                </c:pt>
                <c:pt idx="5">
                  <c:v>0</c:v>
                </c:pt>
                <c:pt idx="6">
                  <c:v>17.812758906379454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1F-4B97-BF5D-24F229212B8C}"/>
            </c:ext>
          </c:extLst>
        </c:ser>
        <c:ser>
          <c:idx val="5"/>
          <c:order val="4"/>
          <c:tx>
            <c:strRef>
              <c:f>'OV9'!$G$2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'OV9'!$A$3:$A$9</c:f>
              <c:strCache>
                <c:ptCount val="7"/>
                <c:pt idx="0">
                  <c:v>23 Strojírenství a strojírenská výroba</c:v>
                </c:pt>
                <c:pt idx="1">
                  <c:v>26 Elektrotechnika, telekomunikační a ICT</c:v>
                </c:pt>
                <c:pt idx="2">
                  <c:v>33 Zpracování dřeva</c:v>
                </c:pt>
                <c:pt idx="3">
                  <c:v>36 Stavebnictví, geodézie a kartografie</c:v>
                </c:pt>
                <c:pt idx="4">
                  <c:v>37 Doprava a spoje</c:v>
                </c:pt>
                <c:pt idx="5">
                  <c:v>39 Speciální a interspeciální obory</c:v>
                </c:pt>
                <c:pt idx="6">
                  <c:v>41 Zemědělství a lesnictví</c:v>
                </c:pt>
              </c:strCache>
            </c:strRef>
          </c:cat>
          <c:val>
            <c:numRef>
              <c:f>'OV9'!$G$3:$G$9</c:f>
              <c:numCache>
                <c:formatCode>0.0</c:formatCode>
                <c:ptCount val="7"/>
                <c:pt idx="0">
                  <c:v>6.8182789723421529</c:v>
                </c:pt>
                <c:pt idx="1">
                  <c:v>9.2575618698441797</c:v>
                </c:pt>
                <c:pt idx="2">
                  <c:v>13.943028485757122</c:v>
                </c:pt>
                <c:pt idx="3">
                  <c:v>7.9670329670329672</c:v>
                </c:pt>
                <c:pt idx="4">
                  <c:v>36.388140161725069</c:v>
                </c:pt>
                <c:pt idx="5">
                  <c:v>19.377162629757784</c:v>
                </c:pt>
                <c:pt idx="6">
                  <c:v>21.789560894780447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1F-4B97-BF5D-24F229212B8C}"/>
            </c:ext>
          </c:extLst>
        </c:ser>
        <c:ser>
          <c:idx val="6"/>
          <c:order val="5"/>
          <c:tx>
            <c:strRef>
              <c:f>'OV9'!$H$2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'OV9'!$A$3:$A$9</c:f>
              <c:strCache>
                <c:ptCount val="7"/>
                <c:pt idx="0">
                  <c:v>23 Strojírenství a strojírenská výroba</c:v>
                </c:pt>
                <c:pt idx="1">
                  <c:v>26 Elektrotechnika, telekomunikační a ICT</c:v>
                </c:pt>
                <c:pt idx="2">
                  <c:v>33 Zpracování dřeva</c:v>
                </c:pt>
                <c:pt idx="3">
                  <c:v>36 Stavebnictví, geodézie a kartografie</c:v>
                </c:pt>
                <c:pt idx="4">
                  <c:v>37 Doprava a spoje</c:v>
                </c:pt>
                <c:pt idx="5">
                  <c:v>39 Speciální a interspeciální obory</c:v>
                </c:pt>
                <c:pt idx="6">
                  <c:v>41 Zemědělství a lesnictví</c:v>
                </c:pt>
              </c:strCache>
            </c:strRef>
          </c:cat>
          <c:val>
            <c:numRef>
              <c:f>'OV9'!$H$3:$H$9</c:f>
              <c:numCache>
                <c:formatCode>0.0</c:formatCode>
                <c:ptCount val="7"/>
                <c:pt idx="0">
                  <c:v>14.448766725088701</c:v>
                </c:pt>
                <c:pt idx="1">
                  <c:v>6.0953253895508706</c:v>
                </c:pt>
                <c:pt idx="2">
                  <c:v>10.494752623688155</c:v>
                </c:pt>
                <c:pt idx="3">
                  <c:v>4.8076923076923075</c:v>
                </c:pt>
                <c:pt idx="4">
                  <c:v>12.938005390835579</c:v>
                </c:pt>
                <c:pt idx="5">
                  <c:v>29.757785467128027</c:v>
                </c:pt>
                <c:pt idx="6">
                  <c:v>32.725766362883185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1F-4B97-BF5D-24F229212B8C}"/>
            </c:ext>
          </c:extLst>
        </c:ser>
        <c:ser>
          <c:idx val="7"/>
          <c:order val="6"/>
          <c:tx>
            <c:strRef>
              <c:f>'OV9'!$I$2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'OV9'!$A$3:$A$9</c:f>
              <c:strCache>
                <c:ptCount val="7"/>
                <c:pt idx="0">
                  <c:v>23 Strojírenství a strojírenská výroba</c:v>
                </c:pt>
                <c:pt idx="1">
                  <c:v>26 Elektrotechnika, telekomunikační a ICT</c:v>
                </c:pt>
                <c:pt idx="2">
                  <c:v>33 Zpracování dřeva</c:v>
                </c:pt>
                <c:pt idx="3">
                  <c:v>36 Stavebnictví, geodézie a kartografie</c:v>
                </c:pt>
                <c:pt idx="4">
                  <c:v>37 Doprava a spoje</c:v>
                </c:pt>
                <c:pt idx="5">
                  <c:v>39 Speciální a interspeciální obory</c:v>
                </c:pt>
                <c:pt idx="6">
                  <c:v>41 Zemědělství a lesnictví</c:v>
                </c:pt>
              </c:strCache>
            </c:strRef>
          </c:cat>
          <c:val>
            <c:numRef>
              <c:f>'OV9'!$I$3:$I$9</c:f>
              <c:numCache>
                <c:formatCode>0.0</c:formatCode>
                <c:ptCount val="7"/>
                <c:pt idx="0">
                  <c:v>10.879322874364124</c:v>
                </c:pt>
                <c:pt idx="1">
                  <c:v>22.96058661778185</c:v>
                </c:pt>
                <c:pt idx="2">
                  <c:v>40.479760119940032</c:v>
                </c:pt>
                <c:pt idx="3">
                  <c:v>13.667582417582418</c:v>
                </c:pt>
                <c:pt idx="4">
                  <c:v>9.433962264150944</c:v>
                </c:pt>
                <c:pt idx="5">
                  <c:v>42.906574394463668</c:v>
                </c:pt>
                <c:pt idx="6">
                  <c:v>10.770505385252692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1F-4B97-BF5D-24F229212B8C}"/>
            </c:ext>
          </c:extLst>
        </c:ser>
        <c:ser>
          <c:idx val="8"/>
          <c:order val="7"/>
          <c:tx>
            <c:strRef>
              <c:f>'OV9'!$J$2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'OV9'!$A$3:$A$9</c:f>
              <c:strCache>
                <c:ptCount val="7"/>
                <c:pt idx="0">
                  <c:v>23 Strojírenství a strojírenská výroba</c:v>
                </c:pt>
                <c:pt idx="1">
                  <c:v>26 Elektrotechnika, telekomunikační a ICT</c:v>
                </c:pt>
                <c:pt idx="2">
                  <c:v>33 Zpracování dřeva</c:v>
                </c:pt>
                <c:pt idx="3">
                  <c:v>36 Stavebnictví, geodézie a kartografie</c:v>
                </c:pt>
                <c:pt idx="4">
                  <c:v>37 Doprava a spoje</c:v>
                </c:pt>
                <c:pt idx="5">
                  <c:v>39 Speciální a interspeciální obory</c:v>
                </c:pt>
                <c:pt idx="6">
                  <c:v>41 Zemědělství a lesnictví</c:v>
                </c:pt>
              </c:strCache>
            </c:strRef>
          </c:cat>
          <c:val>
            <c:numRef>
              <c:f>'OV9'!$J$3:$J$9</c:f>
              <c:numCache>
                <c:formatCode>0.0</c:formatCode>
                <c:ptCount val="7"/>
                <c:pt idx="0">
                  <c:v>28.803488222972682</c:v>
                </c:pt>
                <c:pt idx="1">
                  <c:v>19.477543538038496</c:v>
                </c:pt>
                <c:pt idx="2">
                  <c:v>0.59970014992503751</c:v>
                </c:pt>
                <c:pt idx="3">
                  <c:v>35.302197802197803</c:v>
                </c:pt>
                <c:pt idx="4">
                  <c:v>12.938005390835579</c:v>
                </c:pt>
                <c:pt idx="5">
                  <c:v>0</c:v>
                </c:pt>
                <c:pt idx="6">
                  <c:v>14.415907207953603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1F-4B97-BF5D-24F229212B8C}"/>
            </c:ext>
          </c:extLst>
        </c:ser>
        <c:ser>
          <c:idx val="9"/>
          <c:order val="8"/>
          <c:tx>
            <c:strRef>
              <c:f>'OV9'!$K$2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'OV9'!$A$3:$A$9</c:f>
              <c:strCache>
                <c:ptCount val="7"/>
                <c:pt idx="0">
                  <c:v>23 Strojírenství a strojírenská výroba</c:v>
                </c:pt>
                <c:pt idx="1">
                  <c:v>26 Elektrotechnika, telekomunikační a ICT</c:v>
                </c:pt>
                <c:pt idx="2">
                  <c:v>33 Zpracování dřeva</c:v>
                </c:pt>
                <c:pt idx="3">
                  <c:v>36 Stavebnictví, geodézie a kartografie</c:v>
                </c:pt>
                <c:pt idx="4">
                  <c:v>37 Doprava a spoje</c:v>
                </c:pt>
                <c:pt idx="5">
                  <c:v>39 Speciální a interspeciální obory</c:v>
                </c:pt>
                <c:pt idx="6">
                  <c:v>41 Zemědělství a lesnictví</c:v>
                </c:pt>
              </c:strCache>
            </c:strRef>
          </c:cat>
          <c:val>
            <c:numRef>
              <c:f>'OV9'!$K$3:$K$9</c:f>
              <c:numCache>
                <c:formatCode>0.0</c:formatCode>
                <c:ptCount val="7"/>
                <c:pt idx="0">
                  <c:v>20.198349933740861</c:v>
                </c:pt>
                <c:pt idx="1">
                  <c:v>8.9825847846012827</c:v>
                </c:pt>
                <c:pt idx="2">
                  <c:v>16.791604197901048</c:v>
                </c:pt>
                <c:pt idx="3">
                  <c:v>21.978021978021978</c:v>
                </c:pt>
                <c:pt idx="4">
                  <c:v>8.355795148247978</c:v>
                </c:pt>
                <c:pt idx="5">
                  <c:v>3.4602076124567476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1F-4B97-BF5D-24F229212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391904"/>
        <c:axId val="601392560"/>
      </c:barChart>
      <c:catAx>
        <c:axId val="6013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2560"/>
        <c:crosses val="autoZero"/>
        <c:auto val="1"/>
        <c:lblAlgn val="ctr"/>
        <c:lblOffset val="100"/>
        <c:noMultiLvlLbl val="0"/>
      </c:catAx>
      <c:valAx>
        <c:axId val="60139256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v %</a:t>
                </a:r>
              </a:p>
            </c:rich>
          </c:tx>
          <c:layout>
            <c:manualLayout>
              <c:xMode val="edge"/>
              <c:yMode val="edge"/>
              <c:x val="4.5703963668235897E-3"/>
              <c:y val="0.303176712950293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451841024408501E-2"/>
          <c:y val="0.92345187969328613"/>
          <c:w val="0.86042527927407941"/>
          <c:h val="5.9800968987637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808080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9696160165683E-2"/>
          <c:y val="7.2093300994169968E-2"/>
          <c:w val="0.91175705232385151"/>
          <c:h val="0.69143259304113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'OV9'!$C$2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'OV9'!$A$10:$A$16</c:f>
              <c:strCache>
                <c:ptCount val="7"/>
                <c:pt idx="0">
                  <c:v>53 Zdravotnictví</c:v>
                </c:pt>
                <c:pt idx="1">
                  <c:v>29 Potravinářství a potravinářská chemie</c:v>
                </c:pt>
                <c:pt idx="2">
                  <c:v>64 Podnikání v oborech, odvětví</c:v>
                </c:pt>
                <c:pt idx="3">
                  <c:v>65 Gastronomie, hotelnictví a turismus</c:v>
                </c:pt>
                <c:pt idx="4">
                  <c:v>66 Obchod</c:v>
                </c:pt>
                <c:pt idx="5">
                  <c:v>69 Osobní a provozní služby</c:v>
                </c:pt>
                <c:pt idx="6">
                  <c:v>82 Umění a užité umění</c:v>
                </c:pt>
              </c:strCache>
            </c:strRef>
          </c:cat>
          <c:val>
            <c:numRef>
              <c:f>'OV9'!$C$10:$C$16</c:f>
              <c:numCache>
                <c:formatCode>0.0</c:formatCode>
                <c:ptCount val="7"/>
                <c:pt idx="0">
                  <c:v>0</c:v>
                </c:pt>
                <c:pt idx="1">
                  <c:v>5.1282051282051286</c:v>
                </c:pt>
                <c:pt idx="2">
                  <c:v>0</c:v>
                </c:pt>
                <c:pt idx="3">
                  <c:v>3.2332563510392611</c:v>
                </c:pt>
                <c:pt idx="4">
                  <c:v>0</c:v>
                </c:pt>
                <c:pt idx="5">
                  <c:v>4.5627376425855513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0-432F-9142-E907DB8FA027}"/>
            </c:ext>
          </c:extLst>
        </c:ser>
        <c:ser>
          <c:idx val="1"/>
          <c:order val="1"/>
          <c:tx>
            <c:strRef>
              <c:f>'OV9'!$D$2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'OV9'!$A$10:$A$16</c:f>
              <c:strCache>
                <c:ptCount val="7"/>
                <c:pt idx="0">
                  <c:v>53 Zdravotnictví</c:v>
                </c:pt>
                <c:pt idx="1">
                  <c:v>29 Potravinářství a potravinářská chemie</c:v>
                </c:pt>
                <c:pt idx="2">
                  <c:v>64 Podnikání v oborech, odvětví</c:v>
                </c:pt>
                <c:pt idx="3">
                  <c:v>65 Gastronomie, hotelnictví a turismus</c:v>
                </c:pt>
                <c:pt idx="4">
                  <c:v>66 Obchod</c:v>
                </c:pt>
                <c:pt idx="5">
                  <c:v>69 Osobní a provozní služby</c:v>
                </c:pt>
                <c:pt idx="6">
                  <c:v>82 Umění a užité umění</c:v>
                </c:pt>
              </c:strCache>
            </c:strRef>
          </c:cat>
          <c:val>
            <c:numRef>
              <c:f>'OV9'!$D$10:$D$16</c:f>
              <c:numCache>
                <c:formatCode>0.0</c:formatCode>
                <c:ptCount val="7"/>
                <c:pt idx="0">
                  <c:v>5.9523809523809526</c:v>
                </c:pt>
                <c:pt idx="1">
                  <c:v>10.256410256410257</c:v>
                </c:pt>
                <c:pt idx="2">
                  <c:v>0</c:v>
                </c:pt>
                <c:pt idx="3">
                  <c:v>0</c:v>
                </c:pt>
                <c:pt idx="4">
                  <c:v>12.037037037037036</c:v>
                </c:pt>
                <c:pt idx="5">
                  <c:v>6.083650190114068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0-432F-9142-E907DB8FA027}"/>
            </c:ext>
          </c:extLst>
        </c:ser>
        <c:ser>
          <c:idx val="3"/>
          <c:order val="2"/>
          <c:tx>
            <c:strRef>
              <c:f>'OV9'!$E$2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'OV9'!$A$10:$A$16</c:f>
              <c:strCache>
                <c:ptCount val="7"/>
                <c:pt idx="0">
                  <c:v>53 Zdravotnictví</c:v>
                </c:pt>
                <c:pt idx="1">
                  <c:v>29 Potravinářství a potravinářská chemie</c:v>
                </c:pt>
                <c:pt idx="2">
                  <c:v>64 Podnikání v oborech, odvětví</c:v>
                </c:pt>
                <c:pt idx="3">
                  <c:v>65 Gastronomie, hotelnictví a turismus</c:v>
                </c:pt>
                <c:pt idx="4">
                  <c:v>66 Obchod</c:v>
                </c:pt>
                <c:pt idx="5">
                  <c:v>69 Osobní a provozní služby</c:v>
                </c:pt>
                <c:pt idx="6">
                  <c:v>82 Umění a užité umění</c:v>
                </c:pt>
              </c:strCache>
            </c:strRef>
          </c:cat>
          <c:val>
            <c:numRef>
              <c:f>'OV9'!$E$10:$E$16</c:f>
              <c:numCache>
                <c:formatCode>0.0</c:formatCode>
                <c:ptCount val="7"/>
                <c:pt idx="0">
                  <c:v>2.0833333333333335</c:v>
                </c:pt>
                <c:pt idx="1">
                  <c:v>14.652014652014651</c:v>
                </c:pt>
                <c:pt idx="2">
                  <c:v>41.812136325852038</c:v>
                </c:pt>
                <c:pt idx="3">
                  <c:v>7.9445727482678983</c:v>
                </c:pt>
                <c:pt idx="4">
                  <c:v>11.111111111111111</c:v>
                </c:pt>
                <c:pt idx="5">
                  <c:v>7.9847908745247151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B0-432F-9142-E907DB8FA027}"/>
            </c:ext>
          </c:extLst>
        </c:ser>
        <c:ser>
          <c:idx val="4"/>
          <c:order val="3"/>
          <c:tx>
            <c:strRef>
              <c:f>'OV9'!$F$2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'OV9'!$A$10:$A$16</c:f>
              <c:strCache>
                <c:ptCount val="7"/>
                <c:pt idx="0">
                  <c:v>53 Zdravotnictví</c:v>
                </c:pt>
                <c:pt idx="1">
                  <c:v>29 Potravinářství a potravinářská chemie</c:v>
                </c:pt>
                <c:pt idx="2">
                  <c:v>64 Podnikání v oborech, odvětví</c:v>
                </c:pt>
                <c:pt idx="3">
                  <c:v>65 Gastronomie, hotelnictví a turismus</c:v>
                </c:pt>
                <c:pt idx="4">
                  <c:v>66 Obchod</c:v>
                </c:pt>
                <c:pt idx="5">
                  <c:v>69 Osobní a provozní služby</c:v>
                </c:pt>
                <c:pt idx="6">
                  <c:v>82 Umění a užité umění</c:v>
                </c:pt>
              </c:strCache>
            </c:strRef>
          </c:cat>
          <c:val>
            <c:numRef>
              <c:f>'OV9'!$F$10:$F$16</c:f>
              <c:numCache>
                <c:formatCode>0.0</c:formatCode>
                <c:ptCount val="7"/>
                <c:pt idx="0">
                  <c:v>20.833333333333332</c:v>
                </c:pt>
                <c:pt idx="1">
                  <c:v>24.908424908424909</c:v>
                </c:pt>
                <c:pt idx="2">
                  <c:v>0</c:v>
                </c:pt>
                <c:pt idx="3">
                  <c:v>8.1293302540415713</c:v>
                </c:pt>
                <c:pt idx="4">
                  <c:v>0</c:v>
                </c:pt>
                <c:pt idx="5">
                  <c:v>20.912547528517109</c:v>
                </c:pt>
                <c:pt idx="6">
                  <c:v>47.826086956521742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B0-432F-9142-E907DB8FA027}"/>
            </c:ext>
          </c:extLst>
        </c:ser>
        <c:ser>
          <c:idx val="5"/>
          <c:order val="4"/>
          <c:tx>
            <c:strRef>
              <c:f>'OV9'!$G$2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'OV9'!$A$10:$A$16</c:f>
              <c:strCache>
                <c:ptCount val="7"/>
                <c:pt idx="0">
                  <c:v>53 Zdravotnictví</c:v>
                </c:pt>
                <c:pt idx="1">
                  <c:v>29 Potravinářství a potravinářská chemie</c:v>
                </c:pt>
                <c:pt idx="2">
                  <c:v>64 Podnikání v oborech, odvětví</c:v>
                </c:pt>
                <c:pt idx="3">
                  <c:v>65 Gastronomie, hotelnictví a turismus</c:v>
                </c:pt>
                <c:pt idx="4">
                  <c:v>66 Obchod</c:v>
                </c:pt>
                <c:pt idx="5">
                  <c:v>69 Osobní a provozní služby</c:v>
                </c:pt>
                <c:pt idx="6">
                  <c:v>82 Umění a užité umění</c:v>
                </c:pt>
              </c:strCache>
            </c:strRef>
          </c:cat>
          <c:val>
            <c:numRef>
              <c:f>'OV9'!$G$10:$G$16</c:f>
              <c:numCache>
                <c:formatCode>0.0</c:formatCode>
                <c:ptCount val="7"/>
                <c:pt idx="0">
                  <c:v>6.5476190476190474</c:v>
                </c:pt>
                <c:pt idx="1">
                  <c:v>15.384615384615385</c:v>
                </c:pt>
                <c:pt idx="2">
                  <c:v>0</c:v>
                </c:pt>
                <c:pt idx="3">
                  <c:v>15.935334872979215</c:v>
                </c:pt>
                <c:pt idx="4">
                  <c:v>11.111111111111111</c:v>
                </c:pt>
                <c:pt idx="5">
                  <c:v>15.96958174904943</c:v>
                </c:pt>
                <c:pt idx="6">
                  <c:v>31.521739130434781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B0-432F-9142-E907DB8FA027}"/>
            </c:ext>
          </c:extLst>
        </c:ser>
        <c:ser>
          <c:idx val="6"/>
          <c:order val="5"/>
          <c:tx>
            <c:strRef>
              <c:f>'OV9'!$H$2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'OV9'!$A$10:$A$16</c:f>
              <c:strCache>
                <c:ptCount val="7"/>
                <c:pt idx="0">
                  <c:v>53 Zdravotnictví</c:v>
                </c:pt>
                <c:pt idx="1">
                  <c:v>29 Potravinářství a potravinářská chemie</c:v>
                </c:pt>
                <c:pt idx="2">
                  <c:v>64 Podnikání v oborech, odvětví</c:v>
                </c:pt>
                <c:pt idx="3">
                  <c:v>65 Gastronomie, hotelnictví a turismus</c:v>
                </c:pt>
                <c:pt idx="4">
                  <c:v>66 Obchod</c:v>
                </c:pt>
                <c:pt idx="5">
                  <c:v>69 Osobní a provozní služby</c:v>
                </c:pt>
                <c:pt idx="6">
                  <c:v>82 Umění a užité umění</c:v>
                </c:pt>
              </c:strCache>
            </c:strRef>
          </c:cat>
          <c:val>
            <c:numRef>
              <c:f>'OV9'!$H$10:$H$16</c:f>
              <c:numCache>
                <c:formatCode>0.0</c:formatCode>
                <c:ptCount val="7"/>
                <c:pt idx="0">
                  <c:v>0</c:v>
                </c:pt>
                <c:pt idx="1">
                  <c:v>4.395604395604396</c:v>
                </c:pt>
                <c:pt idx="2">
                  <c:v>58.187863674147962</c:v>
                </c:pt>
                <c:pt idx="3">
                  <c:v>15.103926096997691</c:v>
                </c:pt>
                <c:pt idx="4">
                  <c:v>0</c:v>
                </c:pt>
                <c:pt idx="5">
                  <c:v>15.209125475285171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B0-432F-9142-E907DB8FA027}"/>
            </c:ext>
          </c:extLst>
        </c:ser>
        <c:ser>
          <c:idx val="7"/>
          <c:order val="6"/>
          <c:tx>
            <c:strRef>
              <c:f>'OV9'!$I$2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'OV9'!$A$10:$A$16</c:f>
              <c:strCache>
                <c:ptCount val="7"/>
                <c:pt idx="0">
                  <c:v>53 Zdravotnictví</c:v>
                </c:pt>
                <c:pt idx="1">
                  <c:v>29 Potravinářství a potravinářská chemie</c:v>
                </c:pt>
                <c:pt idx="2">
                  <c:v>64 Podnikání v oborech, odvětví</c:v>
                </c:pt>
                <c:pt idx="3">
                  <c:v>65 Gastronomie, hotelnictví a turismus</c:v>
                </c:pt>
                <c:pt idx="4">
                  <c:v>66 Obchod</c:v>
                </c:pt>
                <c:pt idx="5">
                  <c:v>69 Osobní a provozní služby</c:v>
                </c:pt>
                <c:pt idx="6">
                  <c:v>82 Umění a užité umění</c:v>
                </c:pt>
              </c:strCache>
            </c:strRef>
          </c:cat>
          <c:val>
            <c:numRef>
              <c:f>'OV9'!$I$10:$I$16</c:f>
              <c:numCache>
                <c:formatCode>0.0</c:formatCode>
                <c:ptCount val="7"/>
                <c:pt idx="0">
                  <c:v>32.738095238095241</c:v>
                </c:pt>
                <c:pt idx="1">
                  <c:v>20.146520146520146</c:v>
                </c:pt>
                <c:pt idx="2">
                  <c:v>0</c:v>
                </c:pt>
                <c:pt idx="3">
                  <c:v>37.782909930715938</c:v>
                </c:pt>
                <c:pt idx="4">
                  <c:v>47.222222222222221</c:v>
                </c:pt>
                <c:pt idx="5">
                  <c:v>29.277566539923953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B0-432F-9142-E907DB8FA027}"/>
            </c:ext>
          </c:extLst>
        </c:ser>
        <c:ser>
          <c:idx val="8"/>
          <c:order val="7"/>
          <c:tx>
            <c:strRef>
              <c:f>'OV9'!$J$2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'OV9'!$A$10:$A$16</c:f>
              <c:strCache>
                <c:ptCount val="7"/>
                <c:pt idx="0">
                  <c:v>53 Zdravotnictví</c:v>
                </c:pt>
                <c:pt idx="1">
                  <c:v>29 Potravinářství a potravinářská chemie</c:v>
                </c:pt>
                <c:pt idx="2">
                  <c:v>64 Podnikání v oborech, odvětví</c:v>
                </c:pt>
                <c:pt idx="3">
                  <c:v>65 Gastronomie, hotelnictví a turismus</c:v>
                </c:pt>
                <c:pt idx="4">
                  <c:v>66 Obchod</c:v>
                </c:pt>
                <c:pt idx="5">
                  <c:v>69 Osobní a provozní služby</c:v>
                </c:pt>
                <c:pt idx="6">
                  <c:v>82 Umění a užité umění</c:v>
                </c:pt>
              </c:strCache>
            </c:strRef>
          </c:cat>
          <c:val>
            <c:numRef>
              <c:f>'OV9'!$J$10:$J$16</c:f>
              <c:numCache>
                <c:formatCode>0.0</c:formatCode>
                <c:ptCount val="7"/>
                <c:pt idx="0">
                  <c:v>25.595238095238095</c:v>
                </c:pt>
                <c:pt idx="1">
                  <c:v>5.1282051282051286</c:v>
                </c:pt>
                <c:pt idx="2">
                  <c:v>0</c:v>
                </c:pt>
                <c:pt idx="3">
                  <c:v>9.0993071593533479</c:v>
                </c:pt>
                <c:pt idx="4">
                  <c:v>18.518518518518519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B0-432F-9142-E907DB8FA027}"/>
            </c:ext>
          </c:extLst>
        </c:ser>
        <c:ser>
          <c:idx val="9"/>
          <c:order val="8"/>
          <c:tx>
            <c:strRef>
              <c:f>'OV9'!$K$2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'OV9'!$A$10:$A$16</c:f>
              <c:strCache>
                <c:ptCount val="7"/>
                <c:pt idx="0">
                  <c:v>53 Zdravotnictví</c:v>
                </c:pt>
                <c:pt idx="1">
                  <c:v>29 Potravinářství a potravinářská chemie</c:v>
                </c:pt>
                <c:pt idx="2">
                  <c:v>64 Podnikání v oborech, odvětví</c:v>
                </c:pt>
                <c:pt idx="3">
                  <c:v>65 Gastronomie, hotelnictví a turismus</c:v>
                </c:pt>
                <c:pt idx="4">
                  <c:v>66 Obchod</c:v>
                </c:pt>
                <c:pt idx="5">
                  <c:v>69 Osobní a provozní služby</c:v>
                </c:pt>
                <c:pt idx="6">
                  <c:v>82 Umění a užité umění</c:v>
                </c:pt>
              </c:strCache>
            </c:strRef>
          </c:cat>
          <c:val>
            <c:numRef>
              <c:f>'OV9'!$K$10:$K$16</c:f>
              <c:numCache>
                <c:formatCode>0.0</c:formatCode>
                <c:ptCount val="7"/>
                <c:pt idx="0">
                  <c:v>6.25</c:v>
                </c:pt>
                <c:pt idx="1">
                  <c:v>0</c:v>
                </c:pt>
                <c:pt idx="2">
                  <c:v>0</c:v>
                </c:pt>
                <c:pt idx="3">
                  <c:v>2.7713625866050808</c:v>
                </c:pt>
                <c:pt idx="4">
                  <c:v>0</c:v>
                </c:pt>
                <c:pt idx="5">
                  <c:v>0</c:v>
                </c:pt>
                <c:pt idx="6">
                  <c:v>20.652173913043477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B0-432F-9142-E907DB8FA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391904"/>
        <c:axId val="601392560"/>
      </c:barChart>
      <c:catAx>
        <c:axId val="6013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2560"/>
        <c:crosses val="autoZero"/>
        <c:auto val="1"/>
        <c:lblAlgn val="ctr"/>
        <c:lblOffset val="100"/>
        <c:noMultiLvlLbl val="0"/>
      </c:catAx>
      <c:valAx>
        <c:axId val="6013925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v %</a:t>
                </a:r>
              </a:p>
            </c:rich>
          </c:tx>
          <c:layout>
            <c:manualLayout>
              <c:xMode val="edge"/>
              <c:yMode val="edge"/>
              <c:x val="1.0119082336930107E-2"/>
              <c:y val="0.279007540975807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19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>
          <a:lumMod val="50000"/>
          <a:lumOff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100" b="1" dirty="0"/>
              <a:t>Věk pedagogů ZŠ v Plzeňském kraji - přírodovědné předměty</a:t>
            </a:r>
          </a:p>
        </c:rich>
      </c:tx>
      <c:layout>
        <c:manualLayout>
          <c:xMode val="edge"/>
          <c:yMode val="edge"/>
          <c:x val="0.15047026926720189"/>
          <c:y val="3.0876028325695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3950682966279158E-2"/>
          <c:y val="9.477777777777778E-2"/>
          <c:w val="0.90158448737162966"/>
          <c:h val="0.79426742490522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'Grafy 1-6'!$C$2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1-6'!$A$8:$A$12</c:f>
              <c:strCache>
                <c:ptCount val="5"/>
                <c:pt idx="0">
                  <c:v>ICT (1. i 2. st.)</c:v>
                </c:pt>
                <c:pt idx="1">
                  <c:v>Matematika (jen 2. st.)</c:v>
                </c:pt>
                <c:pt idx="2">
                  <c:v>Fyzika</c:v>
                </c:pt>
                <c:pt idx="3">
                  <c:v>Chemie</c:v>
                </c:pt>
                <c:pt idx="4">
                  <c:v>Přírodopis</c:v>
                </c:pt>
              </c:strCache>
            </c:strRef>
          </c:cat>
          <c:val>
            <c:numRef>
              <c:f>'Grafy 1-6'!$C$8:$C$12</c:f>
              <c:numCache>
                <c:formatCode>0.0</c:formatCode>
                <c:ptCount val="5"/>
                <c:pt idx="0">
                  <c:v>14.020139426800929</c:v>
                </c:pt>
                <c:pt idx="1">
                  <c:v>7.1843757265752153</c:v>
                </c:pt>
                <c:pt idx="2">
                  <c:v>8.4359605911330053</c:v>
                </c:pt>
                <c:pt idx="3">
                  <c:v>8.2313681868743043</c:v>
                </c:pt>
                <c:pt idx="4">
                  <c:v>14.77467199087279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4-45C4-BBD8-4E083B206E74}"/>
            </c:ext>
          </c:extLst>
        </c:ser>
        <c:ser>
          <c:idx val="1"/>
          <c:order val="1"/>
          <c:tx>
            <c:strRef>
              <c:f>'Grafy 1-6'!$D$2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'Grafy 1-6'!$A$8:$A$12</c:f>
              <c:strCache>
                <c:ptCount val="5"/>
                <c:pt idx="0">
                  <c:v>ICT (1. i 2. st.)</c:v>
                </c:pt>
                <c:pt idx="1">
                  <c:v>Matematika (jen 2. st.)</c:v>
                </c:pt>
                <c:pt idx="2">
                  <c:v>Fyzika</c:v>
                </c:pt>
                <c:pt idx="3">
                  <c:v>Chemie</c:v>
                </c:pt>
                <c:pt idx="4">
                  <c:v>Přírodopis</c:v>
                </c:pt>
              </c:strCache>
            </c:strRef>
          </c:cat>
          <c:val>
            <c:numRef>
              <c:f>'Grafy 1-6'!$D$8:$D$12</c:f>
              <c:numCache>
                <c:formatCode>0.0</c:formatCode>
                <c:ptCount val="5"/>
                <c:pt idx="0">
                  <c:v>13.168086754453912</c:v>
                </c:pt>
                <c:pt idx="1">
                  <c:v>7.8121367123924665</c:v>
                </c:pt>
                <c:pt idx="2">
                  <c:v>8.7438423645320196</c:v>
                </c:pt>
                <c:pt idx="3">
                  <c:v>6.7853170189098995</c:v>
                </c:pt>
                <c:pt idx="4">
                  <c:v>12.606959498003423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4-45C4-BBD8-4E083B206E74}"/>
            </c:ext>
          </c:extLst>
        </c:ser>
        <c:ser>
          <c:idx val="2"/>
          <c:order val="2"/>
          <c:tx>
            <c:strRef>
              <c:f>'Grafy 1-6'!$E$2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1-6'!$A$8:$A$12</c:f>
              <c:strCache>
                <c:ptCount val="5"/>
                <c:pt idx="0">
                  <c:v>ICT (1. i 2. st.)</c:v>
                </c:pt>
                <c:pt idx="1">
                  <c:v>Matematika (jen 2. st.)</c:v>
                </c:pt>
                <c:pt idx="2">
                  <c:v>Fyzika</c:v>
                </c:pt>
                <c:pt idx="3">
                  <c:v>Chemie</c:v>
                </c:pt>
                <c:pt idx="4">
                  <c:v>Přírodopis</c:v>
                </c:pt>
              </c:strCache>
            </c:strRef>
          </c:cat>
          <c:val>
            <c:numRef>
              <c:f>'Grafy 1-6'!$E$8:$E$12</c:f>
              <c:numCache>
                <c:formatCode>0.0</c:formatCode>
                <c:ptCount val="5"/>
                <c:pt idx="0">
                  <c:v>16.731216111541439</c:v>
                </c:pt>
                <c:pt idx="1">
                  <c:v>11.555452220413857</c:v>
                </c:pt>
                <c:pt idx="2">
                  <c:v>10.406403940886699</c:v>
                </c:pt>
                <c:pt idx="3">
                  <c:v>16.907675194660733</c:v>
                </c:pt>
                <c:pt idx="4">
                  <c:v>16.88533941814033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4-45C4-BBD8-4E083B206E74}"/>
            </c:ext>
          </c:extLst>
        </c:ser>
        <c:ser>
          <c:idx val="3"/>
          <c:order val="3"/>
          <c:tx>
            <c:strRef>
              <c:f>'Grafy 1-6'!$F$2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1-6'!$A$8:$A$12</c:f>
              <c:strCache>
                <c:ptCount val="5"/>
                <c:pt idx="0">
                  <c:v>ICT (1. i 2. st.)</c:v>
                </c:pt>
                <c:pt idx="1">
                  <c:v>Matematika (jen 2. st.)</c:v>
                </c:pt>
                <c:pt idx="2">
                  <c:v>Fyzika</c:v>
                </c:pt>
                <c:pt idx="3">
                  <c:v>Chemie</c:v>
                </c:pt>
                <c:pt idx="4">
                  <c:v>Přírodopis</c:v>
                </c:pt>
              </c:strCache>
            </c:strRef>
          </c:cat>
          <c:val>
            <c:numRef>
              <c:f>'Grafy 1-6'!$F$8:$F$12</c:f>
              <c:numCache>
                <c:formatCode>0.0</c:formatCode>
                <c:ptCount val="5"/>
                <c:pt idx="0">
                  <c:v>13.555383423702557</c:v>
                </c:pt>
                <c:pt idx="1">
                  <c:v>16.019530341780982</c:v>
                </c:pt>
                <c:pt idx="2">
                  <c:v>15.948275862068966</c:v>
                </c:pt>
                <c:pt idx="3">
                  <c:v>20.244716351501669</c:v>
                </c:pt>
                <c:pt idx="4">
                  <c:v>18.53964632059327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B4-45C4-BBD8-4E083B206E74}"/>
            </c:ext>
          </c:extLst>
        </c:ser>
        <c:ser>
          <c:idx val="4"/>
          <c:order val="4"/>
          <c:tx>
            <c:strRef>
              <c:f>'Grafy 1-6'!$G$2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1-6'!$A$8:$A$12</c:f>
              <c:strCache>
                <c:ptCount val="5"/>
                <c:pt idx="0">
                  <c:v>ICT (1. i 2. st.)</c:v>
                </c:pt>
                <c:pt idx="1">
                  <c:v>Matematika (jen 2. st.)</c:v>
                </c:pt>
                <c:pt idx="2">
                  <c:v>Fyzika</c:v>
                </c:pt>
                <c:pt idx="3">
                  <c:v>Chemie</c:v>
                </c:pt>
                <c:pt idx="4">
                  <c:v>Přírodopis</c:v>
                </c:pt>
              </c:strCache>
            </c:strRef>
          </c:cat>
          <c:val>
            <c:numRef>
              <c:f>'Grafy 1-6'!$G$8:$G$12</c:f>
              <c:numCache>
                <c:formatCode>0.0</c:formatCode>
                <c:ptCount val="5"/>
                <c:pt idx="0">
                  <c:v>11.23160340821069</c:v>
                </c:pt>
                <c:pt idx="1">
                  <c:v>14.438502673796792</c:v>
                </c:pt>
                <c:pt idx="2">
                  <c:v>17.426108374384235</c:v>
                </c:pt>
                <c:pt idx="3">
                  <c:v>14.46051167964405</c:v>
                </c:pt>
                <c:pt idx="4">
                  <c:v>13.976041072447233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4-45C4-BBD8-4E083B206E74}"/>
            </c:ext>
          </c:extLst>
        </c:ser>
        <c:ser>
          <c:idx val="5"/>
          <c:order val="5"/>
          <c:tx>
            <c:strRef>
              <c:f>'Grafy 1-6'!$H$2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1-6'!$A$8:$A$12</c:f>
              <c:strCache>
                <c:ptCount val="5"/>
                <c:pt idx="0">
                  <c:v>ICT (1. i 2. st.)</c:v>
                </c:pt>
                <c:pt idx="1">
                  <c:v>Matematika (jen 2. st.)</c:v>
                </c:pt>
                <c:pt idx="2">
                  <c:v>Fyzika</c:v>
                </c:pt>
                <c:pt idx="3">
                  <c:v>Chemie</c:v>
                </c:pt>
                <c:pt idx="4">
                  <c:v>Přírodopis</c:v>
                </c:pt>
              </c:strCache>
            </c:strRef>
          </c:cat>
          <c:val>
            <c:numRef>
              <c:f>'Grafy 1-6'!$H$8:$H$12</c:f>
              <c:numCache>
                <c:formatCode>0.0</c:formatCode>
                <c:ptCount val="5"/>
                <c:pt idx="0">
                  <c:v>13.710302091402014</c:v>
                </c:pt>
                <c:pt idx="1">
                  <c:v>18.298070216228783</c:v>
                </c:pt>
                <c:pt idx="2">
                  <c:v>13.608374384236454</c:v>
                </c:pt>
                <c:pt idx="3">
                  <c:v>16.907675194660733</c:v>
                </c:pt>
                <c:pt idx="4">
                  <c:v>6.2179121505989734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B4-45C4-BBD8-4E083B206E74}"/>
            </c:ext>
          </c:extLst>
        </c:ser>
        <c:ser>
          <c:idx val="6"/>
          <c:order val="6"/>
          <c:tx>
            <c:strRef>
              <c:f>'Grafy 1-6'!$I$2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rgbClr val="C08040"/>
            </a:solidFill>
            <a:ln>
              <a:noFill/>
            </a:ln>
            <a:effectLst/>
          </c:spPr>
          <c:invertIfNegative val="0"/>
          <c:cat>
            <c:strRef>
              <c:f>'Grafy 1-6'!$A$8:$A$12</c:f>
              <c:strCache>
                <c:ptCount val="5"/>
                <c:pt idx="0">
                  <c:v>ICT (1. i 2. st.)</c:v>
                </c:pt>
                <c:pt idx="1">
                  <c:v>Matematika (jen 2. st.)</c:v>
                </c:pt>
                <c:pt idx="2">
                  <c:v>Fyzika</c:v>
                </c:pt>
                <c:pt idx="3">
                  <c:v>Chemie</c:v>
                </c:pt>
                <c:pt idx="4">
                  <c:v>Přírodopis</c:v>
                </c:pt>
              </c:strCache>
            </c:strRef>
          </c:cat>
          <c:val>
            <c:numRef>
              <c:f>'Grafy 1-6'!$I$8:$I$12</c:f>
              <c:numCache>
                <c:formatCode>0.0</c:formatCode>
                <c:ptCount val="5"/>
                <c:pt idx="0">
                  <c:v>11.463981409759876</c:v>
                </c:pt>
                <c:pt idx="1">
                  <c:v>12.903975819576843</c:v>
                </c:pt>
                <c:pt idx="2">
                  <c:v>11.945812807881774</c:v>
                </c:pt>
                <c:pt idx="3">
                  <c:v>6.0066740823136815</c:v>
                </c:pt>
                <c:pt idx="4">
                  <c:v>7.6440387906446094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B4-45C4-BBD8-4E083B206E74}"/>
            </c:ext>
          </c:extLst>
        </c:ser>
        <c:ser>
          <c:idx val="7"/>
          <c:order val="7"/>
          <c:tx>
            <c:strRef>
              <c:f>'Grafy 1-6'!$J$2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'Grafy 1-6'!$A$8:$A$12</c:f>
              <c:strCache>
                <c:ptCount val="5"/>
                <c:pt idx="0">
                  <c:v>ICT (1. i 2. st.)</c:v>
                </c:pt>
                <c:pt idx="1">
                  <c:v>Matematika (jen 2. st.)</c:v>
                </c:pt>
                <c:pt idx="2">
                  <c:v>Fyzika</c:v>
                </c:pt>
                <c:pt idx="3">
                  <c:v>Chemie</c:v>
                </c:pt>
                <c:pt idx="4">
                  <c:v>Přírodopis</c:v>
                </c:pt>
              </c:strCache>
            </c:strRef>
          </c:cat>
          <c:val>
            <c:numRef>
              <c:f>'Grafy 1-6'!$J$8:$J$12</c:f>
              <c:numCache>
                <c:formatCode>0.0</c:formatCode>
                <c:ptCount val="5"/>
                <c:pt idx="0">
                  <c:v>4.7250193648334626</c:v>
                </c:pt>
                <c:pt idx="1">
                  <c:v>7.9516391536851891</c:v>
                </c:pt>
                <c:pt idx="2">
                  <c:v>8.4975369458128078</c:v>
                </c:pt>
                <c:pt idx="3">
                  <c:v>7.8976640711902117</c:v>
                </c:pt>
                <c:pt idx="4">
                  <c:v>5.2481460353679408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B4-45C4-BBD8-4E083B206E74}"/>
            </c:ext>
          </c:extLst>
        </c:ser>
        <c:ser>
          <c:idx val="8"/>
          <c:order val="8"/>
          <c:tx>
            <c:strRef>
              <c:f>'Grafy 1-6'!$K$2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'Grafy 1-6'!$A$8:$A$12</c:f>
              <c:strCache>
                <c:ptCount val="5"/>
                <c:pt idx="0">
                  <c:v>ICT (1. i 2. st.)</c:v>
                </c:pt>
                <c:pt idx="1">
                  <c:v>Matematika (jen 2. st.)</c:v>
                </c:pt>
                <c:pt idx="2">
                  <c:v>Fyzika</c:v>
                </c:pt>
                <c:pt idx="3">
                  <c:v>Chemie</c:v>
                </c:pt>
                <c:pt idx="4">
                  <c:v>Přírodopis</c:v>
                </c:pt>
              </c:strCache>
            </c:strRef>
          </c:cat>
          <c:val>
            <c:numRef>
              <c:f>'Grafy 1-6'!$K$8:$K$12</c:f>
              <c:numCache>
                <c:formatCode>0.0</c:formatCode>
                <c:ptCount val="5"/>
                <c:pt idx="0">
                  <c:v>1.3942680092951201</c:v>
                </c:pt>
                <c:pt idx="1">
                  <c:v>3.836317135549872</c:v>
                </c:pt>
                <c:pt idx="2">
                  <c:v>4.9876847290640391</c:v>
                </c:pt>
                <c:pt idx="3">
                  <c:v>2.5583982202447162</c:v>
                </c:pt>
                <c:pt idx="4">
                  <c:v>4.1072447233314318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B4-45C4-BBD8-4E083B206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518496"/>
        <c:axId val="636513248"/>
      </c:barChart>
      <c:catAx>
        <c:axId val="63651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36513248"/>
        <c:crosses val="autoZero"/>
        <c:auto val="1"/>
        <c:lblAlgn val="ctr"/>
        <c:lblOffset val="100"/>
        <c:noMultiLvlLbl val="0"/>
      </c:catAx>
      <c:valAx>
        <c:axId val="63651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900"/>
                  <a:t>podíl v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3651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100" b="1" dirty="0"/>
              <a:t>Věk pedagogů ZŠ v Plzeňském kraji - zeměpis, společenské vědy, umění, svět práce</a:t>
            </a:r>
          </a:p>
        </c:rich>
      </c:tx>
      <c:layout>
        <c:manualLayout>
          <c:xMode val="edge"/>
          <c:yMode val="edge"/>
          <c:x val="0.111198167221751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3950682966279158E-2"/>
          <c:y val="0.11344280206182908"/>
          <c:w val="0.90158448737162966"/>
          <c:h val="0.6978244584885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'Grafy 1-6'!$C$2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1-6'!$A$13:$A$17</c:f>
              <c:strCache>
                <c:ptCount val="5"/>
                <c:pt idx="0">
                  <c:v>Zeměpis</c:v>
                </c:pt>
                <c:pt idx="1">
                  <c:v>Dějepis</c:v>
                </c:pt>
                <c:pt idx="2">
                  <c:v>Ostatní společenské vědy (jen 2. st.)</c:v>
                </c:pt>
                <c:pt idx="3">
                  <c:v>Umění a kultura  (jen 2. st.)</c:v>
                </c:pt>
                <c:pt idx="4">
                  <c:v>Svět práce (jen 2. st.)</c:v>
                </c:pt>
              </c:strCache>
            </c:strRef>
          </c:cat>
          <c:val>
            <c:numRef>
              <c:f>'Grafy 1-6'!$C$13:$C$17</c:f>
              <c:numCache>
                <c:formatCode>0.0</c:formatCode>
                <c:ptCount val="5"/>
                <c:pt idx="0">
                  <c:v>15.686274509803921</c:v>
                </c:pt>
                <c:pt idx="1">
                  <c:v>11.222222222222221</c:v>
                </c:pt>
                <c:pt idx="2">
                  <c:v>13.033313851548803</c:v>
                </c:pt>
                <c:pt idx="3">
                  <c:v>7.8536184210526319</c:v>
                </c:pt>
                <c:pt idx="4">
                  <c:v>6.5989847715736039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1-4072-9E5D-C1B71A333774}"/>
            </c:ext>
          </c:extLst>
        </c:ser>
        <c:ser>
          <c:idx val="1"/>
          <c:order val="1"/>
          <c:tx>
            <c:strRef>
              <c:f>'Grafy 1-6'!$D$2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'Grafy 1-6'!$A$13:$A$17</c:f>
              <c:strCache>
                <c:ptCount val="5"/>
                <c:pt idx="0">
                  <c:v>Zeměpis</c:v>
                </c:pt>
                <c:pt idx="1">
                  <c:v>Dějepis</c:v>
                </c:pt>
                <c:pt idx="2">
                  <c:v>Ostatní společenské vědy (jen 2. st.)</c:v>
                </c:pt>
                <c:pt idx="3">
                  <c:v>Umění a kultura  (jen 2. st.)</c:v>
                </c:pt>
                <c:pt idx="4">
                  <c:v>Svět práce (jen 2. st.)</c:v>
                </c:pt>
              </c:strCache>
            </c:strRef>
          </c:cat>
          <c:val>
            <c:numRef>
              <c:f>'Grafy 1-6'!$D$13:$D$17</c:f>
              <c:numCache>
                <c:formatCode>0.0</c:formatCode>
                <c:ptCount val="5"/>
                <c:pt idx="0">
                  <c:v>11.519607843137255</c:v>
                </c:pt>
                <c:pt idx="1">
                  <c:v>11.555555555555555</c:v>
                </c:pt>
                <c:pt idx="2">
                  <c:v>13.500876680303916</c:v>
                </c:pt>
                <c:pt idx="3">
                  <c:v>12.993421052631579</c:v>
                </c:pt>
                <c:pt idx="4">
                  <c:v>9.4271211022480053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71-4072-9E5D-C1B71A333774}"/>
            </c:ext>
          </c:extLst>
        </c:ser>
        <c:ser>
          <c:idx val="2"/>
          <c:order val="2"/>
          <c:tx>
            <c:strRef>
              <c:f>'Grafy 1-6'!$E$2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1-6'!$A$13:$A$17</c:f>
              <c:strCache>
                <c:ptCount val="5"/>
                <c:pt idx="0">
                  <c:v>Zeměpis</c:v>
                </c:pt>
                <c:pt idx="1">
                  <c:v>Dějepis</c:v>
                </c:pt>
                <c:pt idx="2">
                  <c:v>Ostatní společenské vědy (jen 2. st.)</c:v>
                </c:pt>
                <c:pt idx="3">
                  <c:v>Umění a kultura  (jen 2. st.)</c:v>
                </c:pt>
                <c:pt idx="4">
                  <c:v>Svět práce (jen 2. st.)</c:v>
                </c:pt>
              </c:strCache>
            </c:strRef>
          </c:cat>
          <c:val>
            <c:numRef>
              <c:f>'Grafy 1-6'!$E$13:$E$17</c:f>
              <c:numCache>
                <c:formatCode>0.0</c:formatCode>
                <c:ptCount val="5"/>
                <c:pt idx="0">
                  <c:v>9.5588235294117645</c:v>
                </c:pt>
                <c:pt idx="1">
                  <c:v>8.2777777777777786</c:v>
                </c:pt>
                <c:pt idx="2">
                  <c:v>9.5850379894798365</c:v>
                </c:pt>
                <c:pt idx="3">
                  <c:v>10.896381578947368</c:v>
                </c:pt>
                <c:pt idx="4">
                  <c:v>9.4271211022480053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71-4072-9E5D-C1B71A333774}"/>
            </c:ext>
          </c:extLst>
        </c:ser>
        <c:ser>
          <c:idx val="3"/>
          <c:order val="3"/>
          <c:tx>
            <c:strRef>
              <c:f>'Grafy 1-6'!$F$2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1-6'!$A$13:$A$17</c:f>
              <c:strCache>
                <c:ptCount val="5"/>
                <c:pt idx="0">
                  <c:v>Zeměpis</c:v>
                </c:pt>
                <c:pt idx="1">
                  <c:v>Dějepis</c:v>
                </c:pt>
                <c:pt idx="2">
                  <c:v>Ostatní společenské vědy (jen 2. st.)</c:v>
                </c:pt>
                <c:pt idx="3">
                  <c:v>Umění a kultura  (jen 2. st.)</c:v>
                </c:pt>
                <c:pt idx="4">
                  <c:v>Svět práce (jen 2. st.)</c:v>
                </c:pt>
              </c:strCache>
            </c:strRef>
          </c:cat>
          <c:val>
            <c:numRef>
              <c:f>'Grafy 1-6'!$F$13:$F$17</c:f>
              <c:numCache>
                <c:formatCode>0.0</c:formatCode>
                <c:ptCount val="5"/>
                <c:pt idx="0">
                  <c:v>13.112745098039216</c:v>
                </c:pt>
                <c:pt idx="1">
                  <c:v>13.333333333333334</c:v>
                </c:pt>
                <c:pt idx="2">
                  <c:v>11.279953243717124</c:v>
                </c:pt>
                <c:pt idx="3">
                  <c:v>14.432565789473685</c:v>
                </c:pt>
                <c:pt idx="4">
                  <c:v>11.530094271211022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71-4072-9E5D-C1B71A333774}"/>
            </c:ext>
          </c:extLst>
        </c:ser>
        <c:ser>
          <c:idx val="4"/>
          <c:order val="4"/>
          <c:tx>
            <c:strRef>
              <c:f>'Grafy 1-6'!$G$2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1-6'!$A$13:$A$17</c:f>
              <c:strCache>
                <c:ptCount val="5"/>
                <c:pt idx="0">
                  <c:v>Zeměpis</c:v>
                </c:pt>
                <c:pt idx="1">
                  <c:v>Dějepis</c:v>
                </c:pt>
                <c:pt idx="2">
                  <c:v>Ostatní společenské vědy (jen 2. st.)</c:v>
                </c:pt>
                <c:pt idx="3">
                  <c:v>Umění a kultura  (jen 2. st.)</c:v>
                </c:pt>
                <c:pt idx="4">
                  <c:v>Svět práce (jen 2. st.)</c:v>
                </c:pt>
              </c:strCache>
            </c:strRef>
          </c:cat>
          <c:val>
            <c:numRef>
              <c:f>'Grafy 1-6'!$G$13:$G$17</c:f>
              <c:numCache>
                <c:formatCode>0.0</c:formatCode>
                <c:ptCount val="5"/>
                <c:pt idx="0">
                  <c:v>11.397058823529411</c:v>
                </c:pt>
                <c:pt idx="1">
                  <c:v>16.111111111111111</c:v>
                </c:pt>
                <c:pt idx="2">
                  <c:v>12.273524254821742</c:v>
                </c:pt>
                <c:pt idx="3">
                  <c:v>13.404605263157896</c:v>
                </c:pt>
                <c:pt idx="4">
                  <c:v>12.472806381435824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71-4072-9E5D-C1B71A333774}"/>
            </c:ext>
          </c:extLst>
        </c:ser>
        <c:ser>
          <c:idx val="5"/>
          <c:order val="5"/>
          <c:tx>
            <c:strRef>
              <c:f>'Grafy 1-6'!$H$2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1-6'!$A$13:$A$17</c:f>
              <c:strCache>
                <c:ptCount val="5"/>
                <c:pt idx="0">
                  <c:v>Zeměpis</c:v>
                </c:pt>
                <c:pt idx="1">
                  <c:v>Dějepis</c:v>
                </c:pt>
                <c:pt idx="2">
                  <c:v>Ostatní společenské vědy (jen 2. st.)</c:v>
                </c:pt>
                <c:pt idx="3">
                  <c:v>Umění a kultura  (jen 2. st.)</c:v>
                </c:pt>
                <c:pt idx="4">
                  <c:v>Svět práce (jen 2. st.)</c:v>
                </c:pt>
              </c:strCache>
            </c:strRef>
          </c:cat>
          <c:val>
            <c:numRef>
              <c:f>'Grafy 1-6'!$H$13:$H$17</c:f>
              <c:numCache>
                <c:formatCode>0.0</c:formatCode>
                <c:ptCount val="5"/>
                <c:pt idx="0">
                  <c:v>14.46078431372549</c:v>
                </c:pt>
                <c:pt idx="1">
                  <c:v>16</c:v>
                </c:pt>
                <c:pt idx="2">
                  <c:v>15.721800116890707</c:v>
                </c:pt>
                <c:pt idx="3">
                  <c:v>12.171052631578947</c:v>
                </c:pt>
                <c:pt idx="4">
                  <c:v>17.186366932559825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71-4072-9E5D-C1B71A333774}"/>
            </c:ext>
          </c:extLst>
        </c:ser>
        <c:ser>
          <c:idx val="6"/>
          <c:order val="6"/>
          <c:tx>
            <c:strRef>
              <c:f>'Grafy 1-6'!$I$2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rgbClr val="C08040"/>
            </a:solidFill>
            <a:ln>
              <a:noFill/>
            </a:ln>
            <a:effectLst/>
          </c:spPr>
          <c:invertIfNegative val="0"/>
          <c:cat>
            <c:strRef>
              <c:f>'Grafy 1-6'!$A$13:$A$17</c:f>
              <c:strCache>
                <c:ptCount val="5"/>
                <c:pt idx="0">
                  <c:v>Zeměpis</c:v>
                </c:pt>
                <c:pt idx="1">
                  <c:v>Dějepis</c:v>
                </c:pt>
                <c:pt idx="2">
                  <c:v>Ostatní společenské vědy (jen 2. st.)</c:v>
                </c:pt>
                <c:pt idx="3">
                  <c:v>Umění a kultura  (jen 2. st.)</c:v>
                </c:pt>
                <c:pt idx="4">
                  <c:v>Svět práce (jen 2. st.)</c:v>
                </c:pt>
              </c:strCache>
            </c:strRef>
          </c:cat>
          <c:val>
            <c:numRef>
              <c:f>'Grafy 1-6'!$I$13:$I$17</c:f>
              <c:numCache>
                <c:formatCode>0.0</c:formatCode>
                <c:ptCount val="5"/>
                <c:pt idx="0">
                  <c:v>16.176470588235293</c:v>
                </c:pt>
                <c:pt idx="1">
                  <c:v>13.5</c:v>
                </c:pt>
                <c:pt idx="2">
                  <c:v>14.72822910578609</c:v>
                </c:pt>
                <c:pt idx="3">
                  <c:v>18.75</c:v>
                </c:pt>
                <c:pt idx="4">
                  <c:v>16.02610587382161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71-4072-9E5D-C1B71A333774}"/>
            </c:ext>
          </c:extLst>
        </c:ser>
        <c:ser>
          <c:idx val="7"/>
          <c:order val="7"/>
          <c:tx>
            <c:strRef>
              <c:f>'Grafy 1-6'!$J$2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'Grafy 1-6'!$A$13:$A$17</c:f>
              <c:strCache>
                <c:ptCount val="5"/>
                <c:pt idx="0">
                  <c:v>Zeměpis</c:v>
                </c:pt>
                <c:pt idx="1">
                  <c:v>Dějepis</c:v>
                </c:pt>
                <c:pt idx="2">
                  <c:v>Ostatní společenské vědy (jen 2. st.)</c:v>
                </c:pt>
                <c:pt idx="3">
                  <c:v>Umění a kultura  (jen 2. st.)</c:v>
                </c:pt>
                <c:pt idx="4">
                  <c:v>Svět práce (jen 2. st.)</c:v>
                </c:pt>
              </c:strCache>
            </c:strRef>
          </c:cat>
          <c:val>
            <c:numRef>
              <c:f>'Grafy 1-6'!$J$13:$J$17</c:f>
              <c:numCache>
                <c:formatCode>0.0</c:formatCode>
                <c:ptCount val="5"/>
                <c:pt idx="0">
                  <c:v>6.3112745098039218</c:v>
                </c:pt>
                <c:pt idx="1">
                  <c:v>7.9444444444444446</c:v>
                </c:pt>
                <c:pt idx="2">
                  <c:v>7.8901227352425485</c:v>
                </c:pt>
                <c:pt idx="3">
                  <c:v>7.1546052631578947</c:v>
                </c:pt>
                <c:pt idx="4">
                  <c:v>13.12545322697607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71-4072-9E5D-C1B71A333774}"/>
            </c:ext>
          </c:extLst>
        </c:ser>
        <c:ser>
          <c:idx val="8"/>
          <c:order val="8"/>
          <c:tx>
            <c:strRef>
              <c:f>'Grafy 1-6'!$K$2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'Grafy 1-6'!$A$13:$A$17</c:f>
              <c:strCache>
                <c:ptCount val="5"/>
                <c:pt idx="0">
                  <c:v>Zeměpis</c:v>
                </c:pt>
                <c:pt idx="1">
                  <c:v>Dějepis</c:v>
                </c:pt>
                <c:pt idx="2">
                  <c:v>Ostatní společenské vědy (jen 2. st.)</c:v>
                </c:pt>
                <c:pt idx="3">
                  <c:v>Umění a kultura  (jen 2. st.)</c:v>
                </c:pt>
                <c:pt idx="4">
                  <c:v>Svět práce (jen 2. st.)</c:v>
                </c:pt>
              </c:strCache>
            </c:strRef>
          </c:cat>
          <c:val>
            <c:numRef>
              <c:f>'Grafy 1-6'!$K$13:$K$17</c:f>
              <c:numCache>
                <c:formatCode>0.0</c:formatCode>
                <c:ptCount val="5"/>
                <c:pt idx="0">
                  <c:v>1.7769607843137254</c:v>
                </c:pt>
                <c:pt idx="1">
                  <c:v>2.0555555555555554</c:v>
                </c:pt>
                <c:pt idx="2">
                  <c:v>1.9871420222092344</c:v>
                </c:pt>
                <c:pt idx="3">
                  <c:v>2.34375</c:v>
                </c:pt>
                <c:pt idx="4">
                  <c:v>4.2059463379260338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71-4072-9E5D-C1B71A333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518496"/>
        <c:axId val="636513248"/>
      </c:barChart>
      <c:catAx>
        <c:axId val="63651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36513248"/>
        <c:crosses val="autoZero"/>
        <c:auto val="1"/>
        <c:lblAlgn val="ctr"/>
        <c:lblOffset val="100"/>
        <c:noMultiLvlLbl val="0"/>
      </c:catAx>
      <c:valAx>
        <c:axId val="63651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900" b="0" i="0" baseline="0">
                    <a:effectLst/>
                  </a:rPr>
                  <a:t>podíl v %</a:t>
                </a:r>
                <a:endParaRPr lang="cs-CZ" sz="9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3651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151900848966329E-3"/>
          <c:y val="0.93064920202510226"/>
          <c:w val="0.78080283168582465"/>
          <c:h val="5.0393452003333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100" b="1" dirty="0"/>
              <a:t>Věk pedagogů ZŠ v Plzeňském kraji - TV + speciální</a:t>
            </a:r>
            <a:r>
              <a:rPr lang="cs-CZ" sz="1100" b="1" baseline="0" dirty="0"/>
              <a:t> péče</a:t>
            </a:r>
            <a:endParaRPr lang="cs-CZ" sz="11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1616475257083451E-2"/>
          <c:y val="8.3666666666666681E-2"/>
          <c:w val="0.90391872369259707"/>
          <c:h val="0.77159716986420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'Grafy 1-6'!$C$2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1-6'!$A$18:$A$21</c:f>
              <c:strCache>
                <c:ptCount val="4"/>
                <c:pt idx="0">
                  <c:v>Tělesná výchova (jen 2. st.)</c:v>
                </c:pt>
                <c:pt idx="1">
                  <c:v>Předměty speciální pedagogické péče</c:v>
                </c:pt>
                <c:pt idx="2">
                  <c:v>Učitel I. stupně ZŠ speciální</c:v>
                </c:pt>
                <c:pt idx="3">
                  <c:v>Učitel II. stupně ZŠ speciální</c:v>
                </c:pt>
              </c:strCache>
            </c:strRef>
          </c:cat>
          <c:val>
            <c:numRef>
              <c:f>'Grafy 1-6'!$C$18:$C$21</c:f>
              <c:numCache>
                <c:formatCode>0.0</c:formatCode>
                <c:ptCount val="4"/>
                <c:pt idx="0">
                  <c:v>21.328545780969478</c:v>
                </c:pt>
                <c:pt idx="1">
                  <c:v>11.398963730569948</c:v>
                </c:pt>
                <c:pt idx="2">
                  <c:v>3.0477285796434734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1-4CBD-A44C-CA93A1BA9EC4}"/>
            </c:ext>
          </c:extLst>
        </c:ser>
        <c:ser>
          <c:idx val="1"/>
          <c:order val="1"/>
          <c:tx>
            <c:strRef>
              <c:f>'Grafy 1-6'!$D$2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'Grafy 1-6'!$A$18:$A$21</c:f>
              <c:strCache>
                <c:ptCount val="4"/>
                <c:pt idx="0">
                  <c:v>Tělesná výchova (jen 2. st.)</c:v>
                </c:pt>
                <c:pt idx="1">
                  <c:v>Předměty speciální pedagogické péče</c:v>
                </c:pt>
                <c:pt idx="2">
                  <c:v>Učitel I. stupně ZŠ speciální</c:v>
                </c:pt>
                <c:pt idx="3">
                  <c:v>Učitel II. stupně ZŠ speciální</c:v>
                </c:pt>
              </c:strCache>
            </c:strRef>
          </c:cat>
          <c:val>
            <c:numRef>
              <c:f>'Grafy 1-6'!$D$18:$D$21</c:f>
              <c:numCache>
                <c:formatCode>0.0</c:formatCode>
                <c:ptCount val="4"/>
                <c:pt idx="0">
                  <c:v>13.752244165170557</c:v>
                </c:pt>
                <c:pt idx="1">
                  <c:v>0</c:v>
                </c:pt>
                <c:pt idx="2">
                  <c:v>6.3829787234042552</c:v>
                </c:pt>
                <c:pt idx="3">
                  <c:v>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1-4CBD-A44C-CA93A1BA9EC4}"/>
            </c:ext>
          </c:extLst>
        </c:ser>
        <c:ser>
          <c:idx val="2"/>
          <c:order val="2"/>
          <c:tx>
            <c:strRef>
              <c:f>'Grafy 1-6'!$E$2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1-6'!$A$18:$A$21</c:f>
              <c:strCache>
                <c:ptCount val="4"/>
                <c:pt idx="0">
                  <c:v>Tělesná výchova (jen 2. st.)</c:v>
                </c:pt>
                <c:pt idx="1">
                  <c:v>Předměty speciální pedagogické péče</c:v>
                </c:pt>
                <c:pt idx="2">
                  <c:v>Učitel I. stupně ZŠ speciální</c:v>
                </c:pt>
                <c:pt idx="3">
                  <c:v>Učitel II. stupně ZŠ speciální</c:v>
                </c:pt>
              </c:strCache>
            </c:strRef>
          </c:cat>
          <c:val>
            <c:numRef>
              <c:f>'Grafy 1-6'!$E$18:$E$21</c:f>
              <c:numCache>
                <c:formatCode>0.0</c:formatCode>
                <c:ptCount val="4"/>
                <c:pt idx="0">
                  <c:v>10.807899461400359</c:v>
                </c:pt>
                <c:pt idx="1">
                  <c:v>8.290155440414507</c:v>
                </c:pt>
                <c:pt idx="2">
                  <c:v>2.0126509488211615</c:v>
                </c:pt>
                <c:pt idx="3">
                  <c:v>7.916666666666667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1-4CBD-A44C-CA93A1BA9EC4}"/>
            </c:ext>
          </c:extLst>
        </c:ser>
        <c:ser>
          <c:idx val="3"/>
          <c:order val="3"/>
          <c:tx>
            <c:strRef>
              <c:f>'Grafy 1-6'!$F$2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1-6'!$A$18:$A$21</c:f>
              <c:strCache>
                <c:ptCount val="4"/>
                <c:pt idx="0">
                  <c:v>Tělesná výchova (jen 2. st.)</c:v>
                </c:pt>
                <c:pt idx="1">
                  <c:v>Předměty speciální pedagogické péče</c:v>
                </c:pt>
                <c:pt idx="2">
                  <c:v>Učitel I. stupně ZŠ speciální</c:v>
                </c:pt>
                <c:pt idx="3">
                  <c:v>Učitel II. stupně ZŠ speciální</c:v>
                </c:pt>
              </c:strCache>
            </c:strRef>
          </c:cat>
          <c:val>
            <c:numRef>
              <c:f>'Grafy 1-6'!$F$18:$F$21</c:f>
              <c:numCache>
                <c:formatCode>0.0</c:formatCode>
                <c:ptCount val="4"/>
                <c:pt idx="0">
                  <c:v>11.8491921005386</c:v>
                </c:pt>
                <c:pt idx="1">
                  <c:v>17.616580310880828</c:v>
                </c:pt>
                <c:pt idx="2">
                  <c:v>15.986198964922369</c:v>
                </c:pt>
                <c:pt idx="3">
                  <c:v>17.833333333333332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01-4CBD-A44C-CA93A1BA9EC4}"/>
            </c:ext>
          </c:extLst>
        </c:ser>
        <c:ser>
          <c:idx val="4"/>
          <c:order val="4"/>
          <c:tx>
            <c:strRef>
              <c:f>'Grafy 1-6'!$G$2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1-6'!$A$18:$A$21</c:f>
              <c:strCache>
                <c:ptCount val="4"/>
                <c:pt idx="0">
                  <c:v>Tělesná výchova (jen 2. st.)</c:v>
                </c:pt>
                <c:pt idx="1">
                  <c:v>Předměty speciální pedagogické péče</c:v>
                </c:pt>
                <c:pt idx="2">
                  <c:v>Učitel I. stupně ZŠ speciální</c:v>
                </c:pt>
                <c:pt idx="3">
                  <c:v>Učitel II. stupně ZŠ speciální</c:v>
                </c:pt>
              </c:strCache>
            </c:strRef>
          </c:cat>
          <c:val>
            <c:numRef>
              <c:f>'Grafy 1-6'!$G$18:$G$21</c:f>
              <c:numCache>
                <c:formatCode>0.0</c:formatCode>
                <c:ptCount val="4"/>
                <c:pt idx="0">
                  <c:v>10.987432675044884</c:v>
                </c:pt>
                <c:pt idx="1">
                  <c:v>12.435233160621761</c:v>
                </c:pt>
                <c:pt idx="2">
                  <c:v>23.289246693502012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01-4CBD-A44C-CA93A1BA9EC4}"/>
            </c:ext>
          </c:extLst>
        </c:ser>
        <c:ser>
          <c:idx val="5"/>
          <c:order val="5"/>
          <c:tx>
            <c:strRef>
              <c:f>'Grafy 1-6'!$H$2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'Grafy 1-6'!$A$18:$A$21</c:f>
              <c:strCache>
                <c:ptCount val="4"/>
                <c:pt idx="0">
                  <c:v>Tělesná výchova (jen 2. st.)</c:v>
                </c:pt>
                <c:pt idx="1">
                  <c:v>Předměty speciální pedagogické péče</c:v>
                </c:pt>
                <c:pt idx="2">
                  <c:v>Učitel I. stupně ZŠ speciální</c:v>
                </c:pt>
                <c:pt idx="3">
                  <c:v>Učitel II. stupně ZŠ speciální</c:v>
                </c:pt>
              </c:strCache>
            </c:strRef>
          </c:cat>
          <c:val>
            <c:numRef>
              <c:f>'Grafy 1-6'!$H$18:$H$21</c:f>
              <c:numCache>
                <c:formatCode>0.0</c:formatCode>
                <c:ptCount val="4"/>
                <c:pt idx="0">
                  <c:v>12.244165170556553</c:v>
                </c:pt>
                <c:pt idx="1">
                  <c:v>22.279792746113991</c:v>
                </c:pt>
                <c:pt idx="2">
                  <c:v>18.803910293271997</c:v>
                </c:pt>
                <c:pt idx="3">
                  <c:v>23.416666666666668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01-4CBD-A44C-CA93A1BA9EC4}"/>
            </c:ext>
          </c:extLst>
        </c:ser>
        <c:ser>
          <c:idx val="6"/>
          <c:order val="6"/>
          <c:tx>
            <c:strRef>
              <c:f>'Grafy 1-6'!$I$2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rgbClr val="C08040"/>
            </a:solidFill>
            <a:ln>
              <a:noFill/>
            </a:ln>
            <a:effectLst/>
          </c:spPr>
          <c:invertIfNegative val="0"/>
          <c:cat>
            <c:strRef>
              <c:f>'Grafy 1-6'!$A$18:$A$21</c:f>
              <c:strCache>
                <c:ptCount val="4"/>
                <c:pt idx="0">
                  <c:v>Tělesná výchova (jen 2. st.)</c:v>
                </c:pt>
                <c:pt idx="1">
                  <c:v>Předměty speciální pedagogické péče</c:v>
                </c:pt>
                <c:pt idx="2">
                  <c:v>Učitel I. stupně ZŠ speciální</c:v>
                </c:pt>
                <c:pt idx="3">
                  <c:v>Učitel II. stupně ZŠ speciální</c:v>
                </c:pt>
              </c:strCache>
            </c:strRef>
          </c:cat>
          <c:val>
            <c:numRef>
              <c:f>'Grafy 1-6'!$I$18:$I$21</c:f>
              <c:numCache>
                <c:formatCode>0.0</c:formatCode>
                <c:ptCount val="4"/>
                <c:pt idx="0">
                  <c:v>11.885098743267504</c:v>
                </c:pt>
                <c:pt idx="1">
                  <c:v>11.398963730569948</c:v>
                </c:pt>
                <c:pt idx="2">
                  <c:v>18.573893041978149</c:v>
                </c:pt>
                <c:pt idx="3">
                  <c:v>16.666666666666668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01-4CBD-A44C-CA93A1BA9EC4}"/>
            </c:ext>
          </c:extLst>
        </c:ser>
        <c:ser>
          <c:idx val="7"/>
          <c:order val="7"/>
          <c:tx>
            <c:strRef>
              <c:f>'Grafy 1-6'!$J$2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'Grafy 1-6'!$A$18:$A$21</c:f>
              <c:strCache>
                <c:ptCount val="4"/>
                <c:pt idx="0">
                  <c:v>Tělesná výchova (jen 2. st.)</c:v>
                </c:pt>
                <c:pt idx="1">
                  <c:v>Předměty speciální pedagogické péče</c:v>
                </c:pt>
                <c:pt idx="2">
                  <c:v>Učitel I. stupně ZŠ speciální</c:v>
                </c:pt>
                <c:pt idx="3">
                  <c:v>Učitel II. stupně ZŠ speciální</c:v>
                </c:pt>
              </c:strCache>
            </c:strRef>
          </c:cat>
          <c:val>
            <c:numRef>
              <c:f>'Grafy 1-6'!$J$18:$J$21</c:f>
              <c:numCache>
                <c:formatCode>0.0</c:formatCode>
                <c:ptCount val="4"/>
                <c:pt idx="0">
                  <c:v>5.3500897666068221</c:v>
                </c:pt>
                <c:pt idx="1">
                  <c:v>15.025906735751295</c:v>
                </c:pt>
                <c:pt idx="2">
                  <c:v>10.638297872340425</c:v>
                </c:pt>
                <c:pt idx="3">
                  <c:v>5.833333333333333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01-4CBD-A44C-CA93A1BA9EC4}"/>
            </c:ext>
          </c:extLst>
        </c:ser>
        <c:ser>
          <c:idx val="8"/>
          <c:order val="8"/>
          <c:tx>
            <c:strRef>
              <c:f>'Grafy 1-6'!$K$2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'Grafy 1-6'!$A$18:$A$21</c:f>
              <c:strCache>
                <c:ptCount val="4"/>
                <c:pt idx="0">
                  <c:v>Tělesná výchova (jen 2. st.)</c:v>
                </c:pt>
                <c:pt idx="1">
                  <c:v>Předměty speciální pedagogické péče</c:v>
                </c:pt>
                <c:pt idx="2">
                  <c:v>Učitel I. stupně ZŠ speciální</c:v>
                </c:pt>
                <c:pt idx="3">
                  <c:v>Učitel II. stupně ZŠ speciální</c:v>
                </c:pt>
              </c:strCache>
            </c:strRef>
          </c:cat>
          <c:val>
            <c:numRef>
              <c:f>'Grafy 1-6'!$K$18:$K$21</c:f>
              <c:numCache>
                <c:formatCode>0.0</c:formatCode>
                <c:ptCount val="4"/>
                <c:pt idx="0">
                  <c:v>1.7953321364452424</c:v>
                </c:pt>
                <c:pt idx="1">
                  <c:v>1.5544041450777202</c:v>
                </c:pt>
                <c:pt idx="2">
                  <c:v>1.2650948821161587</c:v>
                </c:pt>
                <c:pt idx="3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01-4CBD-A44C-CA93A1BA9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518496"/>
        <c:axId val="636513248"/>
      </c:barChart>
      <c:catAx>
        <c:axId val="63651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36513248"/>
        <c:crosses val="autoZero"/>
        <c:auto val="1"/>
        <c:lblAlgn val="ctr"/>
        <c:lblOffset val="100"/>
        <c:noMultiLvlLbl val="0"/>
      </c:catAx>
      <c:valAx>
        <c:axId val="63651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900" b="0" i="0" baseline="0">
                    <a:effectLst/>
                  </a:rPr>
                  <a:t>podíl v %</a:t>
                </a:r>
                <a:endParaRPr lang="cs-CZ" sz="9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3651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300" b="1"/>
              <a:t>Věková struktura učitelů SŠ v Plzeňském kraji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162755318627318"/>
          <c:y val="0.13657393025534048"/>
          <c:w val="0.86583373059248447"/>
          <c:h val="0.6175016834636487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SouhrnSŠ9!$C$3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SouhrnSŠ9!$C$4:$C$7</c:f>
              <c:numCache>
                <c:formatCode>0.0</c:formatCode>
                <c:ptCount val="4"/>
                <c:pt idx="0">
                  <c:v>2.6601653395072553</c:v>
                </c:pt>
                <c:pt idx="1">
                  <c:v>2.925151335954534</c:v>
                </c:pt>
                <c:pt idx="2">
                  <c:v>4.8158594175451714</c:v>
                </c:pt>
                <c:pt idx="3">
                  <c:v>3.8732197970844569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0-4B74-92BC-1F50EFA36F6A}"/>
            </c:ext>
          </c:extLst>
        </c:ser>
        <c:ser>
          <c:idx val="3"/>
          <c:order val="1"/>
          <c:tx>
            <c:strRef>
              <c:f>SouhrnSŠ9!$D$3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SouhrnSŠ9!$D$4:$D$7</c:f>
              <c:numCache>
                <c:formatCode>0.0</c:formatCode>
                <c:ptCount val="4"/>
                <c:pt idx="0">
                  <c:v>4.1802598192256868</c:v>
                </c:pt>
                <c:pt idx="1">
                  <c:v>7.3377060132624923</c:v>
                </c:pt>
                <c:pt idx="2">
                  <c:v>6.5833452996038027</c:v>
                </c:pt>
                <c:pt idx="3">
                  <c:v>6.291396831955165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0-4B74-92BC-1F50EFA36F6A}"/>
            </c:ext>
          </c:extLst>
        </c:ser>
        <c:ser>
          <c:idx val="4"/>
          <c:order val="2"/>
          <c:tx>
            <c:strRef>
              <c:f>SouhrnSŠ9!$E$3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SouhrnSŠ9!$E$4:$E$7</c:f>
              <c:numCache>
                <c:formatCode>0.0</c:formatCode>
                <c:ptCount val="4"/>
                <c:pt idx="0">
                  <c:v>6.1715835876568317</c:v>
                </c:pt>
                <c:pt idx="1">
                  <c:v>7.4889291147354511</c:v>
                </c:pt>
                <c:pt idx="2">
                  <c:v>10.39864388288769</c:v>
                </c:pt>
                <c:pt idx="3">
                  <c:v>8.7617593993205851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30-4B74-92BC-1F50EFA36F6A}"/>
            </c:ext>
          </c:extLst>
        </c:ser>
        <c:ser>
          <c:idx val="5"/>
          <c:order val="3"/>
          <c:tx>
            <c:strRef>
              <c:f>SouhrnSŠ9!$F$3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SouhrnSŠ9!$F$4:$F$7</c:f>
              <c:numCache>
                <c:formatCode>0.0</c:formatCode>
                <c:ptCount val="4"/>
                <c:pt idx="0">
                  <c:v>12.494007319839572</c:v>
                </c:pt>
                <c:pt idx="1">
                  <c:v>11.894712608395366</c:v>
                </c:pt>
                <c:pt idx="2">
                  <c:v>16.57043978979101</c:v>
                </c:pt>
                <c:pt idx="3">
                  <c:v>14.496135517688861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30-4B74-92BC-1F50EFA36F6A}"/>
            </c:ext>
          </c:extLst>
        </c:ser>
        <c:ser>
          <c:idx val="6"/>
          <c:order val="4"/>
          <c:tx>
            <c:strRef>
              <c:f>SouhrnSŠ9!$G$3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SouhrnSŠ9!$G$4:$G$7</c:f>
              <c:numCache>
                <c:formatCode>0.0</c:formatCode>
                <c:ptCount val="4"/>
                <c:pt idx="0">
                  <c:v>12.757100595175453</c:v>
                </c:pt>
                <c:pt idx="1">
                  <c:v>12.050449832300353</c:v>
                </c:pt>
                <c:pt idx="2">
                  <c:v>14.313917269269986</c:v>
                </c:pt>
                <c:pt idx="3">
                  <c:v>13.395044720368134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30-4B74-92BC-1F50EFA36F6A}"/>
            </c:ext>
          </c:extLst>
        </c:ser>
        <c:ser>
          <c:idx val="7"/>
          <c:order val="5"/>
          <c:tx>
            <c:strRef>
              <c:f>SouhrnSŠ9!$H$3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SouhrnSŠ9!$H$4:$H$7</c:f>
              <c:numCache>
                <c:formatCode>0.0</c:formatCode>
                <c:ptCount val="4"/>
                <c:pt idx="0">
                  <c:v>12.938342629295729</c:v>
                </c:pt>
                <c:pt idx="1">
                  <c:v>12.635931511734462</c:v>
                </c:pt>
                <c:pt idx="2">
                  <c:v>16.119198503719478</c:v>
                </c:pt>
                <c:pt idx="3">
                  <c:v>14.5444191044053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30-4B74-92BC-1F50EFA36F6A}"/>
            </c:ext>
          </c:extLst>
        </c:ser>
        <c:ser>
          <c:idx val="8"/>
          <c:order val="6"/>
          <c:tx>
            <c:strRef>
              <c:f>SouhrnSŠ9!$I$3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SouhrnSŠ9!$I$4:$I$7</c:f>
              <c:numCache>
                <c:formatCode>0.0</c:formatCode>
                <c:ptCount val="4"/>
                <c:pt idx="0">
                  <c:v>20.866219992750317</c:v>
                </c:pt>
                <c:pt idx="1">
                  <c:v>23.959156220235009</c:v>
                </c:pt>
                <c:pt idx="2">
                  <c:v>18.98848438379126</c:v>
                </c:pt>
                <c:pt idx="3">
                  <c:v>20.690869422940523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30-4B74-92BC-1F50EFA36F6A}"/>
            </c:ext>
          </c:extLst>
        </c:ser>
        <c:ser>
          <c:idx val="9"/>
          <c:order val="7"/>
          <c:tx>
            <c:strRef>
              <c:f>SouhrnSŠ9!$J$3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SouhrnSŠ9!$J$4:$J$7</c:f>
              <c:numCache>
                <c:formatCode>0.0</c:formatCode>
                <c:ptCount val="4"/>
                <c:pt idx="0">
                  <c:v>17.61906432338256</c:v>
                </c:pt>
                <c:pt idx="1">
                  <c:v>14.999977429387842</c:v>
                </c:pt>
                <c:pt idx="2">
                  <c:v>9.6678434251891332</c:v>
                </c:pt>
                <c:pt idx="3">
                  <c:v>12.709451302639463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30-4B74-92BC-1F50EFA36F6A}"/>
            </c:ext>
          </c:extLst>
        </c:ser>
        <c:ser>
          <c:idx val="0"/>
          <c:order val="8"/>
          <c:tx>
            <c:strRef>
              <c:f>SouhrnSŠ9!$K$3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SouhrnSŠ9!$A$4:$A$7</c:f>
              <c:strCache>
                <c:ptCount val="4"/>
                <c:pt idx="0">
                  <c:v>Učitelé OV</c:v>
                </c:pt>
                <c:pt idx="1">
                  <c:v>Učitelé OP</c:v>
                </c:pt>
                <c:pt idx="2">
                  <c:v>Učitelé VVP</c:v>
                </c:pt>
                <c:pt idx="3">
                  <c:v>SŠ PK</c:v>
                </c:pt>
              </c:strCache>
            </c:strRef>
          </c:cat>
          <c:val>
            <c:numRef>
              <c:f>SouhrnSŠ9!$K$4:$K$7</c:f>
              <c:numCache>
                <c:formatCode>0.0</c:formatCode>
                <c:ptCount val="4"/>
                <c:pt idx="0">
                  <c:v>10.31325639316659</c:v>
                </c:pt>
                <c:pt idx="1">
                  <c:v>6.7079859339945029</c:v>
                </c:pt>
                <c:pt idx="2">
                  <c:v>2.5422680282024674</c:v>
                </c:pt>
                <c:pt idx="3">
                  <c:v>5.2377039035975219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30-4B74-92BC-1F50EFA36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391904"/>
        <c:axId val="601392560"/>
      </c:barChart>
      <c:catAx>
        <c:axId val="6013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2560"/>
        <c:crosses val="autoZero"/>
        <c:auto val="1"/>
        <c:lblAlgn val="ctr"/>
        <c:lblOffset val="100"/>
        <c:noMultiLvlLbl val="0"/>
      </c:catAx>
      <c:valAx>
        <c:axId val="60139256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v %</a:t>
                </a:r>
              </a:p>
            </c:rich>
          </c:tx>
          <c:layout>
            <c:manualLayout>
              <c:xMode val="edge"/>
              <c:yMode val="edge"/>
              <c:x val="5.2382277835810436E-3"/>
              <c:y val="0.371656057550922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451881014873135E-2"/>
          <c:y val="0.87108522892971707"/>
          <c:w val="0.86709601924759405"/>
          <c:h val="0.12850585619423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>
          <a:lumMod val="50000"/>
          <a:lumOff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/>
              <a:t>Věková struktura učitelů VVP v Plzeňském kraji - přírodovědné předměty</a:t>
            </a:r>
          </a:p>
        </c:rich>
      </c:tx>
      <c:layout>
        <c:manualLayout>
          <c:xMode val="edge"/>
          <c:yMode val="edge"/>
          <c:x val="0.11690012757465459"/>
          <c:y val="1.0327646622087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716696945236609"/>
          <c:y val="0.16681368001205288"/>
          <c:w val="0.88228735605255482"/>
          <c:h val="0.6765275112948695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'VVP9'!$C$3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'VVP9'!$A$8:$A$12</c:f>
              <c:strCache>
                <c:ptCount val="5"/>
                <c:pt idx="0">
                  <c:v>ICT</c:v>
                </c:pt>
                <c:pt idx="1">
                  <c:v>Matematika</c:v>
                </c:pt>
                <c:pt idx="2">
                  <c:v>Fyzika</c:v>
                </c:pt>
                <c:pt idx="3">
                  <c:v>Chemie</c:v>
                </c:pt>
                <c:pt idx="4">
                  <c:v>Biologie</c:v>
                </c:pt>
              </c:strCache>
            </c:strRef>
          </c:cat>
          <c:val>
            <c:numRef>
              <c:f>'VVP9'!$C$8:$C$12</c:f>
              <c:numCache>
                <c:formatCode>0.0</c:formatCode>
                <c:ptCount val="5"/>
                <c:pt idx="0">
                  <c:v>5.6210938944565658</c:v>
                </c:pt>
                <c:pt idx="1">
                  <c:v>2.1618115981192241</c:v>
                </c:pt>
                <c:pt idx="2">
                  <c:v>1.6757716928645638</c:v>
                </c:pt>
                <c:pt idx="3">
                  <c:v>4.1933116678897155</c:v>
                </c:pt>
                <c:pt idx="4">
                  <c:v>6.8245833902048618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C-4CCD-90A7-7203F9B54B40}"/>
            </c:ext>
          </c:extLst>
        </c:ser>
        <c:ser>
          <c:idx val="3"/>
          <c:order val="1"/>
          <c:tx>
            <c:strRef>
              <c:f>'VVP9'!$D$3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'VVP9'!$A$8:$A$12</c:f>
              <c:strCache>
                <c:ptCount val="5"/>
                <c:pt idx="0">
                  <c:v>ICT</c:v>
                </c:pt>
                <c:pt idx="1">
                  <c:v>Matematika</c:v>
                </c:pt>
                <c:pt idx="2">
                  <c:v>Fyzika</c:v>
                </c:pt>
                <c:pt idx="3">
                  <c:v>Chemie</c:v>
                </c:pt>
                <c:pt idx="4">
                  <c:v>Biologie</c:v>
                </c:pt>
              </c:strCache>
            </c:strRef>
          </c:cat>
          <c:val>
            <c:numRef>
              <c:f>'VVP9'!$D$8:$D$12</c:f>
              <c:numCache>
                <c:formatCode>0.0</c:formatCode>
                <c:ptCount val="5"/>
                <c:pt idx="0">
                  <c:v>1.9230058059982988</c:v>
                </c:pt>
                <c:pt idx="1">
                  <c:v>4.5037741627483836</c:v>
                </c:pt>
                <c:pt idx="2">
                  <c:v>7.0013741327881478</c:v>
                </c:pt>
                <c:pt idx="3">
                  <c:v>3.4944263899080963</c:v>
                </c:pt>
                <c:pt idx="4">
                  <c:v>9.9266667493888896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C-4CCD-90A7-7203F9B54B40}"/>
            </c:ext>
          </c:extLst>
        </c:ser>
        <c:ser>
          <c:idx val="4"/>
          <c:order val="2"/>
          <c:tx>
            <c:strRef>
              <c:f>'VVP9'!$E$3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'VVP9'!$A$8:$A$12</c:f>
              <c:strCache>
                <c:ptCount val="5"/>
                <c:pt idx="0">
                  <c:v>ICT</c:v>
                </c:pt>
                <c:pt idx="1">
                  <c:v>Matematika</c:v>
                </c:pt>
                <c:pt idx="2">
                  <c:v>Fyzika</c:v>
                </c:pt>
                <c:pt idx="3">
                  <c:v>Chemie</c:v>
                </c:pt>
                <c:pt idx="4">
                  <c:v>Biologie</c:v>
                </c:pt>
              </c:strCache>
            </c:strRef>
          </c:cat>
          <c:val>
            <c:numRef>
              <c:f>'VVP9'!$E$8:$E$12</c:f>
              <c:numCache>
                <c:formatCode>0.0</c:formatCode>
                <c:ptCount val="5"/>
                <c:pt idx="0">
                  <c:v>10.169742243260234</c:v>
                </c:pt>
                <c:pt idx="1">
                  <c:v>5.5306346718550152</c:v>
                </c:pt>
                <c:pt idx="2">
                  <c:v>9.5518986493280149</c:v>
                </c:pt>
                <c:pt idx="3">
                  <c:v>11.434927956575926</c:v>
                </c:pt>
                <c:pt idx="4">
                  <c:v>11.188594259904953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8C-4CCD-90A7-7203F9B54B40}"/>
            </c:ext>
          </c:extLst>
        </c:ser>
        <c:ser>
          <c:idx val="5"/>
          <c:order val="3"/>
          <c:tx>
            <c:strRef>
              <c:f>'VVP9'!$F$3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'VVP9'!$A$8:$A$12</c:f>
              <c:strCache>
                <c:ptCount val="5"/>
                <c:pt idx="0">
                  <c:v>ICT</c:v>
                </c:pt>
                <c:pt idx="1">
                  <c:v>Matematika</c:v>
                </c:pt>
                <c:pt idx="2">
                  <c:v>Fyzika</c:v>
                </c:pt>
                <c:pt idx="3">
                  <c:v>Chemie</c:v>
                </c:pt>
                <c:pt idx="4">
                  <c:v>Biologie</c:v>
                </c:pt>
              </c:strCache>
            </c:strRef>
          </c:cat>
          <c:val>
            <c:numRef>
              <c:f>'VVP9'!$F$8:$F$12</c:f>
              <c:numCache>
                <c:formatCode>0.0</c:formatCode>
                <c:ptCount val="5"/>
                <c:pt idx="0">
                  <c:v>21.300987389519619</c:v>
                </c:pt>
                <c:pt idx="1">
                  <c:v>6.366535156461115</c:v>
                </c:pt>
                <c:pt idx="2">
                  <c:v>9.4401805364703772</c:v>
                </c:pt>
                <c:pt idx="3">
                  <c:v>16.190842273240847</c:v>
                </c:pt>
                <c:pt idx="4">
                  <c:v>17.516844312640373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8C-4CCD-90A7-7203F9B54B40}"/>
            </c:ext>
          </c:extLst>
        </c:ser>
        <c:ser>
          <c:idx val="6"/>
          <c:order val="4"/>
          <c:tx>
            <c:strRef>
              <c:f>'VVP9'!$G$3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'VVP9'!$A$8:$A$12</c:f>
              <c:strCache>
                <c:ptCount val="5"/>
                <c:pt idx="0">
                  <c:v>ICT</c:v>
                </c:pt>
                <c:pt idx="1">
                  <c:v>Matematika</c:v>
                </c:pt>
                <c:pt idx="2">
                  <c:v>Fyzika</c:v>
                </c:pt>
                <c:pt idx="3">
                  <c:v>Chemie</c:v>
                </c:pt>
                <c:pt idx="4">
                  <c:v>Biologie</c:v>
                </c:pt>
              </c:strCache>
            </c:strRef>
          </c:cat>
          <c:val>
            <c:numRef>
              <c:f>'VVP9'!$G$8:$G$12</c:f>
              <c:numCache>
                <c:formatCode>0.0</c:formatCode>
                <c:ptCount val="5"/>
                <c:pt idx="0">
                  <c:v>7.8399467475315268</c:v>
                </c:pt>
                <c:pt idx="1">
                  <c:v>17.672809814624657</c:v>
                </c:pt>
                <c:pt idx="2">
                  <c:v>19.807621409659145</c:v>
                </c:pt>
                <c:pt idx="3">
                  <c:v>19.801749542812544</c:v>
                </c:pt>
                <c:pt idx="4">
                  <c:v>18.910300157585837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8C-4CCD-90A7-7203F9B54B40}"/>
            </c:ext>
          </c:extLst>
        </c:ser>
        <c:ser>
          <c:idx val="7"/>
          <c:order val="5"/>
          <c:tx>
            <c:strRef>
              <c:f>'VVP9'!$H$3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'VVP9'!$A$8:$A$12</c:f>
              <c:strCache>
                <c:ptCount val="5"/>
                <c:pt idx="0">
                  <c:v>ICT</c:v>
                </c:pt>
                <c:pt idx="1">
                  <c:v>Matematika</c:v>
                </c:pt>
                <c:pt idx="2">
                  <c:v>Fyzika</c:v>
                </c:pt>
                <c:pt idx="3">
                  <c:v>Chemie</c:v>
                </c:pt>
                <c:pt idx="4">
                  <c:v>Biologie</c:v>
                </c:pt>
              </c:strCache>
            </c:strRef>
          </c:cat>
          <c:val>
            <c:numRef>
              <c:f>'VVP9'!$H$8:$H$12</c:f>
              <c:numCache>
                <c:formatCode>0.0</c:formatCode>
                <c:ptCount val="5"/>
                <c:pt idx="0">
                  <c:v>18.327724566399173</c:v>
                </c:pt>
                <c:pt idx="1">
                  <c:v>24.437478607072727</c:v>
                </c:pt>
                <c:pt idx="2">
                  <c:v>19.044586698841481</c:v>
                </c:pt>
                <c:pt idx="3">
                  <c:v>9.7843938917426687</c:v>
                </c:pt>
                <c:pt idx="4">
                  <c:v>7.5281358960677993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8C-4CCD-90A7-7203F9B54B40}"/>
            </c:ext>
          </c:extLst>
        </c:ser>
        <c:ser>
          <c:idx val="8"/>
          <c:order val="6"/>
          <c:tx>
            <c:strRef>
              <c:f>'VVP9'!$I$3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'VVP9'!$A$8:$A$12</c:f>
              <c:strCache>
                <c:ptCount val="5"/>
                <c:pt idx="0">
                  <c:v>ICT</c:v>
                </c:pt>
                <c:pt idx="1">
                  <c:v>Matematika</c:v>
                </c:pt>
                <c:pt idx="2">
                  <c:v>Fyzika</c:v>
                </c:pt>
                <c:pt idx="3">
                  <c:v>Chemie</c:v>
                </c:pt>
                <c:pt idx="4">
                  <c:v>Biologie</c:v>
                </c:pt>
              </c:strCache>
            </c:strRef>
          </c:cat>
          <c:val>
            <c:numRef>
              <c:f>'VVP9'!$I$8:$I$12</c:f>
              <c:numCache>
                <c:formatCode>0.0</c:formatCode>
                <c:ptCount val="5"/>
                <c:pt idx="0">
                  <c:v>29.270367220147186</c:v>
                </c:pt>
                <c:pt idx="1">
                  <c:v>25.815633500873734</c:v>
                </c:pt>
                <c:pt idx="2">
                  <c:v>23.814950117862605</c:v>
                </c:pt>
                <c:pt idx="3">
                  <c:v>19.957833921561772</c:v>
                </c:pt>
                <c:pt idx="4">
                  <c:v>13.090791775756598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8C-4CCD-90A7-7203F9B54B40}"/>
            </c:ext>
          </c:extLst>
        </c:ser>
        <c:ser>
          <c:idx val="9"/>
          <c:order val="7"/>
          <c:tx>
            <c:strRef>
              <c:f>'VVP9'!$J$3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'VVP9'!$A$8:$A$12</c:f>
              <c:strCache>
                <c:ptCount val="5"/>
                <c:pt idx="0">
                  <c:v>ICT</c:v>
                </c:pt>
                <c:pt idx="1">
                  <c:v>Matematika</c:v>
                </c:pt>
                <c:pt idx="2">
                  <c:v>Fyzika</c:v>
                </c:pt>
                <c:pt idx="3">
                  <c:v>Chemie</c:v>
                </c:pt>
                <c:pt idx="4">
                  <c:v>Biologie</c:v>
                </c:pt>
              </c:strCache>
            </c:strRef>
          </c:cat>
          <c:val>
            <c:numRef>
              <c:f>'VVP9'!$J$8:$J$12</c:f>
              <c:numCache>
                <c:formatCode>0.0</c:formatCode>
                <c:ptCount val="5"/>
                <c:pt idx="0">
                  <c:v>4.0678968973040943</c:v>
                </c:pt>
                <c:pt idx="1">
                  <c:v>9.9803635446504178</c:v>
                </c:pt>
                <c:pt idx="2">
                  <c:v>5.5859056428818796</c:v>
                </c:pt>
                <c:pt idx="3">
                  <c:v>13.162339401987163</c:v>
                </c:pt>
                <c:pt idx="4">
                  <c:v>12.160166768001391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8C-4CCD-90A7-7203F9B54B40}"/>
            </c:ext>
          </c:extLst>
        </c:ser>
        <c:ser>
          <c:idx val="0"/>
          <c:order val="8"/>
          <c:tx>
            <c:strRef>
              <c:f>'VVP9'!$K$3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'VVP9'!$A$8:$A$12</c:f>
              <c:strCache>
                <c:ptCount val="5"/>
                <c:pt idx="0">
                  <c:v>ICT</c:v>
                </c:pt>
                <c:pt idx="1">
                  <c:v>Matematika</c:v>
                </c:pt>
                <c:pt idx="2">
                  <c:v>Fyzika</c:v>
                </c:pt>
                <c:pt idx="3">
                  <c:v>Chemie</c:v>
                </c:pt>
                <c:pt idx="4">
                  <c:v>Biologie</c:v>
                </c:pt>
              </c:strCache>
            </c:strRef>
          </c:cat>
          <c:val>
            <c:numRef>
              <c:f>'VVP9'!$K$8:$K$12</c:f>
              <c:numCache>
                <c:formatCode>0.0</c:formatCode>
                <c:ptCount val="5"/>
                <c:pt idx="0">
                  <c:v>1.4792352353833069</c:v>
                </c:pt>
                <c:pt idx="1">
                  <c:v>3.5309589435947326</c:v>
                </c:pt>
                <c:pt idx="2">
                  <c:v>4.0777111193037721</c:v>
                </c:pt>
                <c:pt idx="3">
                  <c:v>1.9801749542812546</c:v>
                </c:pt>
                <c:pt idx="4">
                  <c:v>2.8539166904493061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8C-4CCD-90A7-7203F9B54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391904"/>
        <c:axId val="601392560"/>
      </c:barChart>
      <c:catAx>
        <c:axId val="6013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2560"/>
        <c:crosses val="autoZero"/>
        <c:auto val="1"/>
        <c:lblAlgn val="ctr"/>
        <c:lblOffset val="100"/>
        <c:noMultiLvlLbl val="0"/>
      </c:catAx>
      <c:valAx>
        <c:axId val="60139256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v %</a:t>
                </a:r>
              </a:p>
            </c:rich>
          </c:tx>
          <c:layout>
            <c:manualLayout>
              <c:xMode val="edge"/>
              <c:yMode val="edge"/>
              <c:x val="3.5478106783606556E-3"/>
              <c:y val="0.360488796579795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solidFill>
        <a:srgbClr val="808080"/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/>
              <a:t>Věková struktura učitelů VVP v Plzeňském kraji - jazyky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3253594021672843"/>
          <c:y val="0.14616214967471883"/>
          <c:w val="0.85984612415621087"/>
          <c:h val="0.5763542381434978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'VVP9'!$C$3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'VVP9'!$A$4:$A$7</c:f>
              <c:strCache>
                <c:ptCount val="4"/>
                <c:pt idx="0">
                  <c:v>Český jazyk a literatura</c:v>
                </c:pt>
                <c:pt idx="1">
                  <c:v>Anglický jazyk</c:v>
                </c:pt>
                <c:pt idx="2">
                  <c:v>Německý jazyk</c:v>
                </c:pt>
                <c:pt idx="3">
                  <c:v>Ostatní cizí jazyky</c:v>
                </c:pt>
              </c:strCache>
            </c:strRef>
          </c:cat>
          <c:val>
            <c:numRef>
              <c:f>'VVP9'!$C$4:$C$7</c:f>
              <c:numCache>
                <c:formatCode>0.0</c:formatCode>
                <c:ptCount val="4"/>
                <c:pt idx="0">
                  <c:v>4.462791476068281</c:v>
                </c:pt>
                <c:pt idx="1">
                  <c:v>4.8154637427231108</c:v>
                </c:pt>
                <c:pt idx="2">
                  <c:v>3.4440067529544174</c:v>
                </c:pt>
                <c:pt idx="3">
                  <c:v>7.5257365992190275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4-42C5-AB21-420E47A360E5}"/>
            </c:ext>
          </c:extLst>
        </c:ser>
        <c:ser>
          <c:idx val="3"/>
          <c:order val="1"/>
          <c:tx>
            <c:strRef>
              <c:f>'VVP9'!$D$3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'VVP9'!$A$4:$A$7</c:f>
              <c:strCache>
                <c:ptCount val="4"/>
                <c:pt idx="0">
                  <c:v>Český jazyk a literatura</c:v>
                </c:pt>
                <c:pt idx="1">
                  <c:v>Anglický jazyk</c:v>
                </c:pt>
                <c:pt idx="2">
                  <c:v>Německý jazyk</c:v>
                </c:pt>
                <c:pt idx="3">
                  <c:v>Ostatní cizí jazyky</c:v>
                </c:pt>
              </c:strCache>
            </c:strRef>
          </c:cat>
          <c:val>
            <c:numRef>
              <c:f>'VVP9'!$D$4:$D$7</c:f>
              <c:numCache>
                <c:formatCode>0.0</c:formatCode>
                <c:ptCount val="4"/>
                <c:pt idx="0">
                  <c:v>3.7561828256908028</c:v>
                </c:pt>
                <c:pt idx="1">
                  <c:v>9.0092126829819694</c:v>
                </c:pt>
                <c:pt idx="2">
                  <c:v>6.5616207090602137</c:v>
                </c:pt>
                <c:pt idx="3">
                  <c:v>4.2598509052183173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4-42C5-AB21-420E47A360E5}"/>
            </c:ext>
          </c:extLst>
        </c:ser>
        <c:ser>
          <c:idx val="4"/>
          <c:order val="2"/>
          <c:tx>
            <c:strRef>
              <c:f>'VVP9'!$E$3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'VVP9'!$A$4:$A$7</c:f>
              <c:strCache>
                <c:ptCount val="4"/>
                <c:pt idx="0">
                  <c:v>Český jazyk a literatura</c:v>
                </c:pt>
                <c:pt idx="1">
                  <c:v>Anglický jazyk</c:v>
                </c:pt>
                <c:pt idx="2">
                  <c:v>Německý jazyk</c:v>
                </c:pt>
                <c:pt idx="3">
                  <c:v>Ostatní cizí jazyky</c:v>
                </c:pt>
              </c:strCache>
            </c:strRef>
          </c:cat>
          <c:val>
            <c:numRef>
              <c:f>'VVP9'!$E$4:$E$7</c:f>
              <c:numCache>
                <c:formatCode>0.0</c:formatCode>
                <c:ptCount val="4"/>
                <c:pt idx="0">
                  <c:v>7.8842649410539627</c:v>
                </c:pt>
                <c:pt idx="1">
                  <c:v>11.880404679816877</c:v>
                </c:pt>
                <c:pt idx="2">
                  <c:v>14.316263365222285</c:v>
                </c:pt>
                <c:pt idx="3">
                  <c:v>13.631522896698616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4-42C5-AB21-420E47A360E5}"/>
            </c:ext>
          </c:extLst>
        </c:ser>
        <c:ser>
          <c:idx val="5"/>
          <c:order val="3"/>
          <c:tx>
            <c:strRef>
              <c:f>'VVP9'!$F$3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'VVP9'!$A$4:$A$7</c:f>
              <c:strCache>
                <c:ptCount val="4"/>
                <c:pt idx="0">
                  <c:v>Český jazyk a literatura</c:v>
                </c:pt>
                <c:pt idx="1">
                  <c:v>Anglický jazyk</c:v>
                </c:pt>
                <c:pt idx="2">
                  <c:v>Německý jazyk</c:v>
                </c:pt>
                <c:pt idx="3">
                  <c:v>Ostatní cizí jazyky</c:v>
                </c:pt>
              </c:strCache>
            </c:strRef>
          </c:cat>
          <c:val>
            <c:numRef>
              <c:f>'VVP9'!$F$4:$F$7</c:f>
              <c:numCache>
                <c:formatCode>0.0</c:formatCode>
                <c:ptCount val="4"/>
                <c:pt idx="0">
                  <c:v>12.867715422663542</c:v>
                </c:pt>
                <c:pt idx="1">
                  <c:v>28.943650031085742</c:v>
                </c:pt>
                <c:pt idx="2">
                  <c:v>24.22059651097355</c:v>
                </c:pt>
                <c:pt idx="3">
                  <c:v>20.518281860134895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4-42C5-AB21-420E47A360E5}"/>
            </c:ext>
          </c:extLst>
        </c:ser>
        <c:ser>
          <c:idx val="6"/>
          <c:order val="4"/>
          <c:tx>
            <c:strRef>
              <c:f>'VVP9'!$G$3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'VVP9'!$A$4:$A$7</c:f>
              <c:strCache>
                <c:ptCount val="4"/>
                <c:pt idx="0">
                  <c:v>Český jazyk a literatura</c:v>
                </c:pt>
                <c:pt idx="1">
                  <c:v>Anglický jazyk</c:v>
                </c:pt>
                <c:pt idx="2">
                  <c:v>Německý jazyk</c:v>
                </c:pt>
                <c:pt idx="3">
                  <c:v>Ostatní cizí jazyky</c:v>
                </c:pt>
              </c:strCache>
            </c:strRef>
          </c:cat>
          <c:val>
            <c:numRef>
              <c:f>'VVP9'!$G$4:$G$7</c:f>
              <c:numCache>
                <c:formatCode>0.0</c:formatCode>
                <c:ptCount val="4"/>
                <c:pt idx="0">
                  <c:v>12.901186358734055</c:v>
                </c:pt>
                <c:pt idx="1">
                  <c:v>15.757644266093935</c:v>
                </c:pt>
                <c:pt idx="2">
                  <c:v>9.3190770962296003</c:v>
                </c:pt>
                <c:pt idx="3">
                  <c:v>16.187433439829604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44-42C5-AB21-420E47A360E5}"/>
            </c:ext>
          </c:extLst>
        </c:ser>
        <c:ser>
          <c:idx val="7"/>
          <c:order val="5"/>
          <c:tx>
            <c:strRef>
              <c:f>'VVP9'!$H$3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'VVP9'!$A$4:$A$7</c:f>
              <c:strCache>
                <c:ptCount val="4"/>
                <c:pt idx="0">
                  <c:v>Český jazyk a literatura</c:v>
                </c:pt>
                <c:pt idx="1">
                  <c:v>Anglický jazyk</c:v>
                </c:pt>
                <c:pt idx="2">
                  <c:v>Německý jazyk</c:v>
                </c:pt>
                <c:pt idx="3">
                  <c:v>Ostatní cizí jazyky</c:v>
                </c:pt>
              </c:strCache>
            </c:strRef>
          </c:cat>
          <c:val>
            <c:numRef>
              <c:f>'VVP9'!$H$4:$H$7</c:f>
              <c:numCache>
                <c:formatCode>0.0</c:formatCode>
                <c:ptCount val="4"/>
                <c:pt idx="0">
                  <c:v>22.369742273792255</c:v>
                </c:pt>
                <c:pt idx="1">
                  <c:v>9.7891821624371218</c:v>
                </c:pt>
                <c:pt idx="2">
                  <c:v>16.252110298255488</c:v>
                </c:pt>
                <c:pt idx="3">
                  <c:v>9.0876819311324102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44-42C5-AB21-420E47A360E5}"/>
            </c:ext>
          </c:extLst>
        </c:ser>
        <c:ser>
          <c:idx val="8"/>
          <c:order val="6"/>
          <c:tx>
            <c:strRef>
              <c:f>'VVP9'!$I$3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'VVP9'!$A$4:$A$7</c:f>
              <c:strCache>
                <c:ptCount val="4"/>
                <c:pt idx="0">
                  <c:v>Český jazyk a literatura</c:v>
                </c:pt>
                <c:pt idx="1">
                  <c:v>Anglický jazyk</c:v>
                </c:pt>
                <c:pt idx="2">
                  <c:v>Německý jazyk</c:v>
                </c:pt>
                <c:pt idx="3">
                  <c:v>Ostatní cizí jazyky</c:v>
                </c:pt>
              </c:strCache>
            </c:strRef>
          </c:cat>
          <c:val>
            <c:numRef>
              <c:f>'VVP9'!$I$4:$I$7</c:f>
              <c:numCache>
                <c:formatCode>0.0</c:formatCode>
                <c:ptCount val="4"/>
                <c:pt idx="0">
                  <c:v>19.645579976942244</c:v>
                </c:pt>
                <c:pt idx="1">
                  <c:v>12.603854631775278</c:v>
                </c:pt>
                <c:pt idx="2">
                  <c:v>10.354530106921779</c:v>
                </c:pt>
                <c:pt idx="3">
                  <c:v>13.489527866524671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44-42C5-AB21-420E47A360E5}"/>
            </c:ext>
          </c:extLst>
        </c:ser>
        <c:ser>
          <c:idx val="9"/>
          <c:order val="7"/>
          <c:tx>
            <c:strRef>
              <c:f>'VVP9'!$J$3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'VVP9'!$A$4:$A$7</c:f>
              <c:strCache>
                <c:ptCount val="4"/>
                <c:pt idx="0">
                  <c:v>Český jazyk a literatura</c:v>
                </c:pt>
                <c:pt idx="1">
                  <c:v>Anglický jazyk</c:v>
                </c:pt>
                <c:pt idx="2">
                  <c:v>Německý jazyk</c:v>
                </c:pt>
                <c:pt idx="3">
                  <c:v>Ostatní cizí jazyky</c:v>
                </c:pt>
              </c:strCache>
            </c:strRef>
          </c:cat>
          <c:val>
            <c:numRef>
              <c:f>'VVP9'!$J$4:$J$7</c:f>
              <c:numCache>
                <c:formatCode>0.0</c:formatCode>
                <c:ptCount val="4"/>
                <c:pt idx="0">
                  <c:v>13.509241697348358</c:v>
                </c:pt>
                <c:pt idx="1">
                  <c:v>5.4145707341886622</c:v>
                </c:pt>
                <c:pt idx="2">
                  <c:v>12.875633089476645</c:v>
                </c:pt>
                <c:pt idx="3">
                  <c:v>13.170039048633297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44-42C5-AB21-420E47A360E5}"/>
            </c:ext>
          </c:extLst>
        </c:ser>
        <c:ser>
          <c:idx val="0"/>
          <c:order val="8"/>
          <c:tx>
            <c:strRef>
              <c:f>'VVP9'!$K$3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'VVP9'!$A$4:$A$7</c:f>
              <c:strCache>
                <c:ptCount val="4"/>
                <c:pt idx="0">
                  <c:v>Český jazyk a literatura</c:v>
                </c:pt>
                <c:pt idx="1">
                  <c:v>Anglický jazyk</c:v>
                </c:pt>
                <c:pt idx="2">
                  <c:v>Německý jazyk</c:v>
                </c:pt>
                <c:pt idx="3">
                  <c:v>Ostatní cizí jazyky</c:v>
                </c:pt>
              </c:strCache>
            </c:strRef>
          </c:cat>
          <c:val>
            <c:numRef>
              <c:f>'VVP9'!$K$4:$K$7</c:f>
              <c:numCache>
                <c:formatCode>0.0</c:formatCode>
                <c:ptCount val="4"/>
                <c:pt idx="0">
                  <c:v>2.6032950277064968</c:v>
                </c:pt>
                <c:pt idx="1">
                  <c:v>1.786017068897304</c:v>
                </c:pt>
                <c:pt idx="2">
                  <c:v>2.6561620709060212</c:v>
                </c:pt>
                <c:pt idx="3">
                  <c:v>2.1299254526091587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44-42C5-AB21-420E47A3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391904"/>
        <c:axId val="601392560"/>
      </c:barChart>
      <c:catAx>
        <c:axId val="6013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2560"/>
        <c:crosses val="autoZero"/>
        <c:auto val="1"/>
        <c:lblAlgn val="ctr"/>
        <c:lblOffset val="100"/>
        <c:noMultiLvlLbl val="0"/>
      </c:catAx>
      <c:valAx>
        <c:axId val="60139256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v %</a:t>
                </a:r>
              </a:p>
            </c:rich>
          </c:tx>
          <c:layout>
            <c:manualLayout>
              <c:xMode val="edge"/>
              <c:yMode val="edge"/>
              <c:x val="2.8777074625103722E-3"/>
              <c:y val="0.371656053145072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451881014873135E-2"/>
          <c:y val="0.87108522892971707"/>
          <c:w val="0.86709601924759405"/>
          <c:h val="0.11413567064576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1200" b="1"/>
              <a:t>Věková struktura učitelů VVP v Plzeňském kraji - humanitní předměty + tělesná výchova</a:t>
            </a:r>
          </a:p>
        </c:rich>
      </c:tx>
      <c:layout>
        <c:manualLayout>
          <c:xMode val="edge"/>
          <c:yMode val="edge"/>
          <c:x val="0.1365422710333983"/>
          <c:y val="5.35492401997774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918431333754038"/>
          <c:y val="0.1608704116974996"/>
          <c:w val="0.8904018709723539"/>
          <c:h val="0.688165524274985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'VVP9'!$C$3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'VVP9'!$A$13:$A$17</c:f>
              <c:strCache>
                <c:ptCount val="5"/>
                <c:pt idx="0">
                  <c:v>Zeměpis</c:v>
                </c:pt>
                <c:pt idx="1">
                  <c:v>Společenské vědy</c:v>
                </c:pt>
                <c:pt idx="2">
                  <c:v>Dějepis</c:v>
                </c:pt>
                <c:pt idx="3">
                  <c:v>Umění a kultura</c:v>
                </c:pt>
                <c:pt idx="4">
                  <c:v>Tělesná výchova</c:v>
                </c:pt>
              </c:strCache>
            </c:strRef>
          </c:cat>
          <c:val>
            <c:numRef>
              <c:f>'VVP9'!$C$13:$C$17</c:f>
              <c:numCache>
                <c:formatCode>0.0</c:formatCode>
                <c:ptCount val="5"/>
                <c:pt idx="0">
                  <c:v>14.605647517039921</c:v>
                </c:pt>
                <c:pt idx="1">
                  <c:v>4.1093949270228141</c:v>
                </c:pt>
                <c:pt idx="2">
                  <c:v>4.6343229543808837</c:v>
                </c:pt>
                <c:pt idx="3">
                  <c:v>5.2223006351446717</c:v>
                </c:pt>
                <c:pt idx="4">
                  <c:v>7.6299475441106344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F-44B7-8236-A14E23131B74}"/>
            </c:ext>
          </c:extLst>
        </c:ser>
        <c:ser>
          <c:idx val="3"/>
          <c:order val="1"/>
          <c:tx>
            <c:strRef>
              <c:f>'VVP9'!$D$3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'VVP9'!$A$13:$A$17</c:f>
              <c:strCache>
                <c:ptCount val="5"/>
                <c:pt idx="0">
                  <c:v>Zeměpis</c:v>
                </c:pt>
                <c:pt idx="1">
                  <c:v>Společenské vědy</c:v>
                </c:pt>
                <c:pt idx="2">
                  <c:v>Dějepis</c:v>
                </c:pt>
                <c:pt idx="3">
                  <c:v>Umění a kultura</c:v>
                </c:pt>
                <c:pt idx="4">
                  <c:v>Tělesná výchova</c:v>
                </c:pt>
              </c:strCache>
            </c:strRef>
          </c:cat>
          <c:val>
            <c:numRef>
              <c:f>'VVP9'!$D$13:$D$17</c:f>
              <c:numCache>
                <c:formatCode>0.0</c:formatCode>
                <c:ptCount val="5"/>
                <c:pt idx="0">
                  <c:v>13.437195715676728</c:v>
                </c:pt>
                <c:pt idx="1">
                  <c:v>5.6681309338245711</c:v>
                </c:pt>
                <c:pt idx="2">
                  <c:v>2.172338884866039</c:v>
                </c:pt>
                <c:pt idx="3">
                  <c:v>11.432604093154552</c:v>
                </c:pt>
                <c:pt idx="4">
                  <c:v>10.205054840247973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5F-44B7-8236-A14E23131B74}"/>
            </c:ext>
          </c:extLst>
        </c:ser>
        <c:ser>
          <c:idx val="4"/>
          <c:order val="2"/>
          <c:tx>
            <c:strRef>
              <c:f>'VVP9'!$E$3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'VVP9'!$A$13:$A$17</c:f>
              <c:strCache>
                <c:ptCount val="5"/>
                <c:pt idx="0">
                  <c:v>Zeměpis</c:v>
                </c:pt>
                <c:pt idx="1">
                  <c:v>Společenské vědy</c:v>
                </c:pt>
                <c:pt idx="2">
                  <c:v>Dějepis</c:v>
                </c:pt>
                <c:pt idx="3">
                  <c:v>Umění a kultura</c:v>
                </c:pt>
                <c:pt idx="4">
                  <c:v>Tělesná výchova</c:v>
                </c:pt>
              </c:strCache>
            </c:strRef>
          </c:cat>
          <c:val>
            <c:numRef>
              <c:f>'VVP9'!$E$13:$E$17</c:f>
              <c:numCache>
                <c:formatCode>0.0</c:formatCode>
                <c:ptCount val="5"/>
                <c:pt idx="0">
                  <c:v>6.6212268743914313</c:v>
                </c:pt>
                <c:pt idx="1">
                  <c:v>12.151055689386425</c:v>
                </c:pt>
                <c:pt idx="2">
                  <c:v>13.758146270818248</c:v>
                </c:pt>
                <c:pt idx="3">
                  <c:v>10.162314749470713</c:v>
                </c:pt>
                <c:pt idx="4">
                  <c:v>10.205054840247973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F-44B7-8236-A14E23131B74}"/>
            </c:ext>
          </c:extLst>
        </c:ser>
        <c:ser>
          <c:idx val="5"/>
          <c:order val="3"/>
          <c:tx>
            <c:strRef>
              <c:f>'VVP9'!$F$3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'VVP9'!$A$13:$A$17</c:f>
              <c:strCache>
                <c:ptCount val="5"/>
                <c:pt idx="0">
                  <c:v>Zeměpis</c:v>
                </c:pt>
                <c:pt idx="1">
                  <c:v>Společenské vědy</c:v>
                </c:pt>
                <c:pt idx="2">
                  <c:v>Dějepis</c:v>
                </c:pt>
                <c:pt idx="3">
                  <c:v>Umění a kultura</c:v>
                </c:pt>
                <c:pt idx="4">
                  <c:v>Tělesná výchova</c:v>
                </c:pt>
              </c:strCache>
            </c:strRef>
          </c:cat>
          <c:val>
            <c:numRef>
              <c:f>'VVP9'!$F$13:$F$17</c:f>
              <c:numCache>
                <c:formatCode>0.0</c:formatCode>
                <c:ptCount val="5"/>
                <c:pt idx="0">
                  <c:v>15.57935735150925</c:v>
                </c:pt>
                <c:pt idx="1">
                  <c:v>9.0335836757829107</c:v>
                </c:pt>
                <c:pt idx="2">
                  <c:v>13.613323678493845</c:v>
                </c:pt>
                <c:pt idx="3">
                  <c:v>14.678899082568808</c:v>
                </c:pt>
                <c:pt idx="4">
                  <c:v>6.0085836909871242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5F-44B7-8236-A14E23131B74}"/>
            </c:ext>
          </c:extLst>
        </c:ser>
        <c:ser>
          <c:idx val="6"/>
          <c:order val="4"/>
          <c:tx>
            <c:strRef>
              <c:f>'VVP9'!$G$3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'VVP9'!$A$13:$A$17</c:f>
              <c:strCache>
                <c:ptCount val="5"/>
                <c:pt idx="0">
                  <c:v>Zeměpis</c:v>
                </c:pt>
                <c:pt idx="1">
                  <c:v>Společenské vědy</c:v>
                </c:pt>
                <c:pt idx="2">
                  <c:v>Dějepis</c:v>
                </c:pt>
                <c:pt idx="3">
                  <c:v>Umění a kultura</c:v>
                </c:pt>
                <c:pt idx="4">
                  <c:v>Tělesná výchova</c:v>
                </c:pt>
              </c:strCache>
            </c:strRef>
          </c:cat>
          <c:val>
            <c:numRef>
              <c:f>'VVP9'!$G$13:$G$17</c:f>
              <c:numCache>
                <c:formatCode>0.0</c:formatCode>
                <c:ptCount val="5"/>
                <c:pt idx="0">
                  <c:v>14.800389483933788</c:v>
                </c:pt>
                <c:pt idx="1">
                  <c:v>13.979027915544847</c:v>
                </c:pt>
                <c:pt idx="2">
                  <c:v>16.292541636495294</c:v>
                </c:pt>
                <c:pt idx="3">
                  <c:v>10.726887791107975</c:v>
                </c:pt>
                <c:pt idx="4">
                  <c:v>11.778731521220791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5F-44B7-8236-A14E23131B74}"/>
            </c:ext>
          </c:extLst>
        </c:ser>
        <c:ser>
          <c:idx val="7"/>
          <c:order val="5"/>
          <c:tx>
            <c:strRef>
              <c:f>'VVP9'!$H$3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'VVP9'!$A$13:$A$17</c:f>
              <c:strCache>
                <c:ptCount val="5"/>
                <c:pt idx="0">
                  <c:v>Zeměpis</c:v>
                </c:pt>
                <c:pt idx="1">
                  <c:v>Společenské vědy</c:v>
                </c:pt>
                <c:pt idx="2">
                  <c:v>Dějepis</c:v>
                </c:pt>
                <c:pt idx="3">
                  <c:v>Umění a kultura</c:v>
                </c:pt>
                <c:pt idx="4">
                  <c:v>Tělesná výchova</c:v>
                </c:pt>
              </c:strCache>
            </c:strRef>
          </c:cat>
          <c:val>
            <c:numRef>
              <c:f>'VVP9'!$H$13:$H$17</c:f>
              <c:numCache>
                <c:formatCode>0.0</c:formatCode>
                <c:ptCount val="5"/>
                <c:pt idx="0">
                  <c:v>11.879259980525804</c:v>
                </c:pt>
                <c:pt idx="1">
                  <c:v>22.885078645316707</c:v>
                </c:pt>
                <c:pt idx="2">
                  <c:v>9.5582910934105723</c:v>
                </c:pt>
                <c:pt idx="3">
                  <c:v>9.8800282286520815</c:v>
                </c:pt>
                <c:pt idx="4">
                  <c:v>16.64282308059132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5F-44B7-8236-A14E23131B74}"/>
            </c:ext>
          </c:extLst>
        </c:ser>
        <c:ser>
          <c:idx val="8"/>
          <c:order val="6"/>
          <c:tx>
            <c:strRef>
              <c:f>'VVP9'!$I$3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'VVP9'!$A$13:$A$17</c:f>
              <c:strCache>
                <c:ptCount val="5"/>
                <c:pt idx="0">
                  <c:v>Zeměpis</c:v>
                </c:pt>
                <c:pt idx="1">
                  <c:v>Společenské vědy</c:v>
                </c:pt>
                <c:pt idx="2">
                  <c:v>Dějepis</c:v>
                </c:pt>
                <c:pt idx="3">
                  <c:v>Umění a kultura</c:v>
                </c:pt>
                <c:pt idx="4">
                  <c:v>Tělesná výchova</c:v>
                </c:pt>
              </c:strCache>
            </c:strRef>
          </c:cat>
          <c:val>
            <c:numRef>
              <c:f>'VVP9'!$I$13:$I$17</c:f>
              <c:numCache>
                <c:formatCode>0.0</c:formatCode>
                <c:ptCount val="5"/>
                <c:pt idx="0">
                  <c:v>17.234664070107108</c:v>
                </c:pt>
                <c:pt idx="1">
                  <c:v>23.10471871900241</c:v>
                </c:pt>
                <c:pt idx="2">
                  <c:v>27.661115133960898</c:v>
                </c:pt>
                <c:pt idx="3">
                  <c:v>22.512350035285817</c:v>
                </c:pt>
                <c:pt idx="4">
                  <c:v>20.362422508345254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5F-44B7-8236-A14E23131B74}"/>
            </c:ext>
          </c:extLst>
        </c:ser>
        <c:ser>
          <c:idx val="9"/>
          <c:order val="7"/>
          <c:tx>
            <c:strRef>
              <c:f>'VVP9'!$J$3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'VVP9'!$A$13:$A$17</c:f>
              <c:strCache>
                <c:ptCount val="5"/>
                <c:pt idx="0">
                  <c:v>Zeměpis</c:v>
                </c:pt>
                <c:pt idx="1">
                  <c:v>Společenské vědy</c:v>
                </c:pt>
                <c:pt idx="2">
                  <c:v>Dějepis</c:v>
                </c:pt>
                <c:pt idx="3">
                  <c:v>Umění a kultura</c:v>
                </c:pt>
                <c:pt idx="4">
                  <c:v>Tělesná výchova</c:v>
                </c:pt>
              </c:strCache>
            </c:strRef>
          </c:cat>
          <c:val>
            <c:numRef>
              <c:f>'VVP9'!$J$13:$J$17</c:f>
              <c:numCache>
                <c:formatCode>0.0</c:formatCode>
                <c:ptCount val="5"/>
                <c:pt idx="0">
                  <c:v>5.8422590068159685</c:v>
                </c:pt>
                <c:pt idx="1">
                  <c:v>7.8999574890179955</c:v>
                </c:pt>
                <c:pt idx="2">
                  <c:v>10.861694424330196</c:v>
                </c:pt>
                <c:pt idx="3">
                  <c:v>12.420606916019761</c:v>
                </c:pt>
                <c:pt idx="4">
                  <c:v>12.494039103481164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5F-44B7-8236-A14E23131B74}"/>
            </c:ext>
          </c:extLst>
        </c:ser>
        <c:ser>
          <c:idx val="0"/>
          <c:order val="8"/>
          <c:tx>
            <c:strRef>
              <c:f>'VVP9'!$K$3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'VVP9'!$A$13:$A$17</c:f>
              <c:strCache>
                <c:ptCount val="5"/>
                <c:pt idx="0">
                  <c:v>Zeměpis</c:v>
                </c:pt>
                <c:pt idx="1">
                  <c:v>Společenské vědy</c:v>
                </c:pt>
                <c:pt idx="2">
                  <c:v>Dějepis</c:v>
                </c:pt>
                <c:pt idx="3">
                  <c:v>Umění a kultura</c:v>
                </c:pt>
                <c:pt idx="4">
                  <c:v>Tělesná výchova</c:v>
                </c:pt>
              </c:strCache>
            </c:strRef>
          </c:cat>
          <c:val>
            <c:numRef>
              <c:f>'VVP9'!$K$13:$K$17</c:f>
              <c:numCache>
                <c:formatCode>0.0</c:formatCode>
                <c:ptCount val="5"/>
                <c:pt idx="0">
                  <c:v>0</c:v>
                </c:pt>
                <c:pt idx="1">
                  <c:v>1.1690520051013178</c:v>
                </c:pt>
                <c:pt idx="2">
                  <c:v>1.448225923244026</c:v>
                </c:pt>
                <c:pt idx="3">
                  <c:v>2.9640084685956247</c:v>
                </c:pt>
                <c:pt idx="4">
                  <c:v>4.6733428707677636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5F-44B7-8236-A14E23131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391904"/>
        <c:axId val="601392560"/>
      </c:barChart>
      <c:catAx>
        <c:axId val="6013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2560"/>
        <c:crosses val="autoZero"/>
        <c:auto val="1"/>
        <c:lblAlgn val="ctr"/>
        <c:lblOffset val="100"/>
        <c:noMultiLvlLbl val="0"/>
      </c:catAx>
      <c:valAx>
        <c:axId val="60139256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v %</a:t>
                </a:r>
              </a:p>
            </c:rich>
          </c:tx>
          <c:layout>
            <c:manualLayout>
              <c:xMode val="edge"/>
              <c:yMode val="edge"/>
              <c:x val="0"/>
              <c:y val="0.38044318305257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808080"/>
      </a:solidFill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337080643306388E-2"/>
          <c:y val="4.3729537338089666E-2"/>
          <c:w val="0.87964109685732561"/>
          <c:h val="0.711257970983587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'OP9 (2)'!$C$2</c:f>
              <c:strCache>
                <c:ptCount val="1"/>
                <c:pt idx="0">
                  <c:v>do 29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(2)'!$A$8:$A$12</c:f>
              <c:strCache>
                <c:ptCount val="5"/>
                <c:pt idx="0">
                  <c:v>18 Informatické obory</c:v>
                </c:pt>
                <c:pt idx="1">
                  <c:v>36 Stavebnictví, geodézie a kartografie</c:v>
                </c:pt>
                <c:pt idx="2">
                  <c:v>41 Zemědělství a lesnictví</c:v>
                </c:pt>
                <c:pt idx="3">
                  <c:v>65 Gastronomie, hotelnictví a turismus</c:v>
                </c:pt>
                <c:pt idx="4">
                  <c:v>37 Doprava a spoje</c:v>
                </c:pt>
              </c:strCache>
            </c:strRef>
          </c:cat>
          <c:val>
            <c:numRef>
              <c:f>'OP9 (2)'!$C$8:$C$12</c:f>
              <c:numCache>
                <c:formatCode>0.0</c:formatCode>
                <c:ptCount val="5"/>
                <c:pt idx="0">
                  <c:v>7.2703667640376501</c:v>
                </c:pt>
                <c:pt idx="1">
                  <c:v>4.0590405904059041</c:v>
                </c:pt>
                <c:pt idx="2">
                  <c:v>1.3875123885034688</c:v>
                </c:pt>
                <c:pt idx="3">
                  <c:v>7.0850202429149798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8-4976-8937-8A27CD6E7594}"/>
            </c:ext>
          </c:extLst>
        </c:ser>
        <c:ser>
          <c:idx val="3"/>
          <c:order val="1"/>
          <c:tx>
            <c:strRef>
              <c:f>'OP9 (2)'!$D$2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'OP9 (2)'!$A$8:$A$12</c:f>
              <c:strCache>
                <c:ptCount val="5"/>
                <c:pt idx="0">
                  <c:v>18 Informatické obory</c:v>
                </c:pt>
                <c:pt idx="1">
                  <c:v>36 Stavebnictví, geodézie a kartografie</c:v>
                </c:pt>
                <c:pt idx="2">
                  <c:v>41 Zemědělství a lesnictví</c:v>
                </c:pt>
                <c:pt idx="3">
                  <c:v>65 Gastronomie, hotelnictví a turismus</c:v>
                </c:pt>
                <c:pt idx="4">
                  <c:v>37 Doprava a spoje</c:v>
                </c:pt>
              </c:strCache>
            </c:strRef>
          </c:cat>
          <c:val>
            <c:numRef>
              <c:f>'OP9 (2)'!$D$8:$D$12</c:f>
              <c:numCache>
                <c:formatCode>0.0</c:formatCode>
                <c:ptCount val="5"/>
                <c:pt idx="0">
                  <c:v>14.281077572216812</c:v>
                </c:pt>
                <c:pt idx="1">
                  <c:v>10.608856088560886</c:v>
                </c:pt>
                <c:pt idx="2">
                  <c:v>2.7750247770069376</c:v>
                </c:pt>
                <c:pt idx="3">
                  <c:v>11.032388663967611</c:v>
                </c:pt>
                <c:pt idx="4">
                  <c:v>1.0806137886319429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8-4976-8937-8A27CD6E7594}"/>
            </c:ext>
          </c:extLst>
        </c:ser>
        <c:ser>
          <c:idx val="4"/>
          <c:order val="2"/>
          <c:tx>
            <c:strRef>
              <c:f>'OP9 (2)'!$E$2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(2)'!$A$8:$A$12</c:f>
              <c:strCache>
                <c:ptCount val="5"/>
                <c:pt idx="0">
                  <c:v>18 Informatické obory</c:v>
                </c:pt>
                <c:pt idx="1">
                  <c:v>36 Stavebnictví, geodézie a kartografie</c:v>
                </c:pt>
                <c:pt idx="2">
                  <c:v>41 Zemědělství a lesnictví</c:v>
                </c:pt>
                <c:pt idx="3">
                  <c:v>65 Gastronomie, hotelnictví a turismus</c:v>
                </c:pt>
                <c:pt idx="4">
                  <c:v>37 Doprava a spoje</c:v>
                </c:pt>
              </c:strCache>
            </c:strRef>
          </c:cat>
          <c:val>
            <c:numRef>
              <c:f>'OP9 (2)'!$E$8:$E$12</c:f>
              <c:numCache>
                <c:formatCode>0.0</c:formatCode>
                <c:ptCount val="5"/>
                <c:pt idx="0">
                  <c:v>12.723141837065887</c:v>
                </c:pt>
                <c:pt idx="1">
                  <c:v>7.7490774907749076</c:v>
                </c:pt>
                <c:pt idx="2">
                  <c:v>1.6848364717542121</c:v>
                </c:pt>
                <c:pt idx="3">
                  <c:v>20.445344129554655</c:v>
                </c:pt>
                <c:pt idx="4">
                  <c:v>4.106332396801383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8-4976-8937-8A27CD6E7594}"/>
            </c:ext>
          </c:extLst>
        </c:ser>
        <c:ser>
          <c:idx val="5"/>
          <c:order val="3"/>
          <c:tx>
            <c:strRef>
              <c:f>'OP9 (2)'!$F$2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(2)'!$A$8:$A$12</c:f>
              <c:strCache>
                <c:ptCount val="5"/>
                <c:pt idx="0">
                  <c:v>18 Informatické obory</c:v>
                </c:pt>
                <c:pt idx="1">
                  <c:v>36 Stavebnictví, geodézie a kartografie</c:v>
                </c:pt>
                <c:pt idx="2">
                  <c:v>41 Zemědělství a lesnictví</c:v>
                </c:pt>
                <c:pt idx="3">
                  <c:v>65 Gastronomie, hotelnictví a turismus</c:v>
                </c:pt>
                <c:pt idx="4">
                  <c:v>37 Doprava a spoje</c:v>
                </c:pt>
              </c:strCache>
            </c:strRef>
          </c:cat>
          <c:val>
            <c:numRef>
              <c:f>'OP9 (2)'!$F$8:$F$12</c:f>
              <c:numCache>
                <c:formatCode>0.0</c:formatCode>
                <c:ptCount val="5"/>
                <c:pt idx="0">
                  <c:v>15.189873417721518</c:v>
                </c:pt>
                <c:pt idx="1">
                  <c:v>5.3505535055350553</c:v>
                </c:pt>
                <c:pt idx="2">
                  <c:v>19.821605550049554</c:v>
                </c:pt>
                <c:pt idx="3">
                  <c:v>4.1497975708502022</c:v>
                </c:pt>
                <c:pt idx="4">
                  <c:v>12.967365463583315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8-4976-8937-8A27CD6E7594}"/>
            </c:ext>
          </c:extLst>
        </c:ser>
        <c:ser>
          <c:idx val="6"/>
          <c:order val="4"/>
          <c:tx>
            <c:strRef>
              <c:f>'OP9 (2)'!$G$2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'OP9 (2)'!$A$8:$A$12</c:f>
              <c:strCache>
                <c:ptCount val="5"/>
                <c:pt idx="0">
                  <c:v>18 Informatické obory</c:v>
                </c:pt>
                <c:pt idx="1">
                  <c:v>36 Stavebnictví, geodézie a kartografie</c:v>
                </c:pt>
                <c:pt idx="2">
                  <c:v>41 Zemědělství a lesnictví</c:v>
                </c:pt>
                <c:pt idx="3">
                  <c:v>65 Gastronomie, hotelnictví a turismus</c:v>
                </c:pt>
                <c:pt idx="4">
                  <c:v>37 Doprava a spoje</c:v>
                </c:pt>
              </c:strCache>
            </c:strRef>
          </c:cat>
          <c:val>
            <c:numRef>
              <c:f>'OP9 (2)'!$G$8:$G$12</c:f>
              <c:numCache>
                <c:formatCode>0.0</c:formatCode>
                <c:ptCount val="5"/>
                <c:pt idx="0">
                  <c:v>12.366114897760468</c:v>
                </c:pt>
                <c:pt idx="1">
                  <c:v>7.2878228782287824</c:v>
                </c:pt>
                <c:pt idx="2">
                  <c:v>11.892963330029733</c:v>
                </c:pt>
                <c:pt idx="3">
                  <c:v>7.4898785425101213</c:v>
                </c:pt>
                <c:pt idx="4">
                  <c:v>10.80613788631943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68-4976-8937-8A27CD6E7594}"/>
            </c:ext>
          </c:extLst>
        </c:ser>
        <c:ser>
          <c:idx val="7"/>
          <c:order val="5"/>
          <c:tx>
            <c:strRef>
              <c:f>'OP9 (2)'!$H$2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(2)'!$A$8:$A$12</c:f>
              <c:strCache>
                <c:ptCount val="5"/>
                <c:pt idx="0">
                  <c:v>18 Informatické obory</c:v>
                </c:pt>
                <c:pt idx="1">
                  <c:v>36 Stavebnictví, geodézie a kartografie</c:v>
                </c:pt>
                <c:pt idx="2">
                  <c:v>41 Zemědělství a lesnictví</c:v>
                </c:pt>
                <c:pt idx="3">
                  <c:v>65 Gastronomie, hotelnictví a turismus</c:v>
                </c:pt>
                <c:pt idx="4">
                  <c:v>37 Doprava a spoje</c:v>
                </c:pt>
              </c:strCache>
            </c:strRef>
          </c:cat>
          <c:val>
            <c:numRef>
              <c:f>'OP9 (2)'!$H$8:$H$12</c:f>
              <c:numCache>
                <c:formatCode>0.0</c:formatCode>
                <c:ptCount val="5"/>
                <c:pt idx="0">
                  <c:v>6.8808828302499192</c:v>
                </c:pt>
                <c:pt idx="1">
                  <c:v>2.7675276752767526</c:v>
                </c:pt>
                <c:pt idx="2">
                  <c:v>6.7393458870168486</c:v>
                </c:pt>
                <c:pt idx="3">
                  <c:v>14.777327935222672</c:v>
                </c:pt>
                <c:pt idx="4">
                  <c:v>12.535119948130539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68-4976-8937-8A27CD6E7594}"/>
            </c:ext>
          </c:extLst>
        </c:ser>
        <c:ser>
          <c:idx val="8"/>
          <c:order val="6"/>
          <c:tx>
            <c:strRef>
              <c:f>'OP9 (2)'!$I$2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(2)'!$A$8:$A$12</c:f>
              <c:strCache>
                <c:ptCount val="5"/>
                <c:pt idx="0">
                  <c:v>18 Informatické obory</c:v>
                </c:pt>
                <c:pt idx="1">
                  <c:v>36 Stavebnictví, geodézie a kartografie</c:v>
                </c:pt>
                <c:pt idx="2">
                  <c:v>41 Zemědělství a lesnictví</c:v>
                </c:pt>
                <c:pt idx="3">
                  <c:v>65 Gastronomie, hotelnictví a turismus</c:v>
                </c:pt>
                <c:pt idx="4">
                  <c:v>37 Doprava a spoje</c:v>
                </c:pt>
              </c:strCache>
            </c:strRef>
          </c:cat>
          <c:val>
            <c:numRef>
              <c:f>'OP9 (2)'!$I$8:$I$12</c:f>
              <c:numCache>
                <c:formatCode>0.0</c:formatCode>
                <c:ptCount val="5"/>
                <c:pt idx="0">
                  <c:v>23.109380071405386</c:v>
                </c:pt>
                <c:pt idx="1">
                  <c:v>24.630996309963098</c:v>
                </c:pt>
                <c:pt idx="2">
                  <c:v>23.290386521308225</c:v>
                </c:pt>
                <c:pt idx="3">
                  <c:v>25.607287449392711</c:v>
                </c:pt>
                <c:pt idx="4">
                  <c:v>31.770045385779124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68-4976-8937-8A27CD6E7594}"/>
            </c:ext>
          </c:extLst>
        </c:ser>
        <c:ser>
          <c:idx val="9"/>
          <c:order val="7"/>
          <c:tx>
            <c:strRef>
              <c:f>'OP9 (2)'!$J$2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'OP9 (2)'!$A$8:$A$12</c:f>
              <c:strCache>
                <c:ptCount val="5"/>
                <c:pt idx="0">
                  <c:v>18 Informatické obory</c:v>
                </c:pt>
                <c:pt idx="1">
                  <c:v>36 Stavebnictví, geodézie a kartografie</c:v>
                </c:pt>
                <c:pt idx="2">
                  <c:v>41 Zemědělství a lesnictví</c:v>
                </c:pt>
                <c:pt idx="3">
                  <c:v>65 Gastronomie, hotelnictví a turismus</c:v>
                </c:pt>
                <c:pt idx="4">
                  <c:v>37 Doprava a spoje</c:v>
                </c:pt>
              </c:strCache>
            </c:strRef>
          </c:cat>
          <c:val>
            <c:numRef>
              <c:f>'OP9 (2)'!$J$8:$J$12</c:f>
              <c:numCache>
                <c:formatCode>0.0</c:formatCode>
                <c:ptCount val="5"/>
                <c:pt idx="0">
                  <c:v>4.6738072054527748</c:v>
                </c:pt>
                <c:pt idx="1">
                  <c:v>30.073800738007382</c:v>
                </c:pt>
                <c:pt idx="2">
                  <c:v>19.920713577799802</c:v>
                </c:pt>
                <c:pt idx="3">
                  <c:v>9.4129554655870447</c:v>
                </c:pt>
                <c:pt idx="4">
                  <c:v>24.140912038037605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68-4976-8937-8A27CD6E7594}"/>
            </c:ext>
          </c:extLst>
        </c:ser>
        <c:ser>
          <c:idx val="2"/>
          <c:order val="8"/>
          <c:tx>
            <c:strRef>
              <c:f>'OP9 (2)'!$K$2</c:f>
              <c:strCache>
                <c:ptCount val="1"/>
                <c:pt idx="0">
                  <c:v>nad 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'OP9 (2)'!$A$8:$A$12</c:f>
              <c:strCache>
                <c:ptCount val="5"/>
                <c:pt idx="0">
                  <c:v>18 Informatické obory</c:v>
                </c:pt>
                <c:pt idx="1">
                  <c:v>36 Stavebnictví, geodézie a kartografie</c:v>
                </c:pt>
                <c:pt idx="2">
                  <c:v>41 Zemědělství a lesnictví</c:v>
                </c:pt>
                <c:pt idx="3">
                  <c:v>65 Gastronomie, hotelnictví a turismus</c:v>
                </c:pt>
                <c:pt idx="4">
                  <c:v>37 Doprava a spoje</c:v>
                </c:pt>
              </c:strCache>
            </c:strRef>
          </c:cat>
          <c:val>
            <c:numRef>
              <c:f>'OP9 (2)'!$K$8:$K$12</c:f>
              <c:numCache>
                <c:formatCode>0.0</c:formatCode>
                <c:ptCount val="5"/>
                <c:pt idx="0">
                  <c:v>3.5053554040895811</c:v>
                </c:pt>
                <c:pt idx="1">
                  <c:v>7.4723247232472323</c:v>
                </c:pt>
                <c:pt idx="2">
                  <c:v>12.487611496531219</c:v>
                </c:pt>
                <c:pt idx="3">
                  <c:v>0</c:v>
                </c:pt>
                <c:pt idx="4">
                  <c:v>2.5934730927166632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68-4976-8937-8A27CD6E7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391904"/>
        <c:axId val="601392560"/>
      </c:barChart>
      <c:catAx>
        <c:axId val="60139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2560"/>
        <c:crosses val="autoZero"/>
        <c:auto val="1"/>
        <c:lblAlgn val="ctr"/>
        <c:lblOffset val="100"/>
        <c:noMultiLvlLbl val="0"/>
      </c:catAx>
      <c:valAx>
        <c:axId val="601392560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podíl v %</a:t>
                </a:r>
              </a:p>
            </c:rich>
          </c:tx>
          <c:layout>
            <c:manualLayout>
              <c:xMode val="edge"/>
              <c:yMode val="edge"/>
              <c:x val="1.1662292213473315E-2"/>
              <c:y val="0.30317672526583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0139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50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0.8382</cdr:x>
      <cdr:y>0.91706</cdr:y>
    </cdr:from>
    <cdr:to>
      <cdr:x>0.99833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98CFF361-C6FD-415A-8EDA-FBF3F4A53BCB}"/>
            </a:ext>
          </a:extLst>
        </cdr:cNvPr>
        <cdr:cNvSpPr txBox="1"/>
      </cdr:nvSpPr>
      <cdr:spPr>
        <a:xfrm xmlns:a="http://schemas.openxmlformats.org/drawingml/2006/main">
          <a:off x="4786313" y="3686175"/>
          <a:ext cx="914400" cy="333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700">
              <a:latin typeface="Arial" panose="020B0604020202020204" pitchFamily="34" charset="0"/>
              <a:cs typeface="Arial" panose="020B0604020202020204" pitchFamily="34" charset="0"/>
            </a:rPr>
            <a:t>Zdroj dat: OŠMS </a:t>
          </a:r>
        </a:p>
        <a:p xmlns:a="http://schemas.openxmlformats.org/drawingml/2006/main">
          <a:r>
            <a:rPr lang="cs-CZ" sz="700">
              <a:latin typeface="Arial" panose="020B0604020202020204" pitchFamily="34" charset="0"/>
              <a:cs typeface="Arial" panose="020B0604020202020204" pitchFamily="34" charset="0"/>
            </a:rPr>
            <a:t>KÚ PK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0.8382</cdr:x>
      <cdr:y>0.91706</cdr:y>
    </cdr:from>
    <cdr:to>
      <cdr:x>0.99833</cdr:x>
      <cdr:y>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98CFF361-C6FD-415A-8EDA-FBF3F4A53BCB}"/>
            </a:ext>
          </a:extLst>
        </cdr:cNvPr>
        <cdr:cNvSpPr txBox="1"/>
      </cdr:nvSpPr>
      <cdr:spPr>
        <a:xfrm xmlns:a="http://schemas.openxmlformats.org/drawingml/2006/main">
          <a:off x="4786313" y="3686175"/>
          <a:ext cx="914400" cy="333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700">
              <a:latin typeface="Arial" panose="020B0604020202020204" pitchFamily="34" charset="0"/>
              <a:cs typeface="Arial" panose="020B0604020202020204" pitchFamily="34" charset="0"/>
            </a:rPr>
            <a:t>Zdroj dat: OŠMS </a:t>
          </a:r>
        </a:p>
        <a:p xmlns:a="http://schemas.openxmlformats.org/drawingml/2006/main">
          <a:r>
            <a:rPr lang="cs-CZ" sz="700">
              <a:latin typeface="Arial" panose="020B0604020202020204" pitchFamily="34" charset="0"/>
              <a:cs typeface="Arial" panose="020B0604020202020204" pitchFamily="34" charset="0"/>
            </a:rPr>
            <a:t>KÚ PK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EF8B7-3502-473C-8348-F186854F2D2C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BEAF1-077C-4D3A-82BA-2145704D19F2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" y="6033407"/>
            <a:ext cx="1003747" cy="7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2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4075" y="1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B8523-A6A4-4290-B43A-8D4C7DA6E7CD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190" y="3271667"/>
            <a:ext cx="7899871" cy="26760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4075" y="6456378"/>
            <a:ext cx="427782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79A1-698A-4BAC-9303-C56DF0F6B0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7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95101F-B779-4D30-B13E-0A0916A77092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0720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221884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339731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2939362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83870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527445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5387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147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40040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 dirty="0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136886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207416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968569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67355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27664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75903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22555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88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151649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 dirty="0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416100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1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Rizika chybovosti na projektech</a:t>
            </a:r>
          </a:p>
        </p:txBody>
      </p:sp>
    </p:spTree>
    <p:extLst>
      <p:ext uri="{BB962C8B-B14F-4D97-AF65-F5344CB8AC3E}">
        <p14:creationId xmlns:p14="http://schemas.microsoft.com/office/powerpoint/2010/main" val="360893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7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9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36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7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20752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P-KAP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66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90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66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9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8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8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61" y="5748337"/>
            <a:ext cx="135206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1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82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454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506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33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96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9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80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cs-CZ" altLang="en-US"/>
              <a:t>Klepnutím lze upravit styl předlohy nadpisů.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cs-CZ" altLang="en-US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172E-0DDA-4CDC-B3FC-7CA9A94BB9B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5383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3E593-593A-4115-B12B-3E74BAF3555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58455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B737A-5C88-4C91-907C-52C13EA6925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89918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30E8D-F555-408E-9B6A-68BE87EBADA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54388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B6C1A-5AFF-454E-A9B4-2071C398341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6338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613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4AA80-D720-4389-925F-4F5A61E340A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06569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356FC-A3A5-40E2-9647-D237E75BBB2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72399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6EDB6-9847-40D1-8788-A87E3EF11D0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82359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C3551-E109-4FD1-9FD5-C6076D3BC5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5390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827D7-8167-4E70-AC63-E9ADB5C7759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15650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22241"/>
            <a:ext cx="2743200" cy="600868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22241"/>
            <a:ext cx="8026400" cy="600868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7BC15-AD9B-4479-B190-E7DC7FB9923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64448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A24F0-F6BF-455B-B610-50F88BBE506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62193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EE826-F530-4E17-85D2-6AA3EE21238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97552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719266"/>
            <a:ext cx="53848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719266"/>
            <a:ext cx="53848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4000503"/>
            <a:ext cx="10972800" cy="21304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9647-2CC4-4C38-873C-9D98B254746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884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968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6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57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51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F43-C72E-4F60-B0B0-736F4660D24A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89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5FBF43-C72E-4F60-B0B0-736F4660D24A}" type="datetimeFigureOut">
              <a:rPr lang="cs-CZ" smtClean="0"/>
              <a:t>19.03.2019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5CED-C283-4A8E-A9E0-966A114A3D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9909-EDB7-430B-878E-6B7F3CDE6E26}" type="datetimeFigureOut">
              <a:rPr lang="cs-CZ" smtClean="0"/>
              <a:t>19.03.2019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309E-660F-4B31-AB47-122F8A4CF7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8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85" y="6237288"/>
            <a:ext cx="422486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fld id="{90787F55-5017-48B0-9867-6F3D2CAB102C}" type="slidenum">
              <a:rPr lang="cs-CZ" altLang="en-US"/>
              <a:pPr/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2" y="152400"/>
            <a:ext cx="1056217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67782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75656"/>
            <a:ext cx="9144000" cy="1423853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cs-CZ" b="1" cap="al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11. zasedání PS Vzdělávání</a:t>
            </a:r>
            <a:endParaRPr lang="cs-CZ" sz="16600" b="1" cap="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568584"/>
            <a:ext cx="9144000" cy="564199"/>
          </a:xfrm>
        </p:spPr>
        <p:txBody>
          <a:bodyPr>
            <a:normAutofit/>
          </a:bodyPr>
          <a:lstStyle/>
          <a:p>
            <a:r>
              <a:rPr lang="cs-CZ" sz="3200" b="1" cap="all" dirty="0" smtClean="0">
                <a:solidFill>
                  <a:schemeClr val="tx2"/>
                </a:solidFill>
                <a:latin typeface="+mj-lt"/>
              </a:rPr>
              <a:t>19. </a:t>
            </a:r>
            <a:r>
              <a:rPr lang="cs-CZ" sz="3200" b="1" cap="all" dirty="0">
                <a:solidFill>
                  <a:schemeClr val="tx2"/>
                </a:solidFill>
                <a:latin typeface="+mj-lt"/>
              </a:rPr>
              <a:t>3</a:t>
            </a:r>
            <a:r>
              <a:rPr lang="cs-CZ" sz="3200" b="1" cap="all" dirty="0" smtClean="0">
                <a:solidFill>
                  <a:schemeClr val="tx2"/>
                </a:solidFill>
                <a:latin typeface="+mj-lt"/>
              </a:rPr>
              <a:t>. 2019, Plzeň</a:t>
            </a:r>
            <a:endParaRPr lang="cs-CZ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Plánované aktivity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1821" y="1607561"/>
            <a:ext cx="11166566" cy="1401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i="1" dirty="0" smtClean="0"/>
          </a:p>
          <a:p>
            <a:r>
              <a:rPr lang="cs-CZ" sz="2000" i="1" dirty="0">
                <a:latin typeface="Trebuchet MS" panose="020B0603020202020204" pitchFamily="34" charset="0"/>
              </a:rPr>
              <a:t>seminář</a:t>
            </a:r>
            <a:r>
              <a:rPr lang="cs-CZ" sz="2400" dirty="0">
                <a:latin typeface="Trebuchet MS" panose="020B0603020202020204" pitchFamily="34" charset="0"/>
              </a:rPr>
              <a:t> </a:t>
            </a:r>
            <a:r>
              <a:rPr lang="cs-CZ" sz="2400" dirty="0" smtClean="0">
                <a:latin typeface="Trebuchet MS" panose="020B0603020202020204" pitchFamily="34" charset="0"/>
              </a:rPr>
              <a:t>Pokročilé možnosti </a:t>
            </a:r>
            <a:r>
              <a:rPr lang="cs-CZ" sz="2400" dirty="0" err="1" smtClean="0">
                <a:latin typeface="Trebuchet MS" panose="020B0603020202020204" pitchFamily="34" charset="0"/>
              </a:rPr>
              <a:t>office</a:t>
            </a:r>
            <a:r>
              <a:rPr lang="cs-CZ" sz="2400" dirty="0" smtClean="0">
                <a:latin typeface="Trebuchet MS" panose="020B0603020202020204" pitchFamily="34" charset="0"/>
              </a:rPr>
              <a:t> 365 pro školy </a:t>
            </a:r>
            <a:r>
              <a:rPr lang="cs-CZ" sz="2000" dirty="0" smtClean="0">
                <a:latin typeface="Trebuchet MS" panose="020B0603020202020204" pitchFamily="34" charset="0"/>
              </a:rPr>
              <a:t>(Plzeň, 22. 3. 2019)</a:t>
            </a:r>
          </a:p>
          <a:p>
            <a:r>
              <a:rPr lang="cs-CZ" sz="2400" dirty="0" smtClean="0">
                <a:latin typeface="Trebuchet MS" panose="020B0603020202020204" pitchFamily="34" charset="0"/>
              </a:rPr>
              <a:t>Mezikrajské setkání realizátorů KAP v Plzni </a:t>
            </a:r>
            <a:r>
              <a:rPr lang="cs-CZ" sz="2000" dirty="0" smtClean="0">
                <a:latin typeface="Trebuchet MS" panose="020B0603020202020204" pitchFamily="34" charset="0"/>
              </a:rPr>
              <a:t>(2. – 3. 4. 2019)</a:t>
            </a:r>
          </a:p>
          <a:p>
            <a:pPr marL="0" indent="0">
              <a:buNone/>
            </a:pPr>
            <a:endParaRPr lang="cs-CZ" sz="2400" i="1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21821" y="30092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Výzvy OP VVV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1821" y="3871393"/>
            <a:ext cx="11166566" cy="2388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400" i="1" dirty="0" smtClean="0"/>
          </a:p>
          <a:p>
            <a:r>
              <a:rPr lang="cs-CZ" sz="2000" dirty="0" smtClean="0">
                <a:latin typeface="Trebuchet MS" panose="020B0603020202020204" pitchFamily="34" charset="0"/>
              </a:rPr>
              <a:t>Šablony pro SŠ a VOŠ II – příjem žádostí do 29. 11. 2019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Inkluzivní vzdělávání pro sociálně vyloučené lokality II – příjem žádostí do 30. 6. 2020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Zvyšování kvality neformálního vzdělávání – příjem žádostí do 6. 1. 2020</a:t>
            </a:r>
          </a:p>
          <a:p>
            <a:r>
              <a:rPr lang="cs-CZ" sz="2000" dirty="0" smtClean="0">
                <a:latin typeface="Trebuchet MS" panose="020B0603020202020204" pitchFamily="34" charset="0"/>
              </a:rPr>
              <a:t>Implementace KAP II – předpoklad vyhlášení listopad/prosinec 2019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5546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Harmonogram KAP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Evaluace KAP I</a:t>
            </a:r>
          </a:p>
          <a:p>
            <a:pPr lvl="1"/>
            <a:r>
              <a:rPr lang="cs-CZ" dirty="0" smtClean="0"/>
              <a:t>dokončení evaluace KAP I 			</a:t>
            </a:r>
            <a:r>
              <a:rPr lang="cs-CZ" b="1" dirty="0" smtClean="0"/>
              <a:t>4/19</a:t>
            </a:r>
          </a:p>
          <a:p>
            <a:r>
              <a:rPr lang="cs-CZ" dirty="0" smtClean="0"/>
              <a:t>Tvorba KAP II	</a:t>
            </a:r>
          </a:p>
          <a:p>
            <a:pPr lvl="1"/>
            <a:r>
              <a:rPr lang="cs-CZ" dirty="0" smtClean="0"/>
              <a:t>Analýza potřeb na školách			</a:t>
            </a:r>
            <a:r>
              <a:rPr lang="cs-CZ" b="1" dirty="0" smtClean="0"/>
              <a:t>3/19</a:t>
            </a:r>
          </a:p>
          <a:p>
            <a:pPr lvl="1"/>
            <a:r>
              <a:rPr lang="cs-CZ" dirty="0" smtClean="0"/>
              <a:t>Analýza potřeb v území 				</a:t>
            </a:r>
            <a:r>
              <a:rPr lang="cs-CZ" b="1" dirty="0" smtClean="0"/>
              <a:t>3 – 6/19</a:t>
            </a:r>
          </a:p>
          <a:p>
            <a:pPr lvl="1"/>
            <a:r>
              <a:rPr lang="cs-CZ" dirty="0" err="1" smtClean="0"/>
              <a:t>Prioritizace</a:t>
            </a:r>
            <a:r>
              <a:rPr lang="cs-CZ" dirty="0" smtClean="0"/>
              <a:t> potřeb				</a:t>
            </a:r>
            <a:r>
              <a:rPr lang="cs-CZ" b="1" dirty="0" smtClean="0"/>
              <a:t>7 – 9/19</a:t>
            </a:r>
          </a:p>
          <a:p>
            <a:pPr lvl="1"/>
            <a:r>
              <a:rPr lang="cs-CZ" dirty="0" smtClean="0"/>
              <a:t>Dokončení KAP II 				</a:t>
            </a:r>
            <a:r>
              <a:rPr lang="cs-CZ" b="1" dirty="0" smtClean="0"/>
              <a:t>10/19</a:t>
            </a:r>
          </a:p>
          <a:p>
            <a:pPr lvl="1"/>
            <a:endParaRPr lang="cs-CZ" b="1" dirty="0"/>
          </a:p>
          <a:p>
            <a:pPr lvl="2"/>
            <a:r>
              <a:rPr lang="cs-CZ" sz="2400" dirty="0"/>
              <a:t>7</a:t>
            </a:r>
            <a:r>
              <a:rPr lang="cs-CZ" sz="2400" dirty="0" smtClean="0"/>
              <a:t>. </a:t>
            </a:r>
            <a:r>
              <a:rPr lang="cs-CZ" sz="2400" dirty="0"/>
              <a:t>zasedání platformy Nepovinná témata (</a:t>
            </a:r>
            <a:r>
              <a:rPr lang="cs-CZ" sz="2400" dirty="0" smtClean="0"/>
              <a:t>24. 4. 2019)</a:t>
            </a:r>
            <a:endParaRPr lang="cs-CZ" sz="2400" dirty="0"/>
          </a:p>
          <a:p>
            <a:pPr lvl="2"/>
            <a:r>
              <a:rPr lang="pl-PL" sz="2400" dirty="0" smtClean="0"/>
              <a:t>6. </a:t>
            </a:r>
            <a:r>
              <a:rPr lang="pl-PL" sz="2400" dirty="0"/>
              <a:t>zasedání platformy Podpora podnikavosti </a:t>
            </a:r>
            <a:r>
              <a:rPr lang="pl-PL" sz="2400" dirty="0" smtClean="0"/>
              <a:t>(29. </a:t>
            </a:r>
            <a:r>
              <a:rPr lang="pl-PL" sz="2400" dirty="0"/>
              <a:t>4</a:t>
            </a:r>
            <a:r>
              <a:rPr lang="pl-PL" sz="2400" dirty="0" smtClean="0"/>
              <a:t>. 2019)</a:t>
            </a:r>
            <a:endParaRPr lang="cs-CZ" sz="2400" dirty="0"/>
          </a:p>
          <a:p>
            <a:pPr lvl="1"/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1749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3. Schválení aktualizace seznamu projektových záměrů do 86. výzvy IROP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Výzva č. 86 Infrastruktura vedoucí k přechodu do škol hlavního vzdělávacího proudu a k samostatnému způsobu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70554"/>
            <a:ext cx="10515600" cy="4351338"/>
          </a:xfrm>
        </p:spPr>
        <p:txBody>
          <a:bodyPr/>
          <a:lstStyle/>
          <a:p>
            <a:r>
              <a:rPr lang="cs-CZ" dirty="0" smtClean="0"/>
              <a:t>vyhlášena 30. srpna 2018</a:t>
            </a:r>
          </a:p>
          <a:p>
            <a:r>
              <a:rPr lang="cs-CZ" dirty="0" smtClean="0"/>
              <a:t>zahájení příjmu žádostí 27. září 2018</a:t>
            </a:r>
          </a:p>
          <a:p>
            <a:r>
              <a:rPr lang="cs-CZ" dirty="0" smtClean="0"/>
              <a:t>ukončení příjmu žádostí 27. října </a:t>
            </a:r>
            <a:r>
              <a:rPr lang="cs-CZ" dirty="0" smtClean="0"/>
              <a:t>2019</a:t>
            </a:r>
            <a:endParaRPr lang="cs-CZ" dirty="0" smtClean="0"/>
          </a:p>
          <a:p>
            <a:r>
              <a:rPr lang="cs-CZ" dirty="0" smtClean="0"/>
              <a:t>alokace výzvy je 456 mil. Kč z EFRR</a:t>
            </a:r>
          </a:p>
          <a:p>
            <a:r>
              <a:rPr lang="cs-CZ" dirty="0" smtClean="0"/>
              <a:t>na podporu </a:t>
            </a:r>
            <a:r>
              <a:rPr lang="cs-CZ" dirty="0"/>
              <a:t>rozvoje infrastruktury škol samostatně zřízených pro žáky se zdravotním postižením (podle § 16 odstavce 9 a § 48 zákona </a:t>
            </a:r>
            <a:r>
              <a:rPr lang="cs-CZ" dirty="0" smtClean="0"/>
              <a:t>č.561/2004 </a:t>
            </a:r>
            <a:r>
              <a:rPr lang="cs-CZ" dirty="0"/>
              <a:t>Sb., ve znění pozdějších předpisů) a školských poradenských zařízení, tedy pedagogicko-psychologických poraden a speciálně pedagogických center.</a:t>
            </a:r>
          </a:p>
        </p:txBody>
      </p:sp>
    </p:spTree>
    <p:extLst>
      <p:ext uri="{BB962C8B-B14F-4D97-AF65-F5344CB8AC3E}">
        <p14:creationId xmlns:p14="http://schemas.microsoft.com/office/powerpoint/2010/main" val="23000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4. </a:t>
            </a: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Analýza věkové struktury pedagogů ZŠ a SŠ v Plzeňském kraji</a:t>
            </a:r>
          </a:p>
        </p:txBody>
      </p:sp>
    </p:spTree>
    <p:extLst>
      <p:ext uri="{BB962C8B-B14F-4D97-AF65-F5344CB8AC3E}">
        <p14:creationId xmlns:p14="http://schemas.microsoft.com/office/powerpoint/2010/main" val="35395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692" y="2316900"/>
            <a:ext cx="5994356" cy="2886037"/>
          </a:xfrm>
        </p:spPr>
        <p:txBody>
          <a:bodyPr/>
          <a:lstStyle/>
          <a:p>
            <a:pPr algn="l"/>
            <a:r>
              <a:rPr lang="cs-CZ" altLang="cs-CZ" sz="1350" dirty="0"/>
              <a:t/>
            </a:r>
            <a:br>
              <a:rPr lang="cs-CZ" altLang="cs-CZ" sz="1350" dirty="0"/>
            </a:br>
            <a:r>
              <a:rPr lang="cs-CZ" altLang="cs-CZ" sz="1350" dirty="0"/>
              <a:t/>
            </a:r>
            <a:br>
              <a:rPr lang="cs-CZ" altLang="cs-CZ" sz="1350" dirty="0"/>
            </a:br>
            <a:r>
              <a:rPr lang="cs-CZ" altLang="cs-CZ" sz="1350" dirty="0"/>
              <a:t/>
            </a:r>
            <a:br>
              <a:rPr lang="cs-CZ" altLang="cs-CZ" sz="1350" dirty="0"/>
            </a:br>
            <a:r>
              <a:rPr lang="cs-CZ" altLang="cs-CZ" sz="1350" dirty="0"/>
              <a:t/>
            </a:r>
            <a:br>
              <a:rPr lang="cs-CZ" altLang="cs-CZ" sz="1350" dirty="0"/>
            </a:br>
            <a:r>
              <a:rPr lang="cs-CZ" altLang="cs-CZ" sz="1600" dirty="0"/>
              <a:t>Regionální rozvojová agentura Plzeňského kraje, o.p.s.</a:t>
            </a:r>
            <a:br>
              <a:rPr lang="cs-CZ" altLang="cs-CZ" sz="1600" dirty="0"/>
            </a:br>
            <a:r>
              <a:rPr lang="cs-CZ" altLang="cs-CZ" sz="1600" dirty="0"/>
              <a:t/>
            </a:r>
            <a:br>
              <a:rPr lang="cs-CZ" altLang="cs-CZ" sz="1600" dirty="0"/>
            </a:br>
            <a:r>
              <a:rPr lang="cs-CZ" sz="2100" dirty="0"/>
              <a:t>Věková struktura pedagogů</a:t>
            </a:r>
            <a:br>
              <a:rPr lang="cs-CZ" sz="2100" dirty="0"/>
            </a:br>
            <a:r>
              <a:rPr lang="cs-CZ" sz="2100" dirty="0"/>
              <a:t>v Plzeňském kraji</a:t>
            </a:r>
            <a:r>
              <a:rPr lang="cs-CZ" altLang="cs-CZ" sz="2100" dirty="0"/>
              <a:t/>
            </a:r>
            <a:br>
              <a:rPr lang="cs-CZ" altLang="cs-CZ" sz="2100" dirty="0"/>
            </a:br>
            <a:r>
              <a:rPr lang="cs-CZ" altLang="cs-CZ" sz="600" dirty="0"/>
              <a:t/>
            </a:r>
            <a:br>
              <a:rPr lang="cs-CZ" altLang="cs-CZ" sz="600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800" dirty="0"/>
              <a:t> 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altLang="cs-CZ" sz="1050" dirty="0"/>
              <a:t/>
            </a:r>
            <a:br>
              <a:rPr lang="cs-CZ" altLang="cs-CZ" sz="1050" dirty="0"/>
            </a:br>
            <a:r>
              <a:rPr lang="cs-CZ" altLang="cs-CZ" sz="1400" dirty="0"/>
              <a:t> </a:t>
            </a:r>
            <a:r>
              <a:rPr lang="cs-CZ" altLang="cs-CZ" sz="1050" dirty="0"/>
              <a:t/>
            </a:r>
            <a:br>
              <a:rPr lang="cs-CZ" altLang="cs-CZ" sz="1050" dirty="0"/>
            </a:br>
            <a:r>
              <a:rPr lang="cs-CZ" altLang="cs-CZ" sz="1050" dirty="0"/>
              <a:t/>
            </a:r>
            <a:br>
              <a:rPr lang="cs-CZ" altLang="cs-CZ" sz="1050" dirty="0"/>
            </a:br>
            <a:r>
              <a:rPr lang="cs-CZ" altLang="cs-CZ" sz="1050" dirty="0"/>
              <a:t/>
            </a:r>
            <a:br>
              <a:rPr lang="cs-CZ" altLang="cs-CZ" sz="1050" dirty="0"/>
            </a:br>
            <a:r>
              <a:rPr lang="cs-CZ" altLang="cs-CZ" sz="1050" dirty="0"/>
              <a:t/>
            </a:r>
            <a:br>
              <a:rPr lang="cs-CZ" altLang="cs-CZ" sz="1050" dirty="0"/>
            </a:br>
            <a:endParaRPr lang="cs-CZ" altLang="cs-CZ" sz="975" dirty="0"/>
          </a:p>
        </p:txBody>
      </p:sp>
    </p:spTree>
    <p:extLst>
      <p:ext uri="{BB962C8B-B14F-4D97-AF65-F5344CB8AC3E}">
        <p14:creationId xmlns:p14="http://schemas.microsoft.com/office/powerpoint/2010/main" val="188170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200000" cy="108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Metodický přístup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79304"/>
            <a:ext cx="8229600" cy="527869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000" dirty="0"/>
              <a:t>Věk pedagogů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9 pětiletých skupin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3 hlavní věkové skupiny (do 39 let, 40-55 let, od 55 let)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r>
              <a:rPr lang="cs-CZ" sz="1800" dirty="0"/>
              <a:t>průměrný věk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endParaRPr lang="cs-CZ" sz="1800" dirty="0"/>
          </a:p>
          <a:p>
            <a:pPr>
              <a:lnSpc>
                <a:spcPct val="115000"/>
              </a:lnSpc>
              <a:spcBef>
                <a:spcPts val="300"/>
              </a:spcBef>
            </a:pPr>
            <a:endParaRPr lang="cs-CZ" sz="2100" dirty="0"/>
          </a:p>
          <a:p>
            <a:pPr lvl="1">
              <a:lnSpc>
                <a:spcPct val="115000"/>
              </a:lnSpc>
              <a:spcBef>
                <a:spcPts val="300"/>
              </a:spcBef>
            </a:pPr>
            <a:endParaRPr lang="cs-CZ" sz="1800" dirty="0"/>
          </a:p>
          <a:p>
            <a:pPr>
              <a:lnSpc>
                <a:spcPct val="115000"/>
              </a:lnSpc>
              <a:spcBef>
                <a:spcPts val="750"/>
              </a:spcBef>
            </a:pPr>
            <a:endParaRPr lang="cs-CZ"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29BCBB-743B-4B1E-8BB7-798DFB60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4181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2400" kern="0">
                <a:solidFill>
                  <a:srgbClr val="330066"/>
                </a:solidFill>
                <a:latin typeface="Arial"/>
              </a:rPr>
              <a:t/>
            </a:r>
            <a:br>
              <a:rPr lang="cs-CZ" altLang="cs-CZ" sz="2400" kern="0">
                <a:solidFill>
                  <a:srgbClr val="330066"/>
                </a:solidFill>
                <a:latin typeface="Arial"/>
              </a:rPr>
            </a:br>
            <a:r>
              <a:rPr lang="cs-CZ" altLang="cs-CZ" sz="2400" kern="0">
                <a:solidFill>
                  <a:srgbClr val="330066"/>
                </a:solidFill>
                <a:latin typeface="Arial"/>
              </a:rPr>
              <a:t>Výstupy</a:t>
            </a:r>
            <a:endParaRPr lang="cs-CZ" altLang="cs-CZ" sz="2400" kern="0" dirty="0">
              <a:solidFill>
                <a:srgbClr val="330066"/>
              </a:solidFill>
              <a:latin typeface="Arial"/>
            </a:endParaRPr>
          </a:p>
        </p:txBody>
      </p:sp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3FAF39A1-07D8-4054-87E5-81E4332E9E03}"/>
              </a:ext>
            </a:extLst>
          </p:cNvPr>
          <p:cNvSpPr txBox="1">
            <a:spLocks/>
          </p:cNvSpPr>
          <p:nvPr/>
        </p:nvSpPr>
        <p:spPr bwMode="auto">
          <a:xfrm>
            <a:off x="1981200" y="3962617"/>
            <a:ext cx="3897086" cy="26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Struktura pedagogů podle: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věkových skupin (3 nebo 9)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„typu“ základní školy 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vybraných skupin předmětů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území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A4D3C578-642C-4FC5-972D-3065C33FB8E8}"/>
              </a:ext>
            </a:extLst>
          </p:cNvPr>
          <p:cNvSpPr txBox="1">
            <a:spLocks/>
          </p:cNvSpPr>
          <p:nvPr/>
        </p:nvSpPr>
        <p:spPr bwMode="auto">
          <a:xfrm>
            <a:off x="5753101" y="3962616"/>
            <a:ext cx="4767943" cy="27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Neaprobovaná výuka podle: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„typu“ základní školy 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vybraných skupin předmětů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území</a:t>
            </a:r>
          </a:p>
        </p:txBody>
      </p:sp>
    </p:spTree>
    <p:extLst>
      <p:ext uri="{BB962C8B-B14F-4D97-AF65-F5344CB8AC3E}">
        <p14:creationId xmlns:p14="http://schemas.microsoft.com/office/powerpoint/2010/main" val="411577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200000" cy="108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Metodický přístup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79304"/>
            <a:ext cx="8229600" cy="527869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000" dirty="0"/>
              <a:t>Věk pedagogů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>
                <a:ea typeface="+mn-ea"/>
                <a:cs typeface="+mn-cs"/>
              </a:rPr>
              <a:t>9 pětiletých skupin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>
                <a:ea typeface="+mn-ea"/>
                <a:cs typeface="+mn-cs"/>
              </a:rPr>
              <a:t>3 hlavní věkové skupiny (do 39 let, 40-55 let, od 55 let)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800" dirty="0">
                <a:ea typeface="+mn-ea"/>
                <a:cs typeface="+mn-cs"/>
              </a:rPr>
              <a:t>průměrný věk</a:t>
            </a:r>
          </a:p>
          <a:p>
            <a:pPr lvl="1">
              <a:lnSpc>
                <a:spcPct val="115000"/>
              </a:lnSpc>
              <a:spcBef>
                <a:spcPts val="300"/>
              </a:spcBef>
            </a:pPr>
            <a:endParaRPr lang="cs-CZ" sz="1800" dirty="0"/>
          </a:p>
          <a:p>
            <a:pPr>
              <a:lnSpc>
                <a:spcPct val="115000"/>
              </a:lnSpc>
              <a:spcBef>
                <a:spcPts val="300"/>
              </a:spcBef>
            </a:pPr>
            <a:endParaRPr lang="cs-CZ" sz="2100" dirty="0"/>
          </a:p>
          <a:p>
            <a:pPr lvl="1">
              <a:lnSpc>
                <a:spcPct val="115000"/>
              </a:lnSpc>
              <a:spcBef>
                <a:spcPts val="300"/>
              </a:spcBef>
            </a:pPr>
            <a:endParaRPr lang="cs-CZ" sz="1800" dirty="0"/>
          </a:p>
          <a:p>
            <a:pPr>
              <a:lnSpc>
                <a:spcPct val="115000"/>
              </a:lnSpc>
              <a:spcBef>
                <a:spcPts val="750"/>
              </a:spcBef>
            </a:pPr>
            <a:endParaRPr lang="cs-CZ"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29BCBB-743B-4B1E-8BB7-798DFB60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215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2400" kern="0">
                <a:solidFill>
                  <a:srgbClr val="330066"/>
                </a:solidFill>
                <a:latin typeface="Arial"/>
              </a:rPr>
              <a:t/>
            </a:r>
            <a:br>
              <a:rPr lang="cs-CZ" altLang="cs-CZ" sz="2400" kern="0">
                <a:solidFill>
                  <a:srgbClr val="330066"/>
                </a:solidFill>
                <a:latin typeface="Arial"/>
              </a:rPr>
            </a:br>
            <a:r>
              <a:rPr lang="cs-CZ" altLang="cs-CZ" sz="2400" kern="0">
                <a:solidFill>
                  <a:srgbClr val="330066"/>
                </a:solidFill>
                <a:latin typeface="Arial"/>
              </a:rPr>
              <a:t>Výstupy</a:t>
            </a:r>
            <a:endParaRPr lang="cs-CZ" altLang="cs-CZ" sz="2400" kern="0" dirty="0">
              <a:solidFill>
                <a:srgbClr val="330066"/>
              </a:solidFill>
              <a:latin typeface="Arial"/>
            </a:endParaRPr>
          </a:p>
        </p:txBody>
      </p:sp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3FAF39A1-07D8-4054-87E5-81E4332E9E03}"/>
              </a:ext>
            </a:extLst>
          </p:cNvPr>
          <p:cNvSpPr txBox="1">
            <a:spLocks/>
          </p:cNvSpPr>
          <p:nvPr/>
        </p:nvSpPr>
        <p:spPr bwMode="auto">
          <a:xfrm>
            <a:off x="1981200" y="3962617"/>
            <a:ext cx="3897086" cy="26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Struktura pedagogů podle: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věkových skupin (3 nebo 9)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„typu“ střední školy 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zařazení učitele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předmětů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území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A4D3C578-642C-4FC5-972D-3065C33FB8E8}"/>
              </a:ext>
            </a:extLst>
          </p:cNvPr>
          <p:cNvSpPr txBox="1">
            <a:spLocks/>
          </p:cNvSpPr>
          <p:nvPr/>
        </p:nvSpPr>
        <p:spPr bwMode="auto">
          <a:xfrm>
            <a:off x="5753101" y="3962616"/>
            <a:ext cx="4767943" cy="27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Neaprobovaná výuka podle: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„typu“ střední školy 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zařazení učitele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předmětů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území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endParaRPr lang="cs-CZ" sz="18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467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528FB-1060-4C5C-8AEA-E7364915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0"/>
              <a:t>ZÁKLADNÍ ŠKOLY V PLZEŇSKÉM KRAJI 2018/2019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47DC34-E16B-4D93-B69E-1B0BD9D9B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25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9"/>
            <a:ext cx="7200000" cy="108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Vstupní data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9263"/>
            <a:ext cx="8549640" cy="4983289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Výsledky dotazníkového šetření ZŠ v kraji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193 ze 194 obecních ZŠ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13 ze 14 krajských ZŠ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7 z 10 soukromých ZŠ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97 % všech ZŠ, tj. 95 % žáků a 97 %tříd</a:t>
            </a:r>
          </a:p>
          <a:p>
            <a:pPr>
              <a:lnSpc>
                <a:spcPct val="115000"/>
              </a:lnSpc>
              <a:spcBef>
                <a:spcPts val="1800"/>
              </a:spcBef>
            </a:pPr>
            <a:r>
              <a:rPr lang="cs-CZ" sz="2000" dirty="0"/>
              <a:t>Sledováno podle jednotlivých pedagogů: 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věk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dosažené vzdělání, včetně specializace tohoto studia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velikost úvazku + týdenní hodinová dotace celkem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vyučované předměty</a:t>
            </a:r>
          </a:p>
          <a:p>
            <a:pPr lvl="2">
              <a:spcBef>
                <a:spcPts val="600"/>
              </a:spcBef>
            </a:pPr>
            <a:r>
              <a:rPr lang="cs-CZ" sz="1600" dirty="0"/>
              <a:t>aprobovaně x neaprobovaně</a:t>
            </a:r>
          </a:p>
        </p:txBody>
      </p:sp>
    </p:spTree>
    <p:extLst>
      <p:ext uri="{BB962C8B-B14F-4D97-AF65-F5344CB8AC3E}">
        <p14:creationId xmlns:p14="http://schemas.microsoft.com/office/powerpoint/2010/main" val="193985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2763640"/>
            <a:ext cx="10487025" cy="1499616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1. Zahájení, schválení programu, schválení hostů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528FB-1060-4C5C-8AEA-E7364915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0"/>
              <a:t>Věková struktura pedagogů ZŠ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47DC34-E16B-4D93-B69E-1B0BD9D9B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86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200000" cy="1260000"/>
          </a:xfrm>
        </p:spPr>
        <p:txBody>
          <a:bodyPr/>
          <a:lstStyle/>
          <a:p>
            <a:r>
              <a:rPr lang="cs-CZ" altLang="cs-CZ" sz="2400" dirty="0"/>
              <a:t>Věk pedagogů ZŠ v Plzeňském kraji – podle zřizovatele a typu školy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705" y="1819836"/>
            <a:ext cx="4396120" cy="4401671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Průměrný věk téměř 46 let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Nejstarší pedagogové na ZŠ krajských/speciálních</a:t>
            </a: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Nízký věk pedagogové ZŠ soukromé</a:t>
            </a:r>
          </a:p>
          <a:p>
            <a:pPr marL="0" indent="0">
              <a:lnSpc>
                <a:spcPct val="115000"/>
              </a:lnSpc>
              <a:spcBef>
                <a:spcPts val="750"/>
              </a:spcBef>
              <a:buNone/>
            </a:pPr>
            <a:endParaRPr lang="cs-CZ" sz="20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64A375D-346C-4C47-9767-4D04CD11CE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02826" y="1819835"/>
          <a:ext cx="3922487" cy="2743202"/>
        </p:xfrm>
        <a:graphic>
          <a:graphicData uri="http://schemas.openxmlformats.org/drawingml/2006/table">
            <a:tbl>
              <a:tblPr/>
              <a:tblGrid>
                <a:gridCol w="1688047">
                  <a:extLst>
                    <a:ext uri="{9D8B030D-6E8A-4147-A177-3AD203B41FA5}">
                      <a16:colId xmlns:a16="http://schemas.microsoft.com/office/drawing/2014/main" val="2336344923"/>
                    </a:ext>
                  </a:extLst>
                </a:gridCol>
                <a:gridCol w="515299">
                  <a:extLst>
                    <a:ext uri="{9D8B030D-6E8A-4147-A177-3AD203B41FA5}">
                      <a16:colId xmlns:a16="http://schemas.microsoft.com/office/drawing/2014/main" val="2426878144"/>
                    </a:ext>
                  </a:extLst>
                </a:gridCol>
                <a:gridCol w="573047">
                  <a:extLst>
                    <a:ext uri="{9D8B030D-6E8A-4147-A177-3AD203B41FA5}">
                      <a16:colId xmlns:a16="http://schemas.microsoft.com/office/drawing/2014/main" val="2365379261"/>
                    </a:ext>
                  </a:extLst>
                </a:gridCol>
                <a:gridCol w="573047">
                  <a:extLst>
                    <a:ext uri="{9D8B030D-6E8A-4147-A177-3AD203B41FA5}">
                      <a16:colId xmlns:a16="http://schemas.microsoft.com/office/drawing/2014/main" val="2839107036"/>
                    </a:ext>
                  </a:extLst>
                </a:gridCol>
                <a:gridCol w="573047">
                  <a:extLst>
                    <a:ext uri="{9D8B030D-6E8A-4147-A177-3AD203B41FA5}">
                      <a16:colId xmlns:a16="http://schemas.microsoft.com/office/drawing/2014/main" val="702345960"/>
                    </a:ext>
                  </a:extLst>
                </a:gridCol>
              </a:tblGrid>
              <a:tr h="2837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věk (roky)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dle věku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523660"/>
                  </a:ext>
                </a:extLst>
              </a:tr>
              <a:tr h="28143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709464"/>
                  </a:ext>
                </a:extLst>
              </a:tr>
              <a:tr h="283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991413"/>
                  </a:ext>
                </a:extLst>
              </a:tr>
              <a:tr h="283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obecní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2D8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D1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86772"/>
                  </a:ext>
                </a:extLst>
              </a:tr>
              <a:tr h="283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krajské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71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11703"/>
                  </a:ext>
                </a:extLst>
              </a:tr>
              <a:tr h="283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soukromé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B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13959"/>
                  </a:ext>
                </a:extLst>
              </a:tr>
              <a:tr h="2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úplné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3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EE3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75175"/>
                  </a:ext>
                </a:extLst>
              </a:tr>
              <a:tr h="2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1. stupeň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5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0418"/>
                  </a:ext>
                </a:extLst>
              </a:tr>
              <a:tr h="2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2. stupeň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20558"/>
                  </a:ext>
                </a:extLst>
              </a:tr>
              <a:tr h="26797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speciální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6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2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74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380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436" y="188260"/>
            <a:ext cx="3165022" cy="59167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ZŠ (I)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C78975BE-FA64-43B6-BD57-66A2F8A8873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91744" y="1"/>
          <a:ext cx="597625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A02214BC-01E0-469D-AE5F-49EA6AF503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91743" y="3429000"/>
          <a:ext cx="597625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3D0C56D4-167B-4BEB-B9D9-C3B468515972}"/>
              </a:ext>
            </a:extLst>
          </p:cNvPr>
          <p:cNvSpPr txBox="1">
            <a:spLocks/>
          </p:cNvSpPr>
          <p:nvPr/>
        </p:nvSpPr>
        <p:spPr bwMode="auto">
          <a:xfrm>
            <a:off x="1753718" y="941295"/>
            <a:ext cx="2819882" cy="614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Vysoké podíly učitelů 1. stupně a českého jazyka ve věkových skupinách 55-54 a 55-59 let</a:t>
            </a:r>
          </a:p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podíl učitelů fyziky ve věkových skupinách 60-64 let a nad 65 let</a:t>
            </a:r>
          </a:p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Nízké podíly učitelů matematiky ve věku do 29 let a 30–34 let</a:t>
            </a:r>
          </a:p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Vysoké podíly učitelů angličtiny, ICT a přírodopisu ve věku do 29 let, 30-34 a 35-39 let</a:t>
            </a:r>
          </a:p>
        </p:txBody>
      </p:sp>
    </p:spTree>
    <p:extLst>
      <p:ext uri="{BB962C8B-B14F-4D97-AF65-F5344CB8AC3E}">
        <p14:creationId xmlns:p14="http://schemas.microsoft.com/office/powerpoint/2010/main" val="2226941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9889" y="0"/>
            <a:ext cx="3336229" cy="108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ZŠ (II)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2EDEAD6-B00A-479D-B49F-B2C65D5EE7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00600" y="135315"/>
          <a:ext cx="5751513" cy="341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D8045BBA-B7D4-4B9B-B317-594D2B16333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00612" y="3682746"/>
          <a:ext cx="5767388" cy="317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5EBFF119-0189-4473-9891-72AE41B2F757}"/>
              </a:ext>
            </a:extLst>
          </p:cNvPr>
          <p:cNvSpPr txBox="1">
            <a:spLocks/>
          </p:cNvSpPr>
          <p:nvPr/>
        </p:nvSpPr>
        <p:spPr bwMode="auto">
          <a:xfrm>
            <a:off x="1639889" y="1627415"/>
            <a:ext cx="3260723" cy="488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Vysoké podíly učitelů oblasti svět práce ve věkových skupinách 55-54, 55–59 a 60-64 let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Velmi nepříznivá věková struktura učitelů „speciálních předmětů“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Velmi příznivá věková struktura učitelů zeměpisu a tělesné výchovy</a:t>
            </a:r>
          </a:p>
        </p:txBody>
      </p:sp>
    </p:spTree>
    <p:extLst>
      <p:ext uri="{BB962C8B-B14F-4D97-AF65-F5344CB8AC3E}">
        <p14:creationId xmlns:p14="http://schemas.microsoft.com/office/powerpoint/2010/main" val="502553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677" y="0"/>
            <a:ext cx="7200000" cy="126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ZŠ v Plzeňském kraji podle okresů a typu školy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F4A7778-5336-4735-875B-CA2CFC1898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55773" y="1648080"/>
          <a:ext cx="5148945" cy="1911692"/>
        </p:xfrm>
        <a:graphic>
          <a:graphicData uri="http://schemas.openxmlformats.org/drawingml/2006/table">
            <a:tbl>
              <a:tblPr/>
              <a:tblGrid>
                <a:gridCol w="1544681">
                  <a:extLst>
                    <a:ext uri="{9D8B030D-6E8A-4147-A177-3AD203B41FA5}">
                      <a16:colId xmlns:a16="http://schemas.microsoft.com/office/drawing/2014/main" val="1795795514"/>
                    </a:ext>
                  </a:extLst>
                </a:gridCol>
                <a:gridCol w="450533">
                  <a:extLst>
                    <a:ext uri="{9D8B030D-6E8A-4147-A177-3AD203B41FA5}">
                      <a16:colId xmlns:a16="http://schemas.microsoft.com/office/drawing/2014/main" val="1432661978"/>
                    </a:ext>
                  </a:extLst>
                </a:gridCol>
                <a:gridCol w="450533">
                  <a:extLst>
                    <a:ext uri="{9D8B030D-6E8A-4147-A177-3AD203B41FA5}">
                      <a16:colId xmlns:a16="http://schemas.microsoft.com/office/drawing/2014/main" val="1845778930"/>
                    </a:ext>
                  </a:extLst>
                </a:gridCol>
                <a:gridCol w="450533">
                  <a:extLst>
                    <a:ext uri="{9D8B030D-6E8A-4147-A177-3AD203B41FA5}">
                      <a16:colId xmlns:a16="http://schemas.microsoft.com/office/drawing/2014/main" val="151903418"/>
                    </a:ext>
                  </a:extLst>
                </a:gridCol>
                <a:gridCol w="450533">
                  <a:extLst>
                    <a:ext uri="{9D8B030D-6E8A-4147-A177-3AD203B41FA5}">
                      <a16:colId xmlns:a16="http://schemas.microsoft.com/office/drawing/2014/main" val="3682068803"/>
                    </a:ext>
                  </a:extLst>
                </a:gridCol>
                <a:gridCol w="450533">
                  <a:extLst>
                    <a:ext uri="{9D8B030D-6E8A-4147-A177-3AD203B41FA5}">
                      <a16:colId xmlns:a16="http://schemas.microsoft.com/office/drawing/2014/main" val="3940155593"/>
                    </a:ext>
                  </a:extLst>
                </a:gridCol>
                <a:gridCol w="450533">
                  <a:extLst>
                    <a:ext uri="{9D8B030D-6E8A-4147-A177-3AD203B41FA5}">
                      <a16:colId xmlns:a16="http://schemas.microsoft.com/office/drawing/2014/main" val="1336178797"/>
                    </a:ext>
                  </a:extLst>
                </a:gridCol>
                <a:gridCol w="450533">
                  <a:extLst>
                    <a:ext uri="{9D8B030D-6E8A-4147-A177-3AD203B41FA5}">
                      <a16:colId xmlns:a16="http://schemas.microsoft.com/office/drawing/2014/main" val="2221125111"/>
                    </a:ext>
                  </a:extLst>
                </a:gridCol>
                <a:gridCol w="450533">
                  <a:extLst>
                    <a:ext uri="{9D8B030D-6E8A-4147-A177-3AD203B41FA5}">
                      <a16:colId xmlns:a16="http://schemas.microsoft.com/office/drawing/2014/main" val="4116311472"/>
                    </a:ext>
                  </a:extLst>
                </a:gridCol>
              </a:tblGrid>
              <a:tr h="2614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věk (roky)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21149"/>
                  </a:ext>
                </a:extLst>
              </a:tr>
              <a:tr h="3267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238778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celkem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B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36280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úplné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D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2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C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52984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1.stupeň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FD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BE7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242400"/>
                  </a:ext>
                </a:extLst>
              </a:tr>
              <a:tr h="2614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2.stupeň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132401"/>
                  </a:ext>
                </a:extLst>
              </a:tr>
              <a:tr h="27776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speciální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35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843281"/>
                  </a:ext>
                </a:extLst>
              </a:tr>
            </a:tbl>
          </a:graphicData>
        </a:graphic>
      </p:graphicFrame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6DE997F7-A3EA-421F-8025-3FAC3ADBAB7C}"/>
              </a:ext>
            </a:extLst>
          </p:cNvPr>
          <p:cNvSpPr txBox="1">
            <a:spLocks/>
          </p:cNvSpPr>
          <p:nvPr/>
        </p:nvSpPr>
        <p:spPr bwMode="auto">
          <a:xfrm>
            <a:off x="1785256" y="1534242"/>
            <a:ext cx="3570517" cy="488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Nejmladší pedagogové v okrese Plzeň – město 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Nejstarší pedagogové v okrese Tachov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Vyrovnané průměrné věky v případě ZŠ speciálních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EC4C08A-6A61-4AE3-82ED-632AC7C912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8677" y="4445986"/>
          <a:ext cx="4517574" cy="1968846"/>
        </p:xfrm>
        <a:graphic>
          <a:graphicData uri="http://schemas.openxmlformats.org/drawingml/2006/table">
            <a:tbl>
              <a:tblPr/>
              <a:tblGrid>
                <a:gridCol w="1702774">
                  <a:extLst>
                    <a:ext uri="{9D8B030D-6E8A-4147-A177-3AD203B41FA5}">
                      <a16:colId xmlns:a16="http://schemas.microsoft.com/office/drawing/2014/main" val="3506847149"/>
                    </a:ext>
                  </a:extLst>
                </a:gridCol>
                <a:gridCol w="351850">
                  <a:extLst>
                    <a:ext uri="{9D8B030D-6E8A-4147-A177-3AD203B41FA5}">
                      <a16:colId xmlns:a16="http://schemas.microsoft.com/office/drawing/2014/main" val="1569298937"/>
                    </a:ext>
                  </a:extLst>
                </a:gridCol>
                <a:gridCol w="351850">
                  <a:extLst>
                    <a:ext uri="{9D8B030D-6E8A-4147-A177-3AD203B41FA5}">
                      <a16:colId xmlns:a16="http://schemas.microsoft.com/office/drawing/2014/main" val="3457809957"/>
                    </a:ext>
                  </a:extLst>
                </a:gridCol>
                <a:gridCol w="351850">
                  <a:extLst>
                    <a:ext uri="{9D8B030D-6E8A-4147-A177-3AD203B41FA5}">
                      <a16:colId xmlns:a16="http://schemas.microsoft.com/office/drawing/2014/main" val="2745396951"/>
                    </a:ext>
                  </a:extLst>
                </a:gridCol>
                <a:gridCol w="351850">
                  <a:extLst>
                    <a:ext uri="{9D8B030D-6E8A-4147-A177-3AD203B41FA5}">
                      <a16:colId xmlns:a16="http://schemas.microsoft.com/office/drawing/2014/main" val="199522685"/>
                    </a:ext>
                  </a:extLst>
                </a:gridCol>
                <a:gridCol w="351850">
                  <a:extLst>
                    <a:ext uri="{9D8B030D-6E8A-4147-A177-3AD203B41FA5}">
                      <a16:colId xmlns:a16="http://schemas.microsoft.com/office/drawing/2014/main" val="1970455663"/>
                    </a:ext>
                  </a:extLst>
                </a:gridCol>
                <a:gridCol w="351850">
                  <a:extLst>
                    <a:ext uri="{9D8B030D-6E8A-4147-A177-3AD203B41FA5}">
                      <a16:colId xmlns:a16="http://schemas.microsoft.com/office/drawing/2014/main" val="3797639643"/>
                    </a:ext>
                  </a:extLst>
                </a:gridCol>
                <a:gridCol w="351850">
                  <a:extLst>
                    <a:ext uri="{9D8B030D-6E8A-4147-A177-3AD203B41FA5}">
                      <a16:colId xmlns:a16="http://schemas.microsoft.com/office/drawing/2014/main" val="3348671475"/>
                    </a:ext>
                  </a:extLst>
                </a:gridCol>
                <a:gridCol w="351850">
                  <a:extLst>
                    <a:ext uri="{9D8B030D-6E8A-4147-A177-3AD203B41FA5}">
                      <a16:colId xmlns:a16="http://schemas.microsoft.com/office/drawing/2014/main" val="3775603652"/>
                    </a:ext>
                  </a:extLst>
                </a:gridCol>
              </a:tblGrid>
              <a:tr h="2671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pedagogů nad 60 let v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07790"/>
                  </a:ext>
                </a:extLst>
              </a:tr>
              <a:tr h="281198">
                <a:tc v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511136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celkem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1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64164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úplné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E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64224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1.stupeň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B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5A8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5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DA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50232"/>
                  </a:ext>
                </a:extLst>
              </a:tr>
              <a:tr h="28119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2.stupeň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987396"/>
                  </a:ext>
                </a:extLst>
              </a:tr>
              <a:tr h="29572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speciální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E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9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09284"/>
                  </a:ext>
                </a:extLst>
              </a:tr>
            </a:tbl>
          </a:graphicData>
        </a:graphic>
      </p:graphicFrame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C2E675C6-1AB4-44D1-8432-DCC1A236A86B}"/>
              </a:ext>
            </a:extLst>
          </p:cNvPr>
          <p:cNvSpPr txBox="1">
            <a:spLocks/>
          </p:cNvSpPr>
          <p:nvPr/>
        </p:nvSpPr>
        <p:spPr bwMode="auto">
          <a:xfrm>
            <a:off x="6531429" y="4103915"/>
            <a:ext cx="4136572" cy="257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Velmi vysoké podíly v okrese Tachov a Domažlice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podíl učitelů 1. stupně v okrese Plzeň - město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Nízké podíly učitelů ZŠ speciálních v okrese Plzeň – město 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4D56F12-1127-42DC-9BE2-9294F2EF6122}"/>
              </a:ext>
            </a:extLst>
          </p:cNvPr>
          <p:cNvSpPr/>
          <p:nvPr/>
        </p:nvSpPr>
        <p:spPr>
          <a:xfrm>
            <a:off x="6989851" y="2213510"/>
            <a:ext cx="441789" cy="369869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1DC1AE0-5DBC-4C7D-9C76-8AC3B14B65D4}"/>
              </a:ext>
            </a:extLst>
          </p:cNvPr>
          <p:cNvSpPr/>
          <p:nvPr/>
        </p:nvSpPr>
        <p:spPr>
          <a:xfrm>
            <a:off x="9669694" y="2157574"/>
            <a:ext cx="441789" cy="3698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AAD826A-44D5-4A1D-8C58-A545B24BD930}"/>
              </a:ext>
            </a:extLst>
          </p:cNvPr>
          <p:cNvSpPr/>
          <p:nvPr/>
        </p:nvSpPr>
        <p:spPr>
          <a:xfrm>
            <a:off x="5694839" y="4994002"/>
            <a:ext cx="441789" cy="3698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58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"/>
            <a:ext cx="7200000" cy="1177435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Podíl pedagogů ZŠ 60+ v Plzeňském kraji podle okresů</a:t>
            </a:r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C4B1F026-73DB-4DE0-B112-47FF89929C63}"/>
              </a:ext>
            </a:extLst>
          </p:cNvPr>
          <p:cNvSpPr txBox="1">
            <a:spLocks/>
          </p:cNvSpPr>
          <p:nvPr/>
        </p:nvSpPr>
        <p:spPr bwMode="auto">
          <a:xfrm>
            <a:off x="1882589" y="1413741"/>
            <a:ext cx="2796987" cy="518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Velmi vysoké podíly v okrese Tachov u téměř všech skupin předmětů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podíl učitelů skupiny předmětů: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Svět práce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Fyzika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Německý jazyk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Český jazyk</a:t>
            </a:r>
          </a:p>
          <a:p>
            <a:pPr marL="0" indent="0"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  <a:buNone/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C5AE888-B8B9-40E5-8E68-711A531B2B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9168" y="1177436"/>
          <a:ext cx="5716920" cy="5181351"/>
        </p:xfrm>
        <a:graphic>
          <a:graphicData uri="http://schemas.openxmlformats.org/drawingml/2006/table">
            <a:tbl>
              <a:tblPr/>
              <a:tblGrid>
                <a:gridCol w="2609064">
                  <a:extLst>
                    <a:ext uri="{9D8B030D-6E8A-4147-A177-3AD203B41FA5}">
                      <a16:colId xmlns:a16="http://schemas.microsoft.com/office/drawing/2014/main" val="2165511680"/>
                    </a:ext>
                  </a:extLst>
                </a:gridCol>
                <a:gridCol w="388482">
                  <a:extLst>
                    <a:ext uri="{9D8B030D-6E8A-4147-A177-3AD203B41FA5}">
                      <a16:colId xmlns:a16="http://schemas.microsoft.com/office/drawing/2014/main" val="1370276133"/>
                    </a:ext>
                  </a:extLst>
                </a:gridCol>
                <a:gridCol w="388482">
                  <a:extLst>
                    <a:ext uri="{9D8B030D-6E8A-4147-A177-3AD203B41FA5}">
                      <a16:colId xmlns:a16="http://schemas.microsoft.com/office/drawing/2014/main" val="3167031548"/>
                    </a:ext>
                  </a:extLst>
                </a:gridCol>
                <a:gridCol w="388482">
                  <a:extLst>
                    <a:ext uri="{9D8B030D-6E8A-4147-A177-3AD203B41FA5}">
                      <a16:colId xmlns:a16="http://schemas.microsoft.com/office/drawing/2014/main" val="4203149552"/>
                    </a:ext>
                  </a:extLst>
                </a:gridCol>
                <a:gridCol w="388482">
                  <a:extLst>
                    <a:ext uri="{9D8B030D-6E8A-4147-A177-3AD203B41FA5}">
                      <a16:colId xmlns:a16="http://schemas.microsoft.com/office/drawing/2014/main" val="4087188548"/>
                    </a:ext>
                  </a:extLst>
                </a:gridCol>
                <a:gridCol w="388482">
                  <a:extLst>
                    <a:ext uri="{9D8B030D-6E8A-4147-A177-3AD203B41FA5}">
                      <a16:colId xmlns:a16="http://schemas.microsoft.com/office/drawing/2014/main" val="420324117"/>
                    </a:ext>
                  </a:extLst>
                </a:gridCol>
                <a:gridCol w="388482">
                  <a:extLst>
                    <a:ext uri="{9D8B030D-6E8A-4147-A177-3AD203B41FA5}">
                      <a16:colId xmlns:a16="http://schemas.microsoft.com/office/drawing/2014/main" val="2985088504"/>
                    </a:ext>
                  </a:extLst>
                </a:gridCol>
                <a:gridCol w="388482">
                  <a:extLst>
                    <a:ext uri="{9D8B030D-6E8A-4147-A177-3AD203B41FA5}">
                      <a16:colId xmlns:a16="http://schemas.microsoft.com/office/drawing/2014/main" val="1547941137"/>
                    </a:ext>
                  </a:extLst>
                </a:gridCol>
                <a:gridCol w="388482">
                  <a:extLst>
                    <a:ext uri="{9D8B030D-6E8A-4147-A177-3AD203B41FA5}">
                      <a16:colId xmlns:a16="http://schemas.microsoft.com/office/drawing/2014/main" val="3006669043"/>
                    </a:ext>
                  </a:extLst>
                </a:gridCol>
              </a:tblGrid>
              <a:tr h="2524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3448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Německý jazyk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C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5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E4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09123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jazyk a literatura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BA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1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264652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3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4B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0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26335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Anglický jazyk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ACD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E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1A5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3A7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7D6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5B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2C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12841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cizí jazyky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444541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Fyzika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5CA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C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1B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C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485957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7ED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D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2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12728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Chemie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1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69978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Přírodopis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A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9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563121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ICT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76718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Svět práce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64440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společenské vědy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4B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0B0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5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822240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Dějepis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FD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5CA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D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36219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Umění a kultura 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E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4C9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E8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7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974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A6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30633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Tělesná výchova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7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1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E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19362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Předmět spec.ped.péče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2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5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46887"/>
                  </a:ext>
                </a:extLst>
              </a:tr>
              <a:tr h="25249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 speciální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692779"/>
                  </a:ext>
                </a:extLst>
              </a:tr>
              <a:tr h="268079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 speciální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41072"/>
                  </a:ext>
                </a:extLst>
              </a:tr>
            </a:tbl>
          </a:graphicData>
        </a:graphic>
      </p:graphicFrame>
      <p:sp>
        <p:nvSpPr>
          <p:cNvPr id="6" name="Ovál 5">
            <a:extLst>
              <a:ext uri="{FF2B5EF4-FFF2-40B4-BE49-F238E27FC236}">
                <a16:creationId xmlns:a16="http://schemas.microsoft.com/office/drawing/2014/main" id="{1B8ACF6C-D4C9-451E-BA0B-53D3F152B04F}"/>
              </a:ext>
            </a:extLst>
          </p:cNvPr>
          <p:cNvSpPr/>
          <p:nvPr/>
        </p:nvSpPr>
        <p:spPr>
          <a:xfrm>
            <a:off x="7298076" y="2743200"/>
            <a:ext cx="3369924" cy="2979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5D551E1-6C92-4425-841C-937A7BE83C84}"/>
              </a:ext>
            </a:extLst>
          </p:cNvPr>
          <p:cNvSpPr/>
          <p:nvPr/>
        </p:nvSpPr>
        <p:spPr>
          <a:xfrm>
            <a:off x="7207120" y="4004416"/>
            <a:ext cx="3460880" cy="2979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10F8E35-EEE9-4746-BC23-EBAFB019390E}"/>
              </a:ext>
            </a:extLst>
          </p:cNvPr>
          <p:cNvSpPr/>
          <p:nvPr/>
        </p:nvSpPr>
        <p:spPr>
          <a:xfrm>
            <a:off x="9638872" y="1177436"/>
            <a:ext cx="494872" cy="297951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99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528FB-1060-4C5C-8AEA-E7364915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0"/>
              <a:t>Podíl neaprobované výuky ZŠ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47DC34-E16B-4D93-B69E-1B0BD9D9B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37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869" y="0"/>
            <a:ext cx="7543800" cy="126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sz="2400" dirty="0"/>
              <a:t>Neaprobovaná výuka v ZŠ v Plzeňském kraji</a:t>
            </a:r>
            <a:endParaRPr lang="cs-CZ" altLang="cs-CZ" sz="2400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C91B75E-C7D7-4315-805A-7C715F6B9A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05717" y="2309869"/>
          <a:ext cx="5100918" cy="2238262"/>
        </p:xfrm>
        <a:graphic>
          <a:graphicData uri="http://schemas.openxmlformats.org/drawingml/2006/table">
            <a:tbl>
              <a:tblPr/>
              <a:tblGrid>
                <a:gridCol w="1625154">
                  <a:extLst>
                    <a:ext uri="{9D8B030D-6E8A-4147-A177-3AD203B41FA5}">
                      <a16:colId xmlns:a16="http://schemas.microsoft.com/office/drawing/2014/main" val="2692741547"/>
                    </a:ext>
                  </a:extLst>
                </a:gridCol>
                <a:gridCol w="396135">
                  <a:extLst>
                    <a:ext uri="{9D8B030D-6E8A-4147-A177-3AD203B41FA5}">
                      <a16:colId xmlns:a16="http://schemas.microsoft.com/office/drawing/2014/main" val="1749220363"/>
                    </a:ext>
                  </a:extLst>
                </a:gridCol>
                <a:gridCol w="396135">
                  <a:extLst>
                    <a:ext uri="{9D8B030D-6E8A-4147-A177-3AD203B41FA5}">
                      <a16:colId xmlns:a16="http://schemas.microsoft.com/office/drawing/2014/main" val="1211086711"/>
                    </a:ext>
                  </a:extLst>
                </a:gridCol>
                <a:gridCol w="396135">
                  <a:extLst>
                    <a:ext uri="{9D8B030D-6E8A-4147-A177-3AD203B41FA5}">
                      <a16:colId xmlns:a16="http://schemas.microsoft.com/office/drawing/2014/main" val="1806273162"/>
                    </a:ext>
                  </a:extLst>
                </a:gridCol>
                <a:gridCol w="396135">
                  <a:extLst>
                    <a:ext uri="{9D8B030D-6E8A-4147-A177-3AD203B41FA5}">
                      <a16:colId xmlns:a16="http://schemas.microsoft.com/office/drawing/2014/main" val="1835959926"/>
                    </a:ext>
                  </a:extLst>
                </a:gridCol>
                <a:gridCol w="498363">
                  <a:extLst>
                    <a:ext uri="{9D8B030D-6E8A-4147-A177-3AD203B41FA5}">
                      <a16:colId xmlns:a16="http://schemas.microsoft.com/office/drawing/2014/main" val="2202404095"/>
                    </a:ext>
                  </a:extLst>
                </a:gridCol>
                <a:gridCol w="498363">
                  <a:extLst>
                    <a:ext uri="{9D8B030D-6E8A-4147-A177-3AD203B41FA5}">
                      <a16:colId xmlns:a16="http://schemas.microsoft.com/office/drawing/2014/main" val="4144241879"/>
                    </a:ext>
                  </a:extLst>
                </a:gridCol>
                <a:gridCol w="498363">
                  <a:extLst>
                    <a:ext uri="{9D8B030D-6E8A-4147-A177-3AD203B41FA5}">
                      <a16:colId xmlns:a16="http://schemas.microsoft.com/office/drawing/2014/main" val="4066189425"/>
                    </a:ext>
                  </a:extLst>
                </a:gridCol>
                <a:gridCol w="396135">
                  <a:extLst>
                    <a:ext uri="{9D8B030D-6E8A-4147-A177-3AD203B41FA5}">
                      <a16:colId xmlns:a16="http://schemas.microsoft.com/office/drawing/2014/main" val="2651765842"/>
                    </a:ext>
                  </a:extLst>
                </a:gridCol>
              </a:tblGrid>
              <a:tr h="3060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neaprobované výuky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059916"/>
                  </a:ext>
                </a:extLst>
              </a:tr>
              <a:tr h="38260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88367"/>
                  </a:ext>
                </a:extLst>
              </a:tr>
              <a:tr h="30608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celkem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236160"/>
                  </a:ext>
                </a:extLst>
              </a:tr>
              <a:tr h="30608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úplné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1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19794"/>
                  </a:ext>
                </a:extLst>
              </a:tr>
              <a:tr h="30608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1.stupeň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2C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FF3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DC5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9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88922"/>
                  </a:ext>
                </a:extLst>
              </a:tr>
              <a:tr h="30608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pouze 2.stupeň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90706"/>
                  </a:ext>
                </a:extLst>
              </a:tr>
              <a:tr h="32521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ZŠ speciální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44567"/>
                  </a:ext>
                </a:extLst>
              </a:tr>
            </a:tbl>
          </a:graphicData>
        </a:graphic>
      </p:graphicFrame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2AE08D19-104B-48CB-B609-5D41C5841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846" y="2309869"/>
            <a:ext cx="3109472" cy="4247624"/>
          </a:xfrm>
        </p:spPr>
        <p:txBody>
          <a:bodyPr/>
          <a:lstStyle/>
          <a:p>
            <a:r>
              <a:rPr lang="cs-CZ" sz="2000" dirty="0"/>
              <a:t>Vysoký podíl </a:t>
            </a:r>
            <a:r>
              <a:rPr lang="cs-CZ" sz="1800" dirty="0"/>
              <a:t>neaprobované</a:t>
            </a:r>
            <a:r>
              <a:rPr lang="cs-CZ" sz="2000" dirty="0"/>
              <a:t> výuky v okrese Tachov a Plzeň – jih</a:t>
            </a:r>
          </a:p>
          <a:p>
            <a:r>
              <a:rPr lang="cs-CZ" sz="2000" dirty="0"/>
              <a:t>Velmi nízký podíl ZŠ speciálních v okrese Plzeň - město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00CFCF9-B753-470A-8B79-40B730E97FB9}"/>
              </a:ext>
            </a:extLst>
          </p:cNvPr>
          <p:cNvSpPr/>
          <p:nvPr/>
        </p:nvSpPr>
        <p:spPr>
          <a:xfrm>
            <a:off x="9724572" y="2952876"/>
            <a:ext cx="469214" cy="17568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372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189694" cy="126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sz="2400" dirty="0"/>
              <a:t>Neaprobovaná výuka v ZŠ v Plzeňském kraji podle okresů</a:t>
            </a:r>
            <a:endParaRPr lang="cs-CZ" altLang="cs-CZ" sz="2400" dirty="0"/>
          </a:p>
        </p:txBody>
      </p:sp>
      <p:sp>
        <p:nvSpPr>
          <p:cNvPr id="6" name="Zástupný obsah 10">
            <a:extLst>
              <a:ext uri="{FF2B5EF4-FFF2-40B4-BE49-F238E27FC236}">
                <a16:creationId xmlns:a16="http://schemas.microsoft.com/office/drawing/2014/main" id="{39E52F72-75EF-41BB-AF48-3F2993C26ACE}"/>
              </a:ext>
            </a:extLst>
          </p:cNvPr>
          <p:cNvSpPr txBox="1">
            <a:spLocks/>
          </p:cNvSpPr>
          <p:nvPr/>
        </p:nvSpPr>
        <p:spPr bwMode="auto">
          <a:xfrm>
            <a:off x="1981200" y="1550894"/>
            <a:ext cx="2510118" cy="51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podíl neaprobované výuky skupiny předmětů svět práce a ICT</a:t>
            </a:r>
          </a:p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Vyšší podíly neaprobované výuky cizích jazyků a fyziky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F0DF50C-54B2-45E5-84A2-48F1E174BB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67519" y="1223435"/>
          <a:ext cx="5903685" cy="5163673"/>
        </p:xfrm>
        <a:graphic>
          <a:graphicData uri="http://schemas.openxmlformats.org/drawingml/2006/table">
            <a:tbl>
              <a:tblPr/>
              <a:tblGrid>
                <a:gridCol w="2740997">
                  <a:extLst>
                    <a:ext uri="{9D8B030D-6E8A-4147-A177-3AD203B41FA5}">
                      <a16:colId xmlns:a16="http://schemas.microsoft.com/office/drawing/2014/main" val="80068573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2613196819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3943706035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2494364843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3974057735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2440495057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4182511394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3858373110"/>
                    </a:ext>
                  </a:extLst>
                </a:gridCol>
                <a:gridCol w="395336">
                  <a:extLst>
                    <a:ext uri="{9D8B030D-6E8A-4147-A177-3AD203B41FA5}">
                      <a16:colId xmlns:a16="http://schemas.microsoft.com/office/drawing/2014/main" val="141639677"/>
                    </a:ext>
                  </a:extLst>
                </a:gridCol>
              </a:tblGrid>
              <a:tr h="2414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neaprobované výuky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02885"/>
                  </a:ext>
                </a:extLst>
              </a:tr>
              <a:tr h="2935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66785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Německý jazyk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C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AB7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57426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Anglický jazyk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4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2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37084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cizí jazyky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FA4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A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705356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CB9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F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2C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7A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CE6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9C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612950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Český jazyk a literatura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6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B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A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1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A8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5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0870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ICT (1. i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E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0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7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7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08314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Fyzika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5E0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42022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Přírodopis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7B5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1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3C8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02386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Chemie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89F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EA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AD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137768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Matematika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F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B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9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8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47692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Svět práce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D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7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4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86250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společenské vědy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F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67172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Umění a kultura 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3595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Zeměpis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FE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E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D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5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51343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Dějepis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F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A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3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E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0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992471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Tělesná výchova (jen 2. st.)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10576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II. stupeň ZŠ speciální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1B0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3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09256"/>
                  </a:ext>
                </a:extLst>
              </a:tr>
              <a:tr h="24144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stupeň ZŠ speciální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894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2D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C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AB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36580"/>
                  </a:ext>
                </a:extLst>
              </a:tr>
              <a:tr h="24954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Předmět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péče</a:t>
                      </a:r>
                    </a:p>
                  </a:txBody>
                  <a:tcPr marL="36000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A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07374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F6483763-4AD9-4EC6-A653-00C5FBB2A56A}"/>
              </a:ext>
            </a:extLst>
          </p:cNvPr>
          <p:cNvSpPr/>
          <p:nvPr/>
        </p:nvSpPr>
        <p:spPr>
          <a:xfrm>
            <a:off x="6856290" y="2958958"/>
            <a:ext cx="3811711" cy="2979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3991D04-4C79-408F-A320-59BC6A6F5DB1}"/>
              </a:ext>
            </a:extLst>
          </p:cNvPr>
          <p:cNvSpPr/>
          <p:nvPr/>
        </p:nvSpPr>
        <p:spPr>
          <a:xfrm>
            <a:off x="7031403" y="4187933"/>
            <a:ext cx="3811711" cy="2979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F7A973A6-EFEE-4276-B00A-D7B2ECD35207}"/>
              </a:ext>
            </a:extLst>
          </p:cNvPr>
          <p:cNvSpPr/>
          <p:nvPr/>
        </p:nvSpPr>
        <p:spPr>
          <a:xfrm>
            <a:off x="10135180" y="1793244"/>
            <a:ext cx="392129" cy="4934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872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528FB-1060-4C5C-8AEA-E7364915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0"/>
              <a:t>STŘEDNÍ ŠKOLY V PLZEŇSKÉM KRAJI 2018/2019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47DC34-E16B-4D93-B69E-1B0BD9D9B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52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Program zasedání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5291"/>
            <a:ext cx="10748554" cy="487244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Zahájení, schválení programu, schválení hostů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Aktuální informace k realizaci projektu „Krajský akční plán rozvoje vzdělávání Plzeňského kraje“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Schválení aktualizace seznamu projektových záměrů do 86. výzvy IROP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Analýza věkové struktury pedagogů ZŠ a SŠ v Plzeňském kraji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Analýza potřeb škol v Plzeňském kraji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Diskuse, různé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Závěr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9"/>
            <a:ext cx="7200000" cy="126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Vstupní data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19263"/>
            <a:ext cx="8549640" cy="4983289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cs-CZ" sz="2000" dirty="0"/>
              <a:t>Výsledky dotazníkového šetření SŠ v kraji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43 krajských SŠ  (celkem 43 SŠ)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3 soukromé SŠ (celkem 8 SŠ)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1 církevní SŠ (celkem 2 SŠ)</a:t>
            </a:r>
          </a:p>
          <a:p>
            <a:pPr lvl="1">
              <a:lnSpc>
                <a:spcPct val="115000"/>
              </a:lnSpc>
              <a:spcBef>
                <a:spcPts val="750"/>
              </a:spcBef>
            </a:pPr>
            <a:r>
              <a:rPr lang="cs-CZ" sz="1700" dirty="0"/>
              <a:t>Celkem 87 % SŠ, 93 % žáků, 94 % tříd</a:t>
            </a:r>
          </a:p>
          <a:p>
            <a:pPr>
              <a:lnSpc>
                <a:spcPct val="115000"/>
              </a:lnSpc>
              <a:spcBef>
                <a:spcPts val="1800"/>
              </a:spcBef>
            </a:pPr>
            <a:r>
              <a:rPr lang="cs-CZ" sz="2000" dirty="0"/>
              <a:t>Sledováno podle jednotlivých pedagogů: 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věk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pracovní zařazení učitele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dosažené vzdělání, včetně specializace tohoto studia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velikost úvazku + týdenní hodinová dotace celkem</a:t>
            </a:r>
          </a:p>
          <a:p>
            <a:pPr lvl="1">
              <a:spcBef>
                <a:spcPts val="600"/>
              </a:spcBef>
            </a:pPr>
            <a:r>
              <a:rPr lang="cs-CZ" sz="1800" dirty="0"/>
              <a:t>vyučované předměty dle počtu hodin</a:t>
            </a:r>
          </a:p>
          <a:p>
            <a:pPr lvl="2">
              <a:spcBef>
                <a:spcPts val="600"/>
              </a:spcBef>
            </a:pPr>
            <a:r>
              <a:rPr lang="cs-CZ" sz="1600" dirty="0"/>
              <a:t>aprobovaně x neaprobovaně</a:t>
            </a:r>
          </a:p>
        </p:txBody>
      </p:sp>
    </p:spTree>
    <p:extLst>
      <p:ext uri="{BB962C8B-B14F-4D97-AF65-F5344CB8AC3E}">
        <p14:creationId xmlns:p14="http://schemas.microsoft.com/office/powerpoint/2010/main" val="106435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528FB-1060-4C5C-8AEA-E7364915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0"/>
              <a:t>Věková struktura pedagogů SŠ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47DC34-E16B-4D93-B69E-1B0BD9D9B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417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200000" cy="1260000"/>
          </a:xfrm>
        </p:spPr>
        <p:txBody>
          <a:bodyPr/>
          <a:lstStyle/>
          <a:p>
            <a:r>
              <a:rPr lang="cs-CZ" altLang="cs-CZ" sz="2400" dirty="0"/>
              <a:t>Věk pedagogů SŠ v Plzeňském kraji – podle zřizovatele a typu školy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FF54FF4-9133-4CDF-9F7B-15F56087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714" y="1293788"/>
            <a:ext cx="4212771" cy="1723733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750"/>
              </a:spcBef>
              <a:buNone/>
            </a:pPr>
            <a:endParaRPr lang="cs-CZ" sz="2000" dirty="0"/>
          </a:p>
          <a:p>
            <a:pPr marL="0" indent="0">
              <a:lnSpc>
                <a:spcPct val="115000"/>
              </a:lnSpc>
              <a:spcBef>
                <a:spcPts val="750"/>
              </a:spcBef>
              <a:buNone/>
            </a:pPr>
            <a:endParaRPr lang="cs-CZ" sz="2000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443631A-BD1C-439F-8237-6AA29DAA13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4711986"/>
          <a:ext cx="8081827" cy="1949985"/>
        </p:xfrm>
        <a:graphic>
          <a:graphicData uri="http://schemas.openxmlformats.org/drawingml/2006/table">
            <a:tbl>
              <a:tblPr/>
              <a:tblGrid>
                <a:gridCol w="1089530">
                  <a:extLst>
                    <a:ext uri="{9D8B030D-6E8A-4147-A177-3AD203B41FA5}">
                      <a16:colId xmlns:a16="http://schemas.microsoft.com/office/drawing/2014/main" val="3733041249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2844227168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3777362492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2933490160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26059793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3966651924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1443458561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908666999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3548183186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3516642868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1344579095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218350530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603138407"/>
                    </a:ext>
                  </a:extLst>
                </a:gridCol>
                <a:gridCol w="537869">
                  <a:extLst>
                    <a:ext uri="{9D8B030D-6E8A-4147-A177-3AD203B41FA5}">
                      <a16:colId xmlns:a16="http://schemas.microsoft.com/office/drawing/2014/main" val="2361939356"/>
                    </a:ext>
                  </a:extLst>
                </a:gridCol>
              </a:tblGrid>
              <a:tr h="21546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 SŠ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váž (roky)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 - relativně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OP - relativně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 - relativně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03193"/>
                  </a:ext>
                </a:extLst>
              </a:tr>
              <a:tr h="2154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váž (roky)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dle věku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váž (roky)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dle věku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váž (roky)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dle věku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21553"/>
                  </a:ext>
                </a:extLst>
              </a:tr>
              <a:tr h="2154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096914"/>
                  </a:ext>
                </a:extLst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3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6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2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2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7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96863"/>
                  </a:ext>
                </a:extLst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 bez mat.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858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76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D4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90499"/>
                  </a:ext>
                </a:extLst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konzervatoř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AC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658889"/>
                  </a:ext>
                </a:extLst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Integr. SŠ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D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AC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BE9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A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59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9C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05924"/>
                  </a:ext>
                </a:extLst>
              </a:tr>
              <a:tr h="21546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 s mat.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D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B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CE3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9EF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9E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F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BC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488851"/>
                  </a:ext>
                </a:extLst>
              </a:tr>
              <a:tr h="226241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gymnázia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513487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900F632A-2675-4AF6-988F-1529D9CAC2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49498" y="1724822"/>
          <a:ext cx="2913529" cy="1292699"/>
        </p:xfrm>
        <a:graphic>
          <a:graphicData uri="http://schemas.openxmlformats.org/drawingml/2006/table">
            <a:tbl>
              <a:tblPr/>
              <a:tblGrid>
                <a:gridCol w="974084">
                  <a:extLst>
                    <a:ext uri="{9D8B030D-6E8A-4147-A177-3AD203B41FA5}">
                      <a16:colId xmlns:a16="http://schemas.microsoft.com/office/drawing/2014/main" val="3448508002"/>
                    </a:ext>
                  </a:extLst>
                </a:gridCol>
                <a:gridCol w="473127">
                  <a:extLst>
                    <a:ext uri="{9D8B030D-6E8A-4147-A177-3AD203B41FA5}">
                      <a16:colId xmlns:a16="http://schemas.microsoft.com/office/drawing/2014/main" val="722657932"/>
                    </a:ext>
                  </a:extLst>
                </a:gridCol>
                <a:gridCol w="469648">
                  <a:extLst>
                    <a:ext uri="{9D8B030D-6E8A-4147-A177-3AD203B41FA5}">
                      <a16:colId xmlns:a16="http://schemas.microsoft.com/office/drawing/2014/main" val="4011254652"/>
                    </a:ext>
                  </a:extLst>
                </a:gridCol>
                <a:gridCol w="469648">
                  <a:extLst>
                    <a:ext uri="{9D8B030D-6E8A-4147-A177-3AD203B41FA5}">
                      <a16:colId xmlns:a16="http://schemas.microsoft.com/office/drawing/2014/main" val="2152055251"/>
                    </a:ext>
                  </a:extLst>
                </a:gridCol>
                <a:gridCol w="527022">
                  <a:extLst>
                    <a:ext uri="{9D8B030D-6E8A-4147-A177-3AD203B41FA5}">
                      <a16:colId xmlns:a16="http://schemas.microsoft.com/office/drawing/2014/main" val="1499606753"/>
                    </a:ext>
                  </a:extLst>
                </a:gridCol>
              </a:tblGrid>
              <a:tr h="2309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</a:t>
                      </a:r>
                      <a:r>
                        <a:rPr lang="cs-CZ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váž</a:t>
                      </a:r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(roky)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dle věku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28219"/>
                  </a:ext>
                </a:extLst>
              </a:tr>
              <a:tr h="2309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40-54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 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816513"/>
                  </a:ext>
                </a:extLst>
              </a:tr>
              <a:tr h="196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02349"/>
                  </a:ext>
                </a:extLst>
              </a:tr>
              <a:tr h="196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D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40839"/>
                  </a:ext>
                </a:extLst>
              </a:tr>
              <a:tr h="19631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7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571380"/>
                  </a:ext>
                </a:extLst>
              </a:tr>
              <a:tr h="2078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C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661661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901C34CD-3F62-426B-A083-D6F3D080787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58460" y="3241817"/>
          <a:ext cx="2904566" cy="1245870"/>
        </p:xfrm>
        <a:graphic>
          <a:graphicData uri="http://schemas.openxmlformats.org/drawingml/2006/table">
            <a:tbl>
              <a:tblPr/>
              <a:tblGrid>
                <a:gridCol w="1071058">
                  <a:extLst>
                    <a:ext uri="{9D8B030D-6E8A-4147-A177-3AD203B41FA5}">
                      <a16:colId xmlns:a16="http://schemas.microsoft.com/office/drawing/2014/main" val="1480005925"/>
                    </a:ext>
                  </a:extLst>
                </a:gridCol>
                <a:gridCol w="446274">
                  <a:extLst>
                    <a:ext uri="{9D8B030D-6E8A-4147-A177-3AD203B41FA5}">
                      <a16:colId xmlns:a16="http://schemas.microsoft.com/office/drawing/2014/main" val="43621704"/>
                    </a:ext>
                  </a:extLst>
                </a:gridCol>
                <a:gridCol w="446274">
                  <a:extLst>
                    <a:ext uri="{9D8B030D-6E8A-4147-A177-3AD203B41FA5}">
                      <a16:colId xmlns:a16="http://schemas.microsoft.com/office/drawing/2014/main" val="3078333023"/>
                    </a:ext>
                  </a:extLst>
                </a:gridCol>
                <a:gridCol w="446274">
                  <a:extLst>
                    <a:ext uri="{9D8B030D-6E8A-4147-A177-3AD203B41FA5}">
                      <a16:colId xmlns:a16="http://schemas.microsoft.com/office/drawing/2014/main" val="3691401248"/>
                    </a:ext>
                  </a:extLst>
                </a:gridCol>
                <a:gridCol w="494686">
                  <a:extLst>
                    <a:ext uri="{9D8B030D-6E8A-4147-A177-3AD203B41FA5}">
                      <a16:colId xmlns:a16="http://schemas.microsoft.com/office/drawing/2014/main" val="2609573792"/>
                    </a:ext>
                  </a:extLst>
                </a:gridCol>
              </a:tblGrid>
              <a:tr h="1891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Zřizovatel SŠ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 váž (roky)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459204"/>
                  </a:ext>
                </a:extLst>
              </a:tr>
              <a:tr h="1891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VVP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629478"/>
                  </a:ext>
                </a:extLst>
              </a:tr>
              <a:tr h="18916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26901"/>
                  </a:ext>
                </a:extLst>
              </a:tr>
              <a:tr h="18916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Církev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660246"/>
                  </a:ext>
                </a:extLst>
              </a:tr>
              <a:tr h="189169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Soukromé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9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78406"/>
                  </a:ext>
                </a:extLst>
              </a:tr>
              <a:tr h="200992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42275"/>
                  </a:ext>
                </a:extLst>
              </a:tr>
            </a:tbl>
          </a:graphicData>
        </a:graphic>
      </p:graphicFrame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559CA3B5-6067-4B30-AEEE-68087A99FBD6}"/>
              </a:ext>
            </a:extLst>
          </p:cNvPr>
          <p:cNvSpPr txBox="1">
            <a:spLocks/>
          </p:cNvSpPr>
          <p:nvPr/>
        </p:nvSpPr>
        <p:spPr bwMode="auto">
          <a:xfrm>
            <a:off x="1981200" y="1710631"/>
            <a:ext cx="4767943" cy="27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věk pedagogů 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učitelé OV - </a:t>
            </a:r>
            <a:r>
              <a:rPr lang="cs-CZ" sz="1600" kern="0" dirty="0">
                <a:solidFill>
                  <a:srgbClr val="000000"/>
                </a:solidFill>
                <a:latin typeface="Arial"/>
              </a:rPr>
              <a:t>téměř 50 % starších 55 let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600" kern="0" dirty="0">
                <a:solidFill>
                  <a:srgbClr val="000000"/>
                </a:solidFill>
                <a:latin typeface="Arial"/>
              </a:rPr>
              <a:t>SŠ bez maturity – vysoký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ø věk, vysoké podíly učitelů nad 55 let všech typů učitelů</a:t>
            </a:r>
            <a:endParaRPr lang="cs-CZ" sz="16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100" kern="0" dirty="0">
                <a:solidFill>
                  <a:srgbClr val="000000"/>
                </a:solidFill>
                <a:latin typeface="Arial"/>
              </a:rPr>
              <a:t>Nižší věk 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učitelé VVP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gymnázia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endParaRPr lang="cs-CZ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A889B254-C517-4C23-849F-4BA101FFE2D6}"/>
              </a:ext>
            </a:extLst>
          </p:cNvPr>
          <p:cNvSpPr/>
          <p:nvPr/>
        </p:nvSpPr>
        <p:spPr>
          <a:xfrm>
            <a:off x="9764878" y="2187389"/>
            <a:ext cx="340659" cy="42134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5D26787-8C4F-405D-AA92-940AC64A56D6}"/>
              </a:ext>
            </a:extLst>
          </p:cNvPr>
          <p:cNvSpPr/>
          <p:nvPr/>
        </p:nvSpPr>
        <p:spPr>
          <a:xfrm>
            <a:off x="3209366" y="6427697"/>
            <a:ext cx="483677" cy="2611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DE9082B-5A6F-4785-8D2A-9A7A55A190DE}"/>
              </a:ext>
            </a:extLst>
          </p:cNvPr>
          <p:cNvSpPr/>
          <p:nvPr/>
        </p:nvSpPr>
        <p:spPr>
          <a:xfrm>
            <a:off x="3209366" y="5556393"/>
            <a:ext cx="483677" cy="2611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580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200000" cy="1260000"/>
          </a:xfrm>
        </p:spPr>
        <p:txBody>
          <a:bodyPr/>
          <a:lstStyle/>
          <a:p>
            <a:r>
              <a:rPr lang="cs-CZ" altLang="cs-CZ" sz="2400" dirty="0"/>
              <a:t>Věk pedagogů SŠ v Plzeňském kraji – podle zařazení pedagoga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10ED7D5E-A142-4DDF-A11C-F1319F9D7F9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38455" y="1625507"/>
          <a:ext cx="5137869" cy="3606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88830930-A975-4B50-9DE6-5E7BEF52496F}"/>
              </a:ext>
            </a:extLst>
          </p:cNvPr>
          <p:cNvSpPr txBox="1">
            <a:spLocks/>
          </p:cNvSpPr>
          <p:nvPr/>
        </p:nvSpPr>
        <p:spPr bwMode="auto">
          <a:xfrm>
            <a:off x="1873322" y="1372814"/>
            <a:ext cx="3565133" cy="536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Učitelé OV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více než 10 % již v důchodovém věku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více než 17 % ve věku 60-64 let, tj. důchodového, resp. těsně předdůchodového věku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více než 20 % odejde do 3-8 let do důchodu (55-59 let)</a:t>
            </a:r>
          </a:p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100" kern="0" dirty="0">
                <a:solidFill>
                  <a:srgbClr val="000000"/>
                </a:solidFill>
                <a:latin typeface="Arial"/>
              </a:rPr>
              <a:t>Učitelé OP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7 % v „důchodové“ věkové skupině a 15 % ve věku 60-64 let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do 3-8 let (4-9 let) odejde do důchodu 24 % učitelů (55-59 let)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endParaRPr lang="cs-CZ" sz="1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8B0E3163-2E90-40F6-B237-82B0B5E8A220}"/>
              </a:ext>
            </a:extLst>
          </p:cNvPr>
          <p:cNvSpPr txBox="1">
            <a:spLocks/>
          </p:cNvSpPr>
          <p:nvPr/>
        </p:nvSpPr>
        <p:spPr bwMode="auto">
          <a:xfrm>
            <a:off x="5900058" y="5517222"/>
            <a:ext cx="4767943" cy="121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Učitelé VVP</a:t>
            </a:r>
          </a:p>
          <a:p>
            <a:pPr lvl="1">
              <a:lnSpc>
                <a:spcPct val="115000"/>
              </a:lnSpc>
              <a:spcBef>
                <a:spcPts val="750"/>
              </a:spcBef>
              <a:buClr>
                <a:srgbClr val="669999"/>
              </a:buClr>
            </a:pPr>
            <a:r>
              <a:rPr lang="cs-CZ" sz="1700" kern="0" dirty="0">
                <a:solidFill>
                  <a:srgbClr val="000000"/>
                </a:solidFill>
                <a:latin typeface="Arial"/>
              </a:rPr>
              <a:t>příznivější věková struktura</a:t>
            </a:r>
            <a:endParaRPr lang="cs-CZ" sz="16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504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A5ED1AF-51B6-43A4-B669-2FB5055F18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72464" y="1155743"/>
          <a:ext cx="4806867" cy="254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3D0C56D4-167B-4BEB-B9D9-C3B468515972}"/>
              </a:ext>
            </a:extLst>
          </p:cNvPr>
          <p:cNvSpPr txBox="1">
            <a:spLocks/>
          </p:cNvSpPr>
          <p:nvPr/>
        </p:nvSpPr>
        <p:spPr bwMode="auto">
          <a:xfrm>
            <a:off x="1635576" y="4679579"/>
            <a:ext cx="4036886" cy="187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Nízké podíly mladších věkových skupin zejména přírodovědných předmětů, českého jazyka a dějepisu</a:t>
            </a:r>
          </a:p>
          <a:p>
            <a:pPr>
              <a:spcBef>
                <a:spcPts val="600"/>
              </a:spcBef>
              <a:buClr>
                <a:srgbClr val="330066"/>
              </a:buClr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Vysoké podíly věkové skupiny 55-59 let =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&gt;</a:t>
            </a:r>
            <a:r>
              <a:rPr lang="cs-CZ" sz="1800" kern="0" dirty="0">
                <a:solidFill>
                  <a:srgbClr val="000000"/>
                </a:solidFill>
                <a:latin typeface="Arial"/>
              </a:rPr>
              <a:t> za 3-8 let  odchody do důchodu (popř. 4-9 let)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1A1C032-8F51-4575-B0D0-5D697D49A81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5576" y="1155744"/>
          <a:ext cx="4036886" cy="348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C3CEFFC2-ECC2-4D92-8B61-341C740912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672464" y="3704341"/>
          <a:ext cx="4806866" cy="300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93A3D0C9-E5B8-4386-977B-5642219E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"/>
            <a:ext cx="7200000" cy="11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925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2400" kern="0" dirty="0">
                <a:solidFill>
                  <a:srgbClr val="330066"/>
                </a:solidFill>
                <a:latin typeface="Arial"/>
              </a:rPr>
              <a:t>Věk učitelů všeobecné vzdělávacích předmětů podle předmětů</a:t>
            </a:r>
          </a:p>
        </p:txBody>
      </p:sp>
    </p:spTree>
    <p:extLst>
      <p:ext uri="{BB962C8B-B14F-4D97-AF65-F5344CB8AC3E}">
        <p14:creationId xmlns:p14="http://schemas.microsoft.com/office/powerpoint/2010/main" val="2769426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9A08774-83D4-4121-91B3-87D6CC68B2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17852" y="3941958"/>
          <a:ext cx="7746714" cy="286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2499" y="48835"/>
            <a:ext cx="7582328" cy="1327902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učitelů odborných předmětů podle hlavních předmětů</a:t>
            </a:r>
            <a:br>
              <a:rPr lang="cs-CZ" altLang="cs-CZ" sz="2400" dirty="0"/>
            </a:br>
            <a:endParaRPr lang="cs-CZ" altLang="cs-CZ" sz="240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1A5369B-9BC4-463A-BA88-4D6254E8E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17852" y="1027416"/>
          <a:ext cx="7746713" cy="291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6826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519" y="111901"/>
            <a:ext cx="7830347" cy="946959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učitelů odborného výcviku podle předmětů</a:t>
            </a: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3D0C56D4-167B-4BEB-B9D9-C3B468515972}"/>
              </a:ext>
            </a:extLst>
          </p:cNvPr>
          <p:cNvSpPr txBox="1">
            <a:spLocks/>
          </p:cNvSpPr>
          <p:nvPr/>
        </p:nvSpPr>
        <p:spPr bwMode="auto">
          <a:xfrm>
            <a:off x="1635577" y="1264025"/>
            <a:ext cx="3165022" cy="559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rgbClr val="330066"/>
              </a:buClr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896AF0A-F293-4F9C-8A4F-5C273AF6BC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5577" y="1103402"/>
          <a:ext cx="8953928" cy="296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CEE05A8-5CEE-48CF-80E9-0F761D7A47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5577" y="4066077"/>
          <a:ext cx="8953928" cy="279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ovéPole 8">
            <a:extLst>
              <a:ext uri="{FF2B5EF4-FFF2-40B4-BE49-F238E27FC236}">
                <a16:creationId xmlns:a16="http://schemas.microsoft.com/office/drawing/2014/main" id="{3E4669E9-2764-405D-A593-D9EEBD0643D8}"/>
              </a:ext>
            </a:extLst>
          </p:cNvPr>
          <p:cNvSpPr txBox="1"/>
          <p:nvPr/>
        </p:nvSpPr>
        <p:spPr>
          <a:xfrm>
            <a:off x="8708024" y="1063923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  <a:latin typeface="Arial"/>
              </a:rPr>
              <a:t>43 %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E4669E9-2764-405D-A593-D9EEBD0643D8}"/>
              </a:ext>
            </a:extLst>
          </p:cNvPr>
          <p:cNvSpPr txBox="1"/>
          <p:nvPr/>
        </p:nvSpPr>
        <p:spPr>
          <a:xfrm>
            <a:off x="5165273" y="4015271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  <a:latin typeface="Arial"/>
              </a:rPr>
              <a:t>58 %</a:t>
            </a:r>
          </a:p>
        </p:txBody>
      </p:sp>
    </p:spTree>
    <p:extLst>
      <p:ext uri="{BB962C8B-B14F-4D97-AF65-F5344CB8AC3E}">
        <p14:creationId xmlns:p14="http://schemas.microsoft.com/office/powerpoint/2010/main" val="653384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677" y="-1"/>
            <a:ext cx="7200000" cy="126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Věk pedagogů SŠ v Plzeňském kraji podle okresů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B54F2AA-DB60-4211-98DB-76BB3F1734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17871" y="1531917"/>
          <a:ext cx="4512620" cy="1983178"/>
        </p:xfrm>
        <a:graphic>
          <a:graphicData uri="http://schemas.openxmlformats.org/drawingml/2006/table">
            <a:tbl>
              <a:tblPr/>
              <a:tblGrid>
                <a:gridCol w="1246764">
                  <a:extLst>
                    <a:ext uri="{9D8B030D-6E8A-4147-A177-3AD203B41FA5}">
                      <a16:colId xmlns:a16="http://schemas.microsoft.com/office/drawing/2014/main" val="915910636"/>
                    </a:ext>
                  </a:extLst>
                </a:gridCol>
                <a:gridCol w="408232">
                  <a:extLst>
                    <a:ext uri="{9D8B030D-6E8A-4147-A177-3AD203B41FA5}">
                      <a16:colId xmlns:a16="http://schemas.microsoft.com/office/drawing/2014/main" val="2317847460"/>
                    </a:ext>
                  </a:extLst>
                </a:gridCol>
                <a:gridCol w="408232">
                  <a:extLst>
                    <a:ext uri="{9D8B030D-6E8A-4147-A177-3AD203B41FA5}">
                      <a16:colId xmlns:a16="http://schemas.microsoft.com/office/drawing/2014/main" val="556537582"/>
                    </a:ext>
                  </a:extLst>
                </a:gridCol>
                <a:gridCol w="408232">
                  <a:extLst>
                    <a:ext uri="{9D8B030D-6E8A-4147-A177-3AD203B41FA5}">
                      <a16:colId xmlns:a16="http://schemas.microsoft.com/office/drawing/2014/main" val="2215696535"/>
                    </a:ext>
                  </a:extLst>
                </a:gridCol>
                <a:gridCol w="408232">
                  <a:extLst>
                    <a:ext uri="{9D8B030D-6E8A-4147-A177-3AD203B41FA5}">
                      <a16:colId xmlns:a16="http://schemas.microsoft.com/office/drawing/2014/main" val="1203639458"/>
                    </a:ext>
                  </a:extLst>
                </a:gridCol>
                <a:gridCol w="408232">
                  <a:extLst>
                    <a:ext uri="{9D8B030D-6E8A-4147-A177-3AD203B41FA5}">
                      <a16:colId xmlns:a16="http://schemas.microsoft.com/office/drawing/2014/main" val="3863457939"/>
                    </a:ext>
                  </a:extLst>
                </a:gridCol>
                <a:gridCol w="408232">
                  <a:extLst>
                    <a:ext uri="{9D8B030D-6E8A-4147-A177-3AD203B41FA5}">
                      <a16:colId xmlns:a16="http://schemas.microsoft.com/office/drawing/2014/main" val="4180564311"/>
                    </a:ext>
                  </a:extLst>
                </a:gridCol>
                <a:gridCol w="408232">
                  <a:extLst>
                    <a:ext uri="{9D8B030D-6E8A-4147-A177-3AD203B41FA5}">
                      <a16:colId xmlns:a16="http://schemas.microsoft.com/office/drawing/2014/main" val="3651666962"/>
                    </a:ext>
                  </a:extLst>
                </a:gridCol>
                <a:gridCol w="408232">
                  <a:extLst>
                    <a:ext uri="{9D8B030D-6E8A-4147-A177-3AD203B41FA5}">
                      <a16:colId xmlns:a16="http://schemas.microsoft.com/office/drawing/2014/main" val="784894378"/>
                    </a:ext>
                  </a:extLst>
                </a:gridCol>
              </a:tblGrid>
              <a:tr h="344021">
                <a:tc gridSpan="9"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Průměrný věk pedagogů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766519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583269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99F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C97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CA2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B6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99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558366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2BD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16190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43969"/>
                  </a:ext>
                </a:extLst>
              </a:tr>
              <a:tr h="34402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0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1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83644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6B5BBDA-9E75-4C8E-BA54-93026AC40E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6252" y="4203797"/>
          <a:ext cx="4512618" cy="1983176"/>
        </p:xfrm>
        <a:graphic>
          <a:graphicData uri="http://schemas.openxmlformats.org/drawingml/2006/table">
            <a:tbl>
              <a:tblPr/>
              <a:tblGrid>
                <a:gridCol w="1048386">
                  <a:extLst>
                    <a:ext uri="{9D8B030D-6E8A-4147-A177-3AD203B41FA5}">
                      <a16:colId xmlns:a16="http://schemas.microsoft.com/office/drawing/2014/main" val="531121232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3584515671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2455474419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2754736713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1486073893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2830493571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1305331211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2802426181"/>
                    </a:ext>
                  </a:extLst>
                </a:gridCol>
                <a:gridCol w="433029">
                  <a:extLst>
                    <a:ext uri="{9D8B030D-6E8A-4147-A177-3AD203B41FA5}">
                      <a16:colId xmlns:a16="http://schemas.microsoft.com/office/drawing/2014/main" val="6668799"/>
                    </a:ext>
                  </a:extLst>
                </a:gridCol>
              </a:tblGrid>
              <a:tr h="344020">
                <a:tc gridSpan="9"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cs-CZ" altLang="cs-C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Podíl pedagogů nad 60 let (%)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017934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218299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89F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C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F8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D1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395863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1E9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C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3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406501"/>
                  </a:ext>
                </a:extLst>
              </a:tr>
              <a:tr h="3237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32743"/>
                  </a:ext>
                </a:extLst>
              </a:tr>
              <a:tr h="34402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05174"/>
                  </a:ext>
                </a:extLst>
              </a:tr>
            </a:tbl>
          </a:graphicData>
        </a:graphic>
      </p:graphicFrame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D5F2922C-807C-4EFB-8DFD-2FA634E4F034}"/>
              </a:ext>
            </a:extLst>
          </p:cNvPr>
          <p:cNvSpPr txBox="1">
            <a:spLocks/>
          </p:cNvSpPr>
          <p:nvPr/>
        </p:nvSpPr>
        <p:spPr bwMode="auto">
          <a:xfrm>
            <a:off x="1761510" y="1902267"/>
            <a:ext cx="3944073" cy="16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průměrný věk v okrese Klatovy</a:t>
            </a:r>
          </a:p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Velmi vysoký věk učitelů OV v okresech Tachov a Plzeň-jih</a:t>
            </a:r>
          </a:p>
          <a:p>
            <a:pPr>
              <a:spcBef>
                <a:spcPts val="600"/>
              </a:spcBef>
              <a:buClr>
                <a:srgbClr val="330066"/>
              </a:buClr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Zástupný symbol pro obsah 3">
            <a:extLst>
              <a:ext uri="{FF2B5EF4-FFF2-40B4-BE49-F238E27FC236}">
                <a16:creationId xmlns:a16="http://schemas.microsoft.com/office/drawing/2014/main" id="{31280623-073E-4FEE-8E06-9AFD97B304C9}"/>
              </a:ext>
            </a:extLst>
          </p:cNvPr>
          <p:cNvSpPr txBox="1">
            <a:spLocks/>
          </p:cNvSpPr>
          <p:nvPr/>
        </p:nvSpPr>
        <p:spPr bwMode="auto">
          <a:xfrm>
            <a:off x="6723928" y="4592384"/>
            <a:ext cx="3706564" cy="135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Velmi vysoký podíl v okrese Tachov </a:t>
            </a:r>
          </a:p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podíl učitelů OV</a:t>
            </a:r>
          </a:p>
          <a:p>
            <a:pPr marL="0" indent="0">
              <a:spcBef>
                <a:spcPts val="800"/>
              </a:spcBef>
              <a:buClr>
                <a:srgbClr val="330066"/>
              </a:buClr>
              <a:buNone/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  <a:buClr>
                <a:srgbClr val="330066"/>
              </a:buClr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2471FBA-5F71-4CD8-9CCD-915F84B03350}"/>
              </a:ext>
            </a:extLst>
          </p:cNvPr>
          <p:cNvSpPr/>
          <p:nvPr/>
        </p:nvSpPr>
        <p:spPr>
          <a:xfrm>
            <a:off x="5718577" y="5195386"/>
            <a:ext cx="456035" cy="67235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7072538-1227-42B3-A9BB-338DA493853A}"/>
              </a:ext>
            </a:extLst>
          </p:cNvPr>
          <p:cNvSpPr/>
          <p:nvPr/>
        </p:nvSpPr>
        <p:spPr>
          <a:xfrm>
            <a:off x="8892989" y="2187391"/>
            <a:ext cx="367553" cy="14343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51F1CEDF-6A8A-46EE-AF74-A741A9ACA15F}"/>
              </a:ext>
            </a:extLst>
          </p:cNvPr>
          <p:cNvSpPr/>
          <p:nvPr/>
        </p:nvSpPr>
        <p:spPr>
          <a:xfrm>
            <a:off x="9672919" y="2823883"/>
            <a:ext cx="468433" cy="4123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172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380"/>
            <a:ext cx="7200000" cy="1260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Srovnání věku pedagogů SŠ mezi roky 2016/17 a 2018/19</a:t>
            </a:r>
          </a:p>
        </p:txBody>
      </p:sp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DDED9A24-90B9-4D18-882D-5E95AA6B62FB}"/>
              </a:ext>
            </a:extLst>
          </p:cNvPr>
          <p:cNvSpPr txBox="1">
            <a:spLocks/>
          </p:cNvSpPr>
          <p:nvPr/>
        </p:nvSpPr>
        <p:spPr bwMode="auto">
          <a:xfrm>
            <a:off x="1709057" y="1661947"/>
            <a:ext cx="3243944" cy="488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750"/>
              </a:spcBef>
              <a:buClr>
                <a:srgbClr val="330066"/>
              </a:buClr>
            </a:pPr>
            <a:endParaRPr lang="cs-CZ" sz="16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C30B04C-3416-41ED-9880-0088DC0A34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81201" y="2225010"/>
          <a:ext cx="4769277" cy="1941814"/>
        </p:xfrm>
        <a:graphic>
          <a:graphicData uri="http://schemas.openxmlformats.org/drawingml/2006/table">
            <a:tbl>
              <a:tblPr/>
              <a:tblGrid>
                <a:gridCol w="1205421">
                  <a:extLst>
                    <a:ext uri="{9D8B030D-6E8A-4147-A177-3AD203B41FA5}">
                      <a16:colId xmlns:a16="http://schemas.microsoft.com/office/drawing/2014/main" val="2496555800"/>
                    </a:ext>
                  </a:extLst>
                </a:gridCol>
                <a:gridCol w="445482">
                  <a:extLst>
                    <a:ext uri="{9D8B030D-6E8A-4147-A177-3AD203B41FA5}">
                      <a16:colId xmlns:a16="http://schemas.microsoft.com/office/drawing/2014/main" val="1489203759"/>
                    </a:ext>
                  </a:extLst>
                </a:gridCol>
                <a:gridCol w="445482">
                  <a:extLst>
                    <a:ext uri="{9D8B030D-6E8A-4147-A177-3AD203B41FA5}">
                      <a16:colId xmlns:a16="http://schemas.microsoft.com/office/drawing/2014/main" val="3238683801"/>
                    </a:ext>
                  </a:extLst>
                </a:gridCol>
                <a:gridCol w="445482">
                  <a:extLst>
                    <a:ext uri="{9D8B030D-6E8A-4147-A177-3AD203B41FA5}">
                      <a16:colId xmlns:a16="http://schemas.microsoft.com/office/drawing/2014/main" val="2363052106"/>
                    </a:ext>
                  </a:extLst>
                </a:gridCol>
                <a:gridCol w="445482">
                  <a:extLst>
                    <a:ext uri="{9D8B030D-6E8A-4147-A177-3AD203B41FA5}">
                      <a16:colId xmlns:a16="http://schemas.microsoft.com/office/drawing/2014/main" val="2585280527"/>
                    </a:ext>
                  </a:extLst>
                </a:gridCol>
                <a:gridCol w="445482">
                  <a:extLst>
                    <a:ext uri="{9D8B030D-6E8A-4147-A177-3AD203B41FA5}">
                      <a16:colId xmlns:a16="http://schemas.microsoft.com/office/drawing/2014/main" val="2913733409"/>
                    </a:ext>
                  </a:extLst>
                </a:gridCol>
                <a:gridCol w="445482">
                  <a:extLst>
                    <a:ext uri="{9D8B030D-6E8A-4147-A177-3AD203B41FA5}">
                      <a16:colId xmlns:a16="http://schemas.microsoft.com/office/drawing/2014/main" val="297304428"/>
                    </a:ext>
                  </a:extLst>
                </a:gridCol>
                <a:gridCol w="445482">
                  <a:extLst>
                    <a:ext uri="{9D8B030D-6E8A-4147-A177-3AD203B41FA5}">
                      <a16:colId xmlns:a16="http://schemas.microsoft.com/office/drawing/2014/main" val="515845644"/>
                    </a:ext>
                  </a:extLst>
                </a:gridCol>
                <a:gridCol w="445482">
                  <a:extLst>
                    <a:ext uri="{9D8B030D-6E8A-4147-A177-3AD203B41FA5}">
                      <a16:colId xmlns:a16="http://schemas.microsoft.com/office/drawing/2014/main" val="4041318713"/>
                    </a:ext>
                  </a:extLst>
                </a:gridCol>
              </a:tblGrid>
              <a:tr h="33424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rozdíl ø věku (roky) 2016/17 a 2018/19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1441"/>
                  </a:ext>
                </a:extLst>
              </a:tr>
              <a:tr h="3183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300601"/>
                  </a:ext>
                </a:extLst>
              </a:tr>
              <a:tr h="3183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F1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1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C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D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64918"/>
                  </a:ext>
                </a:extLst>
              </a:tr>
              <a:tr h="3183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AAB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8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FC6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CF1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FC6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4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AC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16976"/>
                  </a:ext>
                </a:extLst>
              </a:tr>
              <a:tr h="31833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E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9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B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34980"/>
                  </a:ext>
                </a:extLst>
              </a:tr>
              <a:tr h="3342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 SŠ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98968"/>
                  </a:ext>
                </a:extLst>
              </a:tr>
            </a:tbl>
          </a:graphicData>
        </a:graphic>
      </p:graphicFrame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F4361D01-881F-4FFD-BB85-A7F3DAF9CE7A}"/>
              </a:ext>
            </a:extLst>
          </p:cNvPr>
          <p:cNvSpPr txBox="1">
            <a:spLocks/>
          </p:cNvSpPr>
          <p:nvPr/>
        </p:nvSpPr>
        <p:spPr bwMode="auto">
          <a:xfrm>
            <a:off x="1945244" y="2046105"/>
            <a:ext cx="3522833" cy="32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Pokles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ø věku pedagogů   v okrese Plzeň-město</a:t>
            </a: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Stárnutí učitelů v okrese Plzeň-sever</a:t>
            </a:r>
          </a:p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Zvyšující se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ø věk učitelů VVP</a:t>
            </a:r>
          </a:p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pl-PL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O jeden rok nižší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</a:rPr>
              <a:t>ø věk učitelů OP</a:t>
            </a: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  <a:buClr>
                <a:srgbClr val="330066"/>
              </a:buClr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44FCFC6-78E8-4313-A506-85082A8804C9}"/>
              </a:ext>
            </a:extLst>
          </p:cNvPr>
          <p:cNvSpPr/>
          <p:nvPr/>
        </p:nvSpPr>
        <p:spPr>
          <a:xfrm>
            <a:off x="7225555" y="2877476"/>
            <a:ext cx="555811" cy="13897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587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528FB-1060-4C5C-8AEA-E7364915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cap="none" dirty="0"/>
              <a:t>Podíl neaprobované výuky SŠ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47DC34-E16B-4D93-B69E-1B0BD9D9B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86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946366"/>
            <a:ext cx="10487025" cy="231689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cs-CZ" sz="48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Aktuální informace k realizaci projektu „Krajský akční plán rozvoje vzdělávání Plzeňského kraje“</a:t>
            </a:r>
          </a:p>
        </p:txBody>
      </p:sp>
    </p:spTree>
    <p:extLst>
      <p:ext uri="{BB962C8B-B14F-4D97-AF65-F5344CB8AC3E}">
        <p14:creationId xmlns:p14="http://schemas.microsoft.com/office/powerpoint/2010/main" val="32903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869" y="0"/>
            <a:ext cx="7543800" cy="1296000"/>
          </a:xfrm>
        </p:spPr>
        <p:txBody>
          <a:bodyPr/>
          <a:lstStyle/>
          <a:p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sz="2400" dirty="0"/>
              <a:t>Neaprobovaná výuka v SŠ v Plzeňském kraji</a:t>
            </a:r>
            <a:endParaRPr lang="cs-CZ" altLang="cs-CZ" sz="24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C5DF103-67CC-448E-8A43-9A98253F0B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71869" y="4267283"/>
          <a:ext cx="5280916" cy="1574517"/>
        </p:xfrm>
        <a:graphic>
          <a:graphicData uri="http://schemas.openxmlformats.org/drawingml/2006/table">
            <a:tbl>
              <a:tblPr/>
              <a:tblGrid>
                <a:gridCol w="1005020">
                  <a:extLst>
                    <a:ext uri="{9D8B030D-6E8A-4147-A177-3AD203B41FA5}">
                      <a16:colId xmlns:a16="http://schemas.microsoft.com/office/drawing/2014/main" val="3028810606"/>
                    </a:ext>
                  </a:extLst>
                </a:gridCol>
                <a:gridCol w="534487">
                  <a:extLst>
                    <a:ext uri="{9D8B030D-6E8A-4147-A177-3AD203B41FA5}">
                      <a16:colId xmlns:a16="http://schemas.microsoft.com/office/drawing/2014/main" val="1926106472"/>
                    </a:ext>
                  </a:extLst>
                </a:gridCol>
                <a:gridCol w="534487">
                  <a:extLst>
                    <a:ext uri="{9D8B030D-6E8A-4147-A177-3AD203B41FA5}">
                      <a16:colId xmlns:a16="http://schemas.microsoft.com/office/drawing/2014/main" val="3422146378"/>
                    </a:ext>
                  </a:extLst>
                </a:gridCol>
                <a:gridCol w="534487">
                  <a:extLst>
                    <a:ext uri="{9D8B030D-6E8A-4147-A177-3AD203B41FA5}">
                      <a16:colId xmlns:a16="http://schemas.microsoft.com/office/drawing/2014/main" val="4188527490"/>
                    </a:ext>
                  </a:extLst>
                </a:gridCol>
                <a:gridCol w="534487">
                  <a:extLst>
                    <a:ext uri="{9D8B030D-6E8A-4147-A177-3AD203B41FA5}">
                      <a16:colId xmlns:a16="http://schemas.microsoft.com/office/drawing/2014/main" val="93518374"/>
                    </a:ext>
                  </a:extLst>
                </a:gridCol>
                <a:gridCol w="534487">
                  <a:extLst>
                    <a:ext uri="{9D8B030D-6E8A-4147-A177-3AD203B41FA5}">
                      <a16:colId xmlns:a16="http://schemas.microsoft.com/office/drawing/2014/main" val="516697576"/>
                    </a:ext>
                  </a:extLst>
                </a:gridCol>
                <a:gridCol w="534487">
                  <a:extLst>
                    <a:ext uri="{9D8B030D-6E8A-4147-A177-3AD203B41FA5}">
                      <a16:colId xmlns:a16="http://schemas.microsoft.com/office/drawing/2014/main" val="1654205910"/>
                    </a:ext>
                  </a:extLst>
                </a:gridCol>
                <a:gridCol w="534487">
                  <a:extLst>
                    <a:ext uri="{9D8B030D-6E8A-4147-A177-3AD203B41FA5}">
                      <a16:colId xmlns:a16="http://schemas.microsoft.com/office/drawing/2014/main" val="2608450702"/>
                    </a:ext>
                  </a:extLst>
                </a:gridCol>
                <a:gridCol w="534487">
                  <a:extLst>
                    <a:ext uri="{9D8B030D-6E8A-4147-A177-3AD203B41FA5}">
                      <a16:colId xmlns:a16="http://schemas.microsoft.com/office/drawing/2014/main" val="3736298979"/>
                    </a:ext>
                  </a:extLst>
                </a:gridCol>
              </a:tblGrid>
              <a:tr h="25985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rozdíl ø váž. neaprobované a aprobované výuky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46917"/>
                  </a:ext>
                </a:extLst>
              </a:tr>
              <a:tr h="2427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503889"/>
                  </a:ext>
                </a:extLst>
              </a:tr>
              <a:tr h="2598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26435"/>
                  </a:ext>
                </a:extLst>
              </a:tr>
              <a:tr h="276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F9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DA3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2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EE7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F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19259"/>
                  </a:ext>
                </a:extLst>
              </a:tr>
              <a:tr h="25985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D2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AD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E1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96969"/>
                  </a:ext>
                </a:extLst>
              </a:tr>
              <a:tr h="276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7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8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00853"/>
                  </a:ext>
                </a:extLst>
              </a:tr>
            </a:tbl>
          </a:graphicData>
        </a:graphic>
      </p:graphicFrame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11964CC3-9097-42B9-ACF5-B8BC3DC1D6A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869969" y="1762977"/>
          <a:ext cx="4428164" cy="1574516"/>
        </p:xfrm>
        <a:graphic>
          <a:graphicData uri="http://schemas.openxmlformats.org/drawingml/2006/table">
            <a:tbl>
              <a:tblPr/>
              <a:tblGrid>
                <a:gridCol w="969756">
                  <a:extLst>
                    <a:ext uri="{9D8B030D-6E8A-4147-A177-3AD203B41FA5}">
                      <a16:colId xmlns:a16="http://schemas.microsoft.com/office/drawing/2014/main" val="2662858430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658668558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3864905936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1225048500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1207785931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4239525933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2246802685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3995260249"/>
                    </a:ext>
                  </a:extLst>
                </a:gridCol>
                <a:gridCol w="432301">
                  <a:extLst>
                    <a:ext uri="{9D8B030D-6E8A-4147-A177-3AD203B41FA5}">
                      <a16:colId xmlns:a16="http://schemas.microsoft.com/office/drawing/2014/main" val="2347303752"/>
                    </a:ext>
                  </a:extLst>
                </a:gridCol>
              </a:tblGrid>
              <a:tr h="2999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podíl neaprobované výuky v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795944"/>
                  </a:ext>
                </a:extLst>
              </a:tr>
              <a:tr h="2999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629263"/>
                  </a:ext>
                </a:extLst>
              </a:tr>
              <a:tr h="239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VVP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9D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D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BB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32122"/>
                  </a:ext>
                </a:extLst>
              </a:tr>
              <a:tr h="239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BE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2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64402"/>
                  </a:ext>
                </a:extLst>
              </a:tr>
              <a:tr h="23992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Učitelé 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291034"/>
                  </a:ext>
                </a:extLst>
              </a:tr>
              <a:tr h="25492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SŠ 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A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41179"/>
                  </a:ext>
                </a:extLst>
              </a:tr>
            </a:tbl>
          </a:graphicData>
        </a:graphic>
      </p:graphicFrame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04AC8B9E-9518-4772-B3A6-14FBD9DEDD7D}"/>
              </a:ext>
            </a:extLst>
          </p:cNvPr>
          <p:cNvSpPr txBox="1">
            <a:spLocks/>
          </p:cNvSpPr>
          <p:nvPr/>
        </p:nvSpPr>
        <p:spPr bwMode="auto">
          <a:xfrm>
            <a:off x="1990864" y="1664366"/>
            <a:ext cx="3522833" cy="239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Nízký podíl ve výuce OV</a:t>
            </a:r>
          </a:p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Nízký podíl v okrese Plzeň-město</a:t>
            </a:r>
          </a:p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podíl ve výuce VVP</a:t>
            </a:r>
            <a:endParaRPr lang="pl-PL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Vysoký podíl v okrese Tachov</a:t>
            </a:r>
          </a:p>
        </p:txBody>
      </p:sp>
      <p:sp>
        <p:nvSpPr>
          <p:cNvPr id="13" name="Zástupný symbol pro obsah 3">
            <a:extLst>
              <a:ext uri="{FF2B5EF4-FFF2-40B4-BE49-F238E27FC236}">
                <a16:creationId xmlns:a16="http://schemas.microsoft.com/office/drawing/2014/main" id="{6C7CBB88-CE23-4CBB-BD69-9D6BB0A0BD49}"/>
              </a:ext>
            </a:extLst>
          </p:cNvPr>
          <p:cNvSpPr txBox="1">
            <a:spLocks/>
          </p:cNvSpPr>
          <p:nvPr/>
        </p:nvSpPr>
        <p:spPr bwMode="auto">
          <a:xfrm>
            <a:off x="7358007" y="4169609"/>
            <a:ext cx="2940126" cy="239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2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113" indent="-26074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50">
                <a:solidFill>
                  <a:schemeClr val="tx1"/>
                </a:solidFill>
                <a:latin typeface="+mn-lt"/>
              </a:defRPr>
            </a:lvl2pPr>
            <a:lvl3pPr marL="740569" indent="-22026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725">
                <a:solidFill>
                  <a:schemeClr val="tx1"/>
                </a:solidFill>
                <a:latin typeface="+mn-lt"/>
              </a:defRPr>
            </a:lvl3pPr>
            <a:lvl4pPr marL="96083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198960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Neaprobovaně většinou učí starší pedagogové, zejména učitelé OV</a:t>
            </a:r>
          </a:p>
          <a:p>
            <a:pPr>
              <a:spcBef>
                <a:spcPts val="800"/>
              </a:spcBef>
              <a:buClr>
                <a:srgbClr val="330066"/>
              </a:buClr>
            </a:pPr>
            <a:r>
              <a:rPr lang="cs-CZ" sz="2000" kern="0" dirty="0">
                <a:solidFill>
                  <a:srgbClr val="000000"/>
                </a:solidFill>
                <a:latin typeface="Arial"/>
              </a:rPr>
              <a:t>Mladší pedagogové vyučují neaprobovaně OP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06AFFE1-299E-4A70-8A10-CB33B7A3EA36}"/>
              </a:ext>
            </a:extLst>
          </p:cNvPr>
          <p:cNvSpPr/>
          <p:nvPr/>
        </p:nvSpPr>
        <p:spPr>
          <a:xfrm>
            <a:off x="9515669" y="2328530"/>
            <a:ext cx="493112" cy="11004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CCC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656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Děkujeme Plzeňskému kraji za spolupráci.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8893" y="2164453"/>
            <a:ext cx="6664909" cy="330874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altLang="cs-CZ" sz="1800" dirty="0"/>
              <a:t>Regionální rozvojová agentura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sz="1800" dirty="0"/>
              <a:t>Plzeňského kraje, o.p.s.</a:t>
            </a:r>
          </a:p>
          <a:p>
            <a:pPr>
              <a:buNone/>
            </a:pPr>
            <a:endParaRPr lang="cs-CZ" altLang="cs-CZ" sz="788" dirty="0"/>
          </a:p>
          <a:p>
            <a:pPr>
              <a:spcBef>
                <a:spcPts val="750"/>
              </a:spcBef>
              <a:buNone/>
            </a:pPr>
            <a:r>
              <a:rPr lang="cs-CZ" altLang="cs-CZ" sz="1500" dirty="0"/>
              <a:t>Mgr. Martina Robotková</a:t>
            </a:r>
          </a:p>
          <a:p>
            <a:endParaRPr lang="cs-CZ" sz="1200" dirty="0"/>
          </a:p>
        </p:txBody>
      </p:sp>
      <p:pic>
        <p:nvPicPr>
          <p:cNvPr id="4" name="Picture 3" descr="U:\_RRA_PK_\LOGO\RRAPK LOGO 2009\RRA_2009_men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860" y="2255449"/>
            <a:ext cx="684233" cy="455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427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5. </a:t>
            </a:r>
            <a: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Analýza potřeb škol v Plzeňském kraji</a:t>
            </a:r>
            <a:br>
              <a:rPr lang="cs-CZ" sz="54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</a:b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775229"/>
            <a:ext cx="792480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734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Výsledky analýzy potřeb v Plzeňském kraji</a:t>
            </a:r>
            <a:endParaRPr lang="en-US" sz="3734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36800" y="2717800"/>
            <a:ext cx="457200" cy="4572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8686800" y="3521765"/>
            <a:ext cx="457200" cy="4572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3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onitoring návratnosti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9499600" y="2108200"/>
            <a:ext cx="2438400" cy="1926749"/>
          </a:xfrm>
          <a:prstGeom prst="roundRect">
            <a:avLst/>
          </a:prstGeom>
          <a:solidFill>
            <a:srgbClr val="F0F0F4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591524" y="2311400"/>
            <a:ext cx="233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Databáze kontaktů: 1364 škol</a:t>
            </a:r>
          </a:p>
          <a:p>
            <a:endParaRPr lang="cs-CZ" sz="1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„Očištěná“ databáze kontaktů: 1351 škol</a:t>
            </a:r>
          </a:p>
          <a:p>
            <a:endParaRPr lang="cs-CZ" sz="1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Počet kompletně vyplněných dotazníků:</a:t>
            </a:r>
          </a:p>
          <a:p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1290 škol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48" y="2108200"/>
            <a:ext cx="8718452" cy="381000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628748" y="1196579"/>
            <a:ext cx="836285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15" indent="-304815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Termín sběru dat: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1.10. – 07.12. 2018</a:t>
            </a:r>
          </a:p>
          <a:p>
            <a:pPr marL="304815" indent="-304815">
              <a:spcBef>
                <a:spcPts val="267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Celková návratnost: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96 % / 98 % (při zohlednění škol, které nejsou do KAP zapojeny)</a:t>
            </a:r>
          </a:p>
        </p:txBody>
      </p:sp>
    </p:spTree>
    <p:extLst>
      <p:ext uri="{BB962C8B-B14F-4D97-AF65-F5344CB8AC3E}">
        <p14:creationId xmlns:p14="http://schemas.microsoft.com/office/powerpoint/2010/main" val="20347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rioritizace povinných oblastí intervencí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447800"/>
            <a:ext cx="8991600" cy="459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rioritizace povinných oblastí intervence na úrovni krajů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41" y="1549400"/>
            <a:ext cx="6957959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ůležitost nepovinných oblastí intervencí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74" y="1498600"/>
            <a:ext cx="8128000" cy="45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odborného vzdělávání a spolupráce se zaměstnavateli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47800"/>
            <a:ext cx="953376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Změny v PS Vzdělávání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1166566" cy="1983537"/>
          </a:xfrm>
        </p:spPr>
        <p:txBody>
          <a:bodyPr>
            <a:normAutofit/>
          </a:bodyPr>
          <a:lstStyle/>
          <a:p>
            <a:r>
              <a:rPr lang="cs-CZ" dirty="0" smtClean="0">
                <a:cs typeface="Arial" panose="020B0604020202020204" pitchFamily="34" charset="0"/>
              </a:rPr>
              <a:t>Zástupce zřizovatelů ZŠ</a:t>
            </a:r>
          </a:p>
          <a:p>
            <a:pPr lvl="1"/>
            <a:r>
              <a:rPr lang="cs-CZ" dirty="0" smtClean="0">
                <a:cs typeface="Arial" panose="020B0604020202020204" pitchFamily="34" charset="0"/>
              </a:rPr>
              <a:t>Mgr. Martina Němečková (město Planá)</a:t>
            </a:r>
          </a:p>
          <a:p>
            <a:pPr marL="0" indent="0">
              <a:buNone/>
            </a:pPr>
            <a:endParaRPr 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1518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odborného vzdělávání a spolupráce se zaměstnavateli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954642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odborného vzdělávání a spolupráce se zaměstnavateli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447800"/>
            <a:ext cx="9324227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016000" y="5156200"/>
            <a:ext cx="728133" cy="890801"/>
            <a:chOff x="5384" y="2780"/>
            <a:chExt cx="752" cy="92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Obdélník 14"/>
          <p:cNvSpPr/>
          <p:nvPr/>
        </p:nvSpPr>
        <p:spPr>
          <a:xfrm>
            <a:off x="8839200" y="5282968"/>
            <a:ext cx="2987675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podpora krajského akčního plánování</a:t>
            </a:r>
          </a:p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www.pkap.cz</a:t>
            </a:r>
          </a:p>
        </p:txBody>
      </p:sp>
    </p:spTree>
    <p:extLst>
      <p:ext uri="{BB962C8B-B14F-4D97-AF65-F5344CB8AC3E}">
        <p14:creationId xmlns:p14="http://schemas.microsoft.com/office/powerpoint/2010/main" val="127594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340708"/>
            <a:ext cx="9062384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33" dirty="0">
                <a:latin typeface="Arial" panose="020B0604020202020204" pitchFamily="34" charset="0"/>
              </a:rPr>
              <a:t>Podpora krajského akčního plánování (P-KAP) zajišťuje metodickou a supervizní podporu při využívání akčního plánování na úrovni kraje a středních a vyšších odborných škol.</a:t>
            </a:r>
            <a:endParaRPr lang="en-US" sz="1733" dirty="0">
              <a:latin typeface="Arial" panose="020B0604020202020204" pitchFamily="34" charset="0"/>
            </a:endParaRPr>
          </a:p>
          <a:p>
            <a:pPr marL="304815" indent="-304815">
              <a:buFont typeface="Arial" panose="020B0604020202020204" pitchFamily="34" charset="0"/>
              <a:buChar char="•"/>
            </a:pP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8675" y="1515291"/>
            <a:ext cx="10875645" cy="2747965"/>
          </a:xfrm>
        </p:spPr>
        <p:txBody>
          <a:bodyPr>
            <a:noAutofit/>
          </a:bodyPr>
          <a:lstStyle/>
          <a:p>
            <a:pPr algn="ctr"/>
            <a:r>
              <a:rPr lang="cs-CZ" sz="5400" b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6. Diskuse, různé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29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Děkujeme za pozornost!</a:t>
            </a:r>
            <a:endParaRPr lang="cs-CZ" sz="54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3" y="510185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59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Aktuální činnost projektu KAP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105"/>
            <a:ext cx="11166566" cy="447092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Evaluace KAP</a:t>
            </a:r>
            <a:endParaRPr lang="cs-CZ" sz="2800" dirty="0" smtClean="0"/>
          </a:p>
          <a:p>
            <a:pPr lvl="1"/>
            <a:r>
              <a:rPr lang="cs-CZ" sz="2800" dirty="0" smtClean="0"/>
              <a:t>jednání platforem</a:t>
            </a:r>
          </a:p>
          <a:p>
            <a:pPr lvl="2"/>
            <a:r>
              <a:rPr lang="cs-CZ" sz="2400" dirty="0"/>
              <a:t>5. </a:t>
            </a:r>
            <a:r>
              <a:rPr lang="cs-CZ" sz="2400" dirty="0" smtClean="0"/>
              <a:t>a 6. zasedání </a:t>
            </a:r>
            <a:r>
              <a:rPr lang="cs-CZ" sz="2400" dirty="0"/>
              <a:t>platformy Nepovinná </a:t>
            </a:r>
            <a:r>
              <a:rPr lang="cs-CZ" sz="2400" dirty="0" smtClean="0"/>
              <a:t>témata (21. 9. 2018, 12. 10. 2018)</a:t>
            </a:r>
          </a:p>
          <a:p>
            <a:pPr lvl="2"/>
            <a:r>
              <a:rPr lang="cs-CZ" sz="2400" dirty="0"/>
              <a:t>4. </a:t>
            </a:r>
            <a:r>
              <a:rPr lang="cs-CZ" sz="2400" dirty="0" smtClean="0"/>
              <a:t>a 5. zasedání </a:t>
            </a:r>
            <a:r>
              <a:rPr lang="cs-CZ" sz="2400" dirty="0"/>
              <a:t>platformy Odborné </a:t>
            </a:r>
            <a:r>
              <a:rPr lang="cs-CZ" sz="2400" dirty="0" smtClean="0"/>
              <a:t>vzdělávání (22. 10. 2018, 14. 1. 2019)</a:t>
            </a:r>
          </a:p>
          <a:p>
            <a:pPr lvl="2"/>
            <a:r>
              <a:rPr lang="cs-CZ" sz="2400" dirty="0"/>
              <a:t>6. </a:t>
            </a:r>
            <a:r>
              <a:rPr lang="cs-CZ" sz="2400" dirty="0" smtClean="0"/>
              <a:t>a 7. zasedání </a:t>
            </a:r>
            <a:r>
              <a:rPr lang="cs-CZ" sz="2400" dirty="0"/>
              <a:t>platformy Polytechnické </a:t>
            </a:r>
            <a:r>
              <a:rPr lang="cs-CZ" sz="2400" dirty="0" smtClean="0"/>
              <a:t>vzdělávání (19. 10. 2018, 14. 11. 2018)</a:t>
            </a:r>
          </a:p>
          <a:p>
            <a:pPr lvl="2"/>
            <a:r>
              <a:rPr lang="cs-CZ" sz="2400" dirty="0"/>
              <a:t>5. </a:t>
            </a:r>
            <a:r>
              <a:rPr lang="cs-CZ" sz="2400" dirty="0" smtClean="0"/>
              <a:t>a 6. zasedání </a:t>
            </a:r>
            <a:r>
              <a:rPr lang="cs-CZ" sz="2400" dirty="0"/>
              <a:t>platformy Společné </a:t>
            </a:r>
            <a:r>
              <a:rPr lang="cs-CZ" sz="2400" dirty="0" smtClean="0"/>
              <a:t>vzdělávání (19. 11. 2018, 28. 1. 2019)</a:t>
            </a:r>
          </a:p>
          <a:p>
            <a:pPr lvl="2"/>
            <a:r>
              <a:rPr lang="cs-CZ" sz="2400" dirty="0"/>
              <a:t>4. </a:t>
            </a:r>
            <a:r>
              <a:rPr lang="cs-CZ" sz="2400" dirty="0" smtClean="0"/>
              <a:t>a 5. zasedání </a:t>
            </a:r>
            <a:r>
              <a:rPr lang="cs-CZ" sz="2400" dirty="0"/>
              <a:t>platformy Kariérové </a:t>
            </a:r>
            <a:r>
              <a:rPr lang="cs-CZ" sz="2400" dirty="0" smtClean="0"/>
              <a:t>poradenství (7. 11. 2018, 11. 1. 2019)</a:t>
            </a:r>
          </a:p>
          <a:p>
            <a:pPr lvl="2"/>
            <a:r>
              <a:rPr lang="pl-PL" sz="2400" dirty="0"/>
              <a:t>5. zasedání platformy Podpora </a:t>
            </a:r>
            <a:r>
              <a:rPr lang="pl-PL" sz="2400" dirty="0" smtClean="0"/>
              <a:t>podnikavosti (5. 12. 2018)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2476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59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Platforma Vize 2035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1105"/>
            <a:ext cx="11166566" cy="4470921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facilitátor</a:t>
            </a:r>
            <a:r>
              <a:rPr lang="cs-CZ" sz="2400" dirty="0" smtClean="0"/>
              <a:t> diskuse Mgr. Jan Husák</a:t>
            </a:r>
          </a:p>
          <a:p>
            <a:r>
              <a:rPr lang="cs-CZ" sz="2400" dirty="0" smtClean="0"/>
              <a:t>37 členů</a:t>
            </a:r>
          </a:p>
          <a:p>
            <a:r>
              <a:rPr lang="cs-CZ" sz="2400" dirty="0" smtClean="0"/>
              <a:t>Naplánováno 6 jednání:</a:t>
            </a:r>
          </a:p>
          <a:p>
            <a:pPr lvl="1"/>
            <a:r>
              <a:rPr lang="cs-CZ" sz="2000" dirty="0" smtClean="0"/>
              <a:t>5. 2. 2019</a:t>
            </a:r>
          </a:p>
          <a:p>
            <a:pPr lvl="1"/>
            <a:r>
              <a:rPr lang="cs-CZ" sz="2000" dirty="0" smtClean="0"/>
              <a:t>5. 3. 2019</a:t>
            </a:r>
          </a:p>
          <a:p>
            <a:pPr lvl="1"/>
            <a:r>
              <a:rPr lang="cs-CZ" sz="2000" dirty="0" smtClean="0"/>
              <a:t>9. 4. 2019</a:t>
            </a:r>
          </a:p>
          <a:p>
            <a:pPr lvl="1"/>
            <a:r>
              <a:rPr lang="cs-CZ" sz="2000" dirty="0" smtClean="0"/>
              <a:t>14. 5. 2019</a:t>
            </a:r>
          </a:p>
          <a:p>
            <a:pPr lvl="1"/>
            <a:r>
              <a:rPr lang="cs-CZ" sz="2000" dirty="0" smtClean="0"/>
              <a:t>5. 6. 2019</a:t>
            </a:r>
          </a:p>
          <a:p>
            <a:pPr lvl="1"/>
            <a:r>
              <a:rPr lang="cs-CZ" sz="2000" dirty="0" smtClean="0"/>
              <a:t>září 2019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5177" y="1500188"/>
            <a:ext cx="6858000" cy="3857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3275" y="2795429"/>
            <a:ext cx="4753725" cy="31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9407" y="240117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Setkání ředitelů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9407" y="1311507"/>
            <a:ext cx="11166566" cy="183390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sz="2400" dirty="0">
                <a:latin typeface="Trebuchet MS" panose="020B0603020202020204" pitchFamily="34" charset="0"/>
                <a:ea typeface="Calibri" panose="020F0502020204030204" pitchFamily="34" charset="0"/>
              </a:rPr>
              <a:t>Setkání ředitelů SOU </a:t>
            </a:r>
            <a:r>
              <a:rPr lang="cs-CZ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(Sušice, 1</a:t>
            </a:r>
            <a:r>
              <a:rPr lang="cs-CZ" sz="2000" dirty="0">
                <a:latin typeface="Trebuchet MS" panose="020B0603020202020204" pitchFamily="34" charset="0"/>
                <a:ea typeface="Calibri" panose="020F0502020204030204" pitchFamily="34" charset="0"/>
              </a:rPr>
              <a:t>.-2.11.2018)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Trebuchet MS" panose="020B0603020202020204" pitchFamily="34" charset="0"/>
                <a:ea typeface="Calibri" panose="020F0502020204030204" pitchFamily="34" charset="0"/>
              </a:rPr>
              <a:t>Setkání ředitelů gymnázií </a:t>
            </a:r>
            <a:r>
              <a:rPr lang="cs-CZ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(Špičák, 12</a:t>
            </a:r>
            <a:r>
              <a:rPr lang="cs-CZ" sz="2000" dirty="0">
                <a:latin typeface="Trebuchet MS" panose="020B0603020202020204" pitchFamily="34" charset="0"/>
                <a:ea typeface="Calibri" panose="020F0502020204030204" pitchFamily="34" charset="0"/>
              </a:rPr>
              <a:t>.-13.11.2018)</a:t>
            </a:r>
          </a:p>
          <a:p>
            <a:pPr>
              <a:spcAft>
                <a:spcPts val="0"/>
              </a:spcAft>
            </a:pPr>
            <a:r>
              <a:rPr lang="cs-CZ" sz="2400" dirty="0">
                <a:latin typeface="Trebuchet MS" panose="020B0603020202020204" pitchFamily="34" charset="0"/>
                <a:ea typeface="Calibri" panose="020F0502020204030204" pitchFamily="34" charset="0"/>
              </a:rPr>
              <a:t>Setkání ředitelů škol s převahou maturitních oborů </a:t>
            </a:r>
            <a:r>
              <a:rPr lang="cs-CZ" sz="20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(Špičák, 26</a:t>
            </a:r>
            <a:r>
              <a:rPr lang="cs-CZ" sz="2000" dirty="0">
                <a:latin typeface="Trebuchet MS" panose="020B0603020202020204" pitchFamily="34" charset="0"/>
                <a:ea typeface="Calibri" panose="020F0502020204030204" pitchFamily="34" charset="0"/>
              </a:rPr>
              <a:t>.-27.11.2018)</a:t>
            </a:r>
          </a:p>
          <a:p>
            <a:r>
              <a:rPr lang="cs-CZ" sz="2400" dirty="0">
                <a:latin typeface="Trebuchet MS" panose="020B0603020202020204" pitchFamily="34" charset="0"/>
              </a:rPr>
              <a:t>Setkání ředitelů soukromých a církevních škol </a:t>
            </a:r>
            <a:r>
              <a:rPr lang="cs-CZ" sz="2000" dirty="0" smtClean="0">
                <a:latin typeface="Trebuchet MS" panose="020B0603020202020204" pitchFamily="34" charset="0"/>
              </a:rPr>
              <a:t>(Plzeň, 9. 1. </a:t>
            </a:r>
            <a:r>
              <a:rPr lang="cs-CZ" sz="2000" dirty="0">
                <a:latin typeface="Trebuchet MS" panose="020B0603020202020204" pitchFamily="34" charset="0"/>
              </a:rPr>
              <a:t>2019)</a:t>
            </a:r>
          </a:p>
          <a:p>
            <a:pPr marL="0" indent="0">
              <a:buNone/>
            </a:pPr>
            <a:endParaRPr lang="cs-CZ" sz="2400" i="1" dirty="0" smtClean="0"/>
          </a:p>
          <a:p>
            <a:pPr marL="0" indent="0">
              <a:buNone/>
            </a:pPr>
            <a:endParaRPr lang="cs-CZ" sz="2400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8" y="3145415"/>
            <a:ext cx="5468763" cy="36490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70" y="3145415"/>
            <a:ext cx="5468764" cy="36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Tematická setkávání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8080"/>
            <a:ext cx="11166566" cy="1418272"/>
          </a:xfrm>
        </p:spPr>
        <p:txBody>
          <a:bodyPr>
            <a:normAutofit/>
          </a:bodyPr>
          <a:lstStyle/>
          <a:p>
            <a:r>
              <a:rPr lang="cs-CZ" sz="2000" i="1" dirty="0" smtClean="0">
                <a:latin typeface="Trebuchet MS" panose="020B0603020202020204" pitchFamily="34" charset="0"/>
              </a:rPr>
              <a:t>workshop</a:t>
            </a:r>
            <a:r>
              <a:rPr lang="cs-CZ" sz="2400" dirty="0" smtClean="0">
                <a:latin typeface="Trebuchet MS" panose="020B0603020202020204" pitchFamily="34" charset="0"/>
              </a:rPr>
              <a:t> </a:t>
            </a:r>
            <a:r>
              <a:rPr lang="cs-CZ" sz="2400" dirty="0" err="1">
                <a:latin typeface="Trebuchet MS" panose="020B0603020202020204" pitchFamily="34" charset="0"/>
              </a:rPr>
              <a:t>Minecraft</a:t>
            </a:r>
            <a:r>
              <a:rPr lang="cs-CZ" sz="2400" dirty="0">
                <a:latin typeface="Trebuchet MS" panose="020B0603020202020204" pitchFamily="34" charset="0"/>
              </a:rPr>
              <a:t> ve vzdělávání </a:t>
            </a:r>
            <a:r>
              <a:rPr lang="cs-CZ" sz="2000" dirty="0" smtClean="0">
                <a:latin typeface="Trebuchet MS" panose="020B0603020202020204" pitchFamily="34" charset="0"/>
              </a:rPr>
              <a:t>(Plzeň, </a:t>
            </a:r>
            <a:r>
              <a:rPr lang="cs-CZ" sz="2000" dirty="0">
                <a:latin typeface="Trebuchet MS" panose="020B0603020202020204" pitchFamily="34" charset="0"/>
              </a:rPr>
              <a:t>22. 11. 2018</a:t>
            </a:r>
            <a:r>
              <a:rPr lang="cs-CZ" sz="2000" dirty="0" smtClean="0">
                <a:latin typeface="Trebuchet MS" panose="020B0603020202020204" pitchFamily="34" charset="0"/>
              </a:rPr>
              <a:t>)</a:t>
            </a:r>
          </a:p>
          <a:p>
            <a:pPr lvl="0"/>
            <a:r>
              <a:rPr lang="cs-CZ" sz="2000" i="1" dirty="0">
                <a:solidFill>
                  <a:prstClr val="black"/>
                </a:solidFill>
                <a:latin typeface="Trebuchet MS" panose="020B0603020202020204" pitchFamily="34" charset="0"/>
              </a:rPr>
              <a:t>seminář</a:t>
            </a:r>
            <a:r>
              <a:rPr lang="cs-CZ" sz="2400" dirty="0">
                <a:solidFill>
                  <a:prstClr val="black"/>
                </a:solidFill>
                <a:latin typeface="Trebuchet MS" panose="020B0603020202020204" pitchFamily="34" charset="0"/>
              </a:rPr>
              <a:t> Inspirace pro rozvoj matematické gramotnosti </a:t>
            </a:r>
            <a:r>
              <a:rPr lang="cs-CZ" sz="2000" dirty="0">
                <a:solidFill>
                  <a:prstClr val="black"/>
                </a:solidFill>
                <a:latin typeface="Trebuchet MS" panose="020B0603020202020204" pitchFamily="34" charset="0"/>
              </a:rPr>
              <a:t>(Plzeň, 12. 12. 2018)</a:t>
            </a:r>
          </a:p>
          <a:p>
            <a:r>
              <a:rPr lang="cs-CZ" sz="2000" i="1" dirty="0" smtClean="0">
                <a:latin typeface="Trebuchet MS" panose="020B0603020202020204" pitchFamily="34" charset="0"/>
              </a:rPr>
              <a:t>seminář pro žadatele </a:t>
            </a:r>
            <a:r>
              <a:rPr lang="cs-CZ" sz="2400" dirty="0" smtClean="0">
                <a:latin typeface="Trebuchet MS" panose="020B0603020202020204" pitchFamily="34" charset="0"/>
              </a:rPr>
              <a:t>Šablony pro SŠ a VOŠ II</a:t>
            </a:r>
            <a:r>
              <a:rPr lang="cs-CZ" sz="2000" dirty="0" smtClean="0">
                <a:latin typeface="Trebuchet MS" panose="020B0603020202020204" pitchFamily="34" charset="0"/>
              </a:rPr>
              <a:t> (13. 3. 2019)</a:t>
            </a:r>
            <a:endParaRPr lang="cs-CZ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cs-CZ" sz="2400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0" y="3016251"/>
            <a:ext cx="5517253" cy="36813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3003558"/>
            <a:ext cx="5536277" cy="36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</TotalTime>
  <Words>2961</Words>
  <Application>Microsoft Office PowerPoint</Application>
  <PresentationFormat>Širokoúhlá obrazovka</PresentationFormat>
  <Paragraphs>1239</Paragraphs>
  <Slides>55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55</vt:i4>
      </vt:variant>
    </vt:vector>
  </HeadingPairs>
  <TitlesOfParts>
    <vt:vector size="66" baseType="lpstr">
      <vt:lpstr>Arial</vt:lpstr>
      <vt:lpstr>Calibri</vt:lpstr>
      <vt:lpstr>Calibri Light</vt:lpstr>
      <vt:lpstr>Roboto Condensed</vt:lpstr>
      <vt:lpstr>Times New Roman</vt:lpstr>
      <vt:lpstr>Trebuchet MS</vt:lpstr>
      <vt:lpstr>Wingdings</vt:lpstr>
      <vt:lpstr>Wingdings 2</vt:lpstr>
      <vt:lpstr>2_HDOfficeLightV0</vt:lpstr>
      <vt:lpstr>Vlastní návrh</vt:lpstr>
      <vt:lpstr>Síť</vt:lpstr>
      <vt:lpstr>11. zasedání PS Vzdělávání</vt:lpstr>
      <vt:lpstr>1. Zahájení, schválení programu, schválení hostů</vt:lpstr>
      <vt:lpstr>Program zasedání</vt:lpstr>
      <vt:lpstr>2. Aktuální informace k realizaci projektu „Krajský akční plán rozvoje vzdělávání Plzeňského kraje“</vt:lpstr>
      <vt:lpstr>Změny v PS Vzdělávání</vt:lpstr>
      <vt:lpstr>Aktuální činnost projektu KAP</vt:lpstr>
      <vt:lpstr>Platforma Vize 2035</vt:lpstr>
      <vt:lpstr>Setkání ředitelů</vt:lpstr>
      <vt:lpstr>Tematická setkávání</vt:lpstr>
      <vt:lpstr>Plánované aktivity</vt:lpstr>
      <vt:lpstr>Harmonogram KAP</vt:lpstr>
      <vt:lpstr>3. Schválení aktualizace seznamu projektových záměrů do 86. výzvy IROP</vt:lpstr>
      <vt:lpstr>Výzva č. 86 Infrastruktura vedoucí k přechodu do škol hlavního vzdělávacího proudu a k samostatnému způsobu života</vt:lpstr>
      <vt:lpstr>4. Analýza věkové struktury pedagogů ZŠ a SŠ v Plzeňském kraji</vt:lpstr>
      <vt:lpstr>    Regionální rozvojová agentura Plzeňského kraje, o.p.s.  Věková struktura pedagogů v Plzeňském kraji           </vt:lpstr>
      <vt:lpstr> Metodický přístup</vt:lpstr>
      <vt:lpstr> Metodický přístup</vt:lpstr>
      <vt:lpstr>ZÁKLADNÍ ŠKOLY V PLZEŇSKÉM KRAJI 2018/2019</vt:lpstr>
      <vt:lpstr> Vstupní data</vt:lpstr>
      <vt:lpstr>Věková struktura pedagogů ZŠ</vt:lpstr>
      <vt:lpstr>Věk pedagogů ZŠ v Plzeňském kraji – podle zřizovatele a typu školy</vt:lpstr>
      <vt:lpstr> Věk pedagogů ZŠ (I)</vt:lpstr>
      <vt:lpstr> Věk pedagogů ZŠ (II)</vt:lpstr>
      <vt:lpstr> Věk pedagogů ZŠ v Plzeňském kraji podle okresů a typu školy</vt:lpstr>
      <vt:lpstr> Podíl pedagogů ZŠ 60+ v Plzeňském kraji podle okresů</vt:lpstr>
      <vt:lpstr>Podíl neaprobované výuky ZŠ</vt:lpstr>
      <vt:lpstr> Neaprobovaná výuka v ZŠ v Plzeňském kraji</vt:lpstr>
      <vt:lpstr> Neaprobovaná výuka v ZŠ v Plzeňském kraji podle okresů</vt:lpstr>
      <vt:lpstr>STŘEDNÍ ŠKOLY V PLZEŇSKÉM KRAJI 2018/2019</vt:lpstr>
      <vt:lpstr> Vstupní data</vt:lpstr>
      <vt:lpstr>Věková struktura pedagogů SŠ</vt:lpstr>
      <vt:lpstr>Věk pedagogů SŠ v Plzeňském kraji – podle zřizovatele a typu školy</vt:lpstr>
      <vt:lpstr>Věk pedagogů SŠ v Plzeňském kraji – podle zařazení pedagoga</vt:lpstr>
      <vt:lpstr>Prezentace aplikace PowerPoint</vt:lpstr>
      <vt:lpstr> Věk učitelů odborných předmětů podle hlavních předmětů </vt:lpstr>
      <vt:lpstr> Věk učitelů odborného výcviku podle předmětů</vt:lpstr>
      <vt:lpstr> Věk pedagogů SŠ v Plzeňském kraji podle okresů</vt:lpstr>
      <vt:lpstr> Srovnání věku pedagogů SŠ mezi roky 2016/17 a 2018/19</vt:lpstr>
      <vt:lpstr>Podíl neaprobované výuky SŠ</vt:lpstr>
      <vt:lpstr> Neaprobovaná výuka v SŠ v Plzeňském kraji</vt:lpstr>
      <vt:lpstr>Děkujeme Plzeňskému kraji za spolupráci.</vt:lpstr>
      <vt:lpstr>5. Analýza potřeb škol v Plzeňském kraji </vt:lpstr>
      <vt:lpstr>Prezentace aplikace PowerPoint</vt:lpstr>
      <vt:lpstr>Prezentace aplikace PowerPoint</vt:lpstr>
      <vt:lpstr>Monitoring návratnosti</vt:lpstr>
      <vt:lpstr>Prioritizace povinných oblastí intervencí</vt:lpstr>
      <vt:lpstr>Prioritizace povinných oblastí intervence na úrovni krajů</vt:lpstr>
      <vt:lpstr>Důležitost nepovinných oblastí intervencí</vt:lpstr>
      <vt:lpstr>Podpora odborného vzdělávání a spolupráce se zaměstnavateli</vt:lpstr>
      <vt:lpstr>Podpora odborného vzdělávání a spolupráce se zaměstnavateli</vt:lpstr>
      <vt:lpstr>Podpora odborného vzdělávání a spolupráce se zaměstnavateli</vt:lpstr>
      <vt:lpstr>Prezentace aplikace PowerPoint</vt:lpstr>
      <vt:lpstr>Prezentace aplikace PowerPoint</vt:lpstr>
      <vt:lpstr>6. Diskuse, různé</vt:lpstr>
      <vt:lpstr>Děkujeme za pozornost!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Krajský akční plán rozvoje vzdělávání plzeňského kraje</dc:title>
  <dc:creator>Duda Petr</dc:creator>
  <cp:lastModifiedBy>Duda Petr</cp:lastModifiedBy>
  <cp:revision>132</cp:revision>
  <cp:lastPrinted>2018-09-03T09:57:43Z</cp:lastPrinted>
  <dcterms:created xsi:type="dcterms:W3CDTF">2017-05-11T10:27:52Z</dcterms:created>
  <dcterms:modified xsi:type="dcterms:W3CDTF">2019-03-19T11:45:28Z</dcterms:modified>
</cp:coreProperties>
</file>