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77"/>
  </p:notesMasterIdLst>
  <p:sldIdLst>
    <p:sldId id="256" r:id="rId7"/>
    <p:sldId id="268" r:id="rId8"/>
    <p:sldId id="266" r:id="rId9"/>
    <p:sldId id="274" r:id="rId10"/>
    <p:sldId id="337" r:id="rId11"/>
    <p:sldId id="336" r:id="rId12"/>
    <p:sldId id="286" r:id="rId13"/>
    <p:sldId id="339" r:id="rId14"/>
    <p:sldId id="285" r:id="rId15"/>
    <p:sldId id="357" r:id="rId16"/>
    <p:sldId id="338" r:id="rId17"/>
    <p:sldId id="308" r:id="rId18"/>
    <p:sldId id="287" r:id="rId19"/>
    <p:sldId id="284" r:id="rId20"/>
    <p:sldId id="340" r:id="rId21"/>
    <p:sldId id="341" r:id="rId22"/>
    <p:sldId id="342" r:id="rId23"/>
    <p:sldId id="390" r:id="rId24"/>
    <p:sldId id="408" r:id="rId25"/>
    <p:sldId id="344" r:id="rId26"/>
    <p:sldId id="389" r:id="rId27"/>
    <p:sldId id="407" r:id="rId28"/>
    <p:sldId id="354" r:id="rId29"/>
    <p:sldId id="345" r:id="rId30"/>
    <p:sldId id="391" r:id="rId31"/>
    <p:sldId id="346" r:id="rId32"/>
    <p:sldId id="347" r:id="rId33"/>
    <p:sldId id="348" r:id="rId34"/>
    <p:sldId id="349" r:id="rId35"/>
    <p:sldId id="350" r:id="rId36"/>
    <p:sldId id="392" r:id="rId37"/>
    <p:sldId id="393" r:id="rId38"/>
    <p:sldId id="355" r:id="rId39"/>
    <p:sldId id="378" r:id="rId40"/>
    <p:sldId id="376" r:id="rId41"/>
    <p:sldId id="356" r:id="rId42"/>
    <p:sldId id="375" r:id="rId43"/>
    <p:sldId id="362" r:id="rId44"/>
    <p:sldId id="365" r:id="rId45"/>
    <p:sldId id="374" r:id="rId46"/>
    <p:sldId id="363" r:id="rId47"/>
    <p:sldId id="358" r:id="rId48"/>
    <p:sldId id="364" r:id="rId49"/>
    <p:sldId id="359" r:id="rId50"/>
    <p:sldId id="394" r:id="rId51"/>
    <p:sldId id="395" r:id="rId52"/>
    <p:sldId id="396" r:id="rId53"/>
    <p:sldId id="397" r:id="rId54"/>
    <p:sldId id="398" r:id="rId55"/>
    <p:sldId id="406" r:id="rId56"/>
    <p:sldId id="399" r:id="rId57"/>
    <p:sldId id="400" r:id="rId58"/>
    <p:sldId id="299" r:id="rId59"/>
    <p:sldId id="352" r:id="rId60"/>
    <p:sldId id="351" r:id="rId61"/>
    <p:sldId id="343" r:id="rId62"/>
    <p:sldId id="301" r:id="rId63"/>
    <p:sldId id="360" r:id="rId64"/>
    <p:sldId id="401" r:id="rId65"/>
    <p:sldId id="332" r:id="rId66"/>
    <p:sldId id="361" r:id="rId67"/>
    <p:sldId id="383" r:id="rId68"/>
    <p:sldId id="402" r:id="rId69"/>
    <p:sldId id="403" r:id="rId70"/>
    <p:sldId id="404" r:id="rId71"/>
    <p:sldId id="353" r:id="rId72"/>
    <p:sldId id="379" r:id="rId73"/>
    <p:sldId id="380" r:id="rId74"/>
    <p:sldId id="382" r:id="rId75"/>
    <p:sldId id="405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5" autoAdjust="0"/>
    <p:restoredTop sz="87849" autoAdjust="0"/>
  </p:normalViewPr>
  <p:slideViewPr>
    <p:cSldViewPr snapToGrid="0">
      <p:cViewPr varScale="1">
        <p:scale>
          <a:sx n="84" d="100"/>
          <a:sy n="84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57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55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959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878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79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95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295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6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21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466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699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84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304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556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417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723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2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056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68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508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934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5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77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046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228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695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014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547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7515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326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6494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30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67</a:t>
            </a:fld>
            <a:endParaRPr lang="cs-CZ" alt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8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06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37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28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46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04.02.2019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pkap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berdat.uiv.cz/logi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otazyZP@msm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koly@pkap.c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vyzva/vyzva-c-02-18-065-sablony-pro-ss-a-vos-ii-mrr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vvv.msmt.cz/vyzva/vyzva-c-02-18-066-sablony-pro-ss-a-vos-ii-vrr.htm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vvv.msmt.cz/balicek-dokumentu/item1015296.htm?a=1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rcr.cz/co-jsou-to-zakladni-regist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Šablony II</a:t>
            </a:r>
          </a:p>
          <a:p>
            <a:pPr algn="ctr"/>
            <a:endParaRPr lang="cs-CZ" sz="4400" b="1" dirty="0" smtClean="0">
              <a:cs typeface="Arial" panose="020B0604020202020204" pitchFamily="34" charset="0"/>
            </a:endParaRPr>
          </a:p>
          <a:p>
            <a:pPr algn="ctr"/>
            <a:r>
              <a:rPr lang="cs-CZ" sz="4400" b="1" dirty="0" smtClean="0">
                <a:cs typeface="Arial" panose="020B0604020202020204" pitchFamily="34" charset="0"/>
              </a:rPr>
              <a:t>Výzva č. 02_18_065 a 02_18_066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Realizace projektu a sledovaná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  <a:latin typeface="+mn-lt"/>
              </a:rPr>
              <a:t>Zahájení realizace projektu</a:t>
            </a:r>
            <a:r>
              <a:rPr lang="cs-CZ" dirty="0">
                <a:solidFill>
                  <a:prstClr val="black"/>
                </a:solidFill>
                <a:latin typeface="+mn-lt"/>
              </a:rPr>
              <a:t>: n</a:t>
            </a:r>
            <a:r>
              <a:rPr lang="cs-CZ" dirty="0">
                <a:latin typeface="+mn-lt"/>
              </a:rPr>
              <a:t>ejdříve v den předložení žádosti o podporu, nejdříve však od 1. </a:t>
            </a:r>
            <a:r>
              <a:rPr lang="cs-CZ" dirty="0" smtClean="0">
                <a:latin typeface="+mn-lt"/>
              </a:rPr>
              <a:t>1. 2019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Začátek projektu je nastaven vždy na první kalendářní den v měsíci</a:t>
            </a:r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Od data začátku realizace se </a:t>
            </a:r>
            <a:r>
              <a:rPr lang="cs-CZ" dirty="0">
                <a:latin typeface="+mn-lt"/>
              </a:rPr>
              <a:t>odvíjí první sledované </a:t>
            </a:r>
            <a:r>
              <a:rPr lang="cs-CZ" dirty="0" smtClean="0">
                <a:latin typeface="+mn-lt"/>
              </a:rPr>
              <a:t>období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Trvání sledovaného období: každé fixně 8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3 </a:t>
            </a:r>
            <a:r>
              <a:rPr lang="cs-CZ" dirty="0" err="1">
                <a:latin typeface="+mn-lt"/>
              </a:rPr>
              <a:t>ZoR</a:t>
            </a:r>
            <a:r>
              <a:rPr lang="cs-CZ" dirty="0">
                <a:latin typeface="+mn-lt"/>
              </a:rPr>
              <a:t> – první, druhá, třetí = závěrečná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Podání 1. a 2. </a:t>
            </a:r>
            <a:r>
              <a:rPr lang="cs-CZ" dirty="0" err="1">
                <a:latin typeface="+mn-lt"/>
              </a:rPr>
              <a:t>ZoR</a:t>
            </a:r>
            <a:r>
              <a:rPr lang="cs-CZ" dirty="0">
                <a:latin typeface="+mn-lt"/>
              </a:rPr>
              <a:t>: do 20 pracovních dní od konce sledovaného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Podání 3. závěrečné </a:t>
            </a:r>
            <a:r>
              <a:rPr lang="cs-CZ" dirty="0" err="1">
                <a:latin typeface="+mn-lt"/>
              </a:rPr>
              <a:t>ZoR</a:t>
            </a:r>
            <a:r>
              <a:rPr lang="cs-CZ" dirty="0">
                <a:latin typeface="+mn-lt"/>
              </a:rPr>
              <a:t>: do 40 pracovních dní od data ukončení fyzické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Způsobilé výdaje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Časový rámec dle výzvy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o</a:t>
            </a:r>
            <a:r>
              <a:rPr lang="cs-CZ" dirty="0" smtClean="0">
                <a:latin typeface="+mn-lt"/>
              </a:rPr>
              <a:t>becně: od </a:t>
            </a:r>
            <a:r>
              <a:rPr lang="cs-CZ" dirty="0">
                <a:latin typeface="+mn-lt"/>
              </a:rPr>
              <a:t>data zahájení fyzické realizace projektu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pokud byly výstupy dosaženy v době </a:t>
            </a:r>
            <a:r>
              <a:rPr lang="cs-CZ" dirty="0" smtClean="0">
                <a:latin typeface="+mn-lt"/>
              </a:rPr>
              <a:t>realizace, </a:t>
            </a:r>
            <a:r>
              <a:rPr lang="cs-CZ" dirty="0">
                <a:latin typeface="+mn-lt"/>
              </a:rPr>
              <a:t>jsou s nimi související výdaje z hlediska času způsobilé</a:t>
            </a:r>
            <a:r>
              <a:rPr lang="cs-CZ" dirty="0" smtClean="0">
                <a:latin typeface="+mn-lt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š</a:t>
            </a:r>
            <a:r>
              <a:rPr lang="cs-CZ" dirty="0" smtClean="0">
                <a:latin typeface="+mn-lt"/>
              </a:rPr>
              <a:t>ablona Využití ICT ve výuce </a:t>
            </a: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Finanční prostředky nelze využít: </a:t>
            </a:r>
          </a:p>
          <a:p>
            <a:r>
              <a:rPr lang="cs-CZ" dirty="0">
                <a:latin typeface="+mn-lt"/>
              </a:rPr>
              <a:t> -    na investice, stavební úpravy a </a:t>
            </a:r>
            <a:r>
              <a:rPr lang="cs-CZ" dirty="0" smtClean="0">
                <a:latin typeface="+mn-lt"/>
              </a:rPr>
              <a:t>investiční nábytek</a:t>
            </a:r>
            <a:endParaRPr lang="cs-CZ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na to, co je hrazeno ze </a:t>
            </a:r>
            <a:r>
              <a:rPr lang="cs-CZ" dirty="0" smtClean="0">
                <a:latin typeface="+mn-lt"/>
              </a:rPr>
              <a:t>zákona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okud je aktivita financována z jiného zdroje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Využití finančních prostředků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na </a:t>
            </a:r>
            <a:r>
              <a:rPr lang="cs-CZ" dirty="0">
                <a:latin typeface="+mn-lt"/>
              </a:rPr>
              <a:t>realizaci aktivit a na administraci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napříč šablonami 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Interní rozpočet projektu: </a:t>
            </a:r>
          </a:p>
          <a:p>
            <a:r>
              <a:rPr lang="cs-CZ" b="1" dirty="0" smtClean="0">
                <a:latin typeface="+mn-lt"/>
              </a:rPr>
              <a:t>nezbytné </a:t>
            </a:r>
            <a:r>
              <a:rPr lang="cs-CZ" dirty="0">
                <a:latin typeface="+mn-lt"/>
              </a:rPr>
              <a:t>náklady </a:t>
            </a:r>
            <a:r>
              <a:rPr lang="cs-CZ" dirty="0" smtClean="0">
                <a:latin typeface="+mn-lt"/>
              </a:rPr>
              <a:t>na realizaci aktivit + </a:t>
            </a:r>
          </a:p>
          <a:p>
            <a:r>
              <a:rPr lang="cs-CZ" b="1" dirty="0" smtClean="0">
                <a:latin typeface="+mn-lt"/>
              </a:rPr>
              <a:t>administrativní</a:t>
            </a:r>
            <a:r>
              <a:rPr lang="cs-CZ" dirty="0" smtClean="0">
                <a:latin typeface="+mn-lt"/>
              </a:rPr>
              <a:t> </a:t>
            </a:r>
            <a:r>
              <a:rPr lang="cs-CZ" dirty="0">
                <a:latin typeface="+mn-lt"/>
              </a:rPr>
              <a:t>náklady (realizační tým, kancelářské potřeby, toner, technika, personalistika) + </a:t>
            </a:r>
            <a:endParaRPr lang="cs-CZ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rezerva</a:t>
            </a:r>
            <a:r>
              <a:rPr lang="cs-CZ" dirty="0" smtClean="0">
                <a:latin typeface="+mn-lt"/>
              </a:rPr>
              <a:t> </a:t>
            </a:r>
            <a:r>
              <a:rPr lang="cs-CZ" dirty="0">
                <a:latin typeface="+mn-lt"/>
              </a:rPr>
              <a:t>(</a:t>
            </a:r>
            <a:r>
              <a:rPr lang="cs-CZ" dirty="0" err="1" smtClean="0">
                <a:latin typeface="+mn-lt"/>
              </a:rPr>
              <a:t>nerealizace</a:t>
            </a:r>
            <a:r>
              <a:rPr lang="cs-CZ" dirty="0" smtClean="0">
                <a:latin typeface="+mn-lt"/>
              </a:rPr>
              <a:t> šablony, nenadálé události – růst platů) </a:t>
            </a:r>
            <a:r>
              <a:rPr lang="cs-CZ" dirty="0">
                <a:latin typeface="+mn-lt"/>
              </a:rPr>
              <a:t>+ </a:t>
            </a:r>
            <a:endParaRPr lang="cs-CZ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zbývající</a:t>
            </a:r>
            <a:r>
              <a:rPr lang="cs-CZ" dirty="0" smtClean="0">
                <a:latin typeface="+mn-lt"/>
              </a:rPr>
              <a:t> </a:t>
            </a:r>
            <a:r>
              <a:rPr lang="cs-CZ" dirty="0">
                <a:latin typeface="+mn-lt"/>
              </a:rPr>
              <a:t>(posílení některé </a:t>
            </a:r>
            <a:r>
              <a:rPr lang="cs-CZ" dirty="0" smtClean="0">
                <a:latin typeface="+mn-lt"/>
              </a:rPr>
              <a:t>aktivity)</a:t>
            </a:r>
            <a:endParaRPr lang="cs-CZ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Poskytnutí dotace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28462" cy="4003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Dotace bude poskytnuta prostřednictvím zřizovatele dle zákona č.218/2000 Sb., o rozpočtových pravidlech a bude označena účelovým </a:t>
            </a:r>
            <a:r>
              <a:rPr lang="cs-CZ" dirty="0" smtClean="0">
                <a:latin typeface="+mn-lt"/>
              </a:rPr>
              <a:t>znakem 33063.</a:t>
            </a:r>
            <a:endParaRPr lang="cs-CZ" dirty="0">
              <a:solidFill>
                <a:srgbClr val="FF0000"/>
              </a:solidFill>
              <a:latin typeface="+mn-lt"/>
            </a:endParaRP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 smtClean="0">
                <a:latin typeface="+mn-lt"/>
              </a:rPr>
              <a:t>MŠMT</a:t>
            </a:r>
            <a:r>
              <a:rPr lang="cs-CZ" dirty="0">
                <a:latin typeface="+mn-lt"/>
              </a:rPr>
              <a:t>→ </a:t>
            </a:r>
            <a:r>
              <a:rPr lang="cs-CZ" dirty="0" smtClean="0">
                <a:latin typeface="+mn-lt"/>
              </a:rPr>
              <a:t>kraj/Magistrát hl. m. Prahy → škola</a:t>
            </a:r>
            <a:endParaRPr lang="cs-CZ" dirty="0">
              <a:latin typeface="+mn-lt"/>
            </a:endParaRP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>
                <a:latin typeface="+mn-lt"/>
              </a:rPr>
              <a:t>MŠMT→ školy zřizované MŠMT</a:t>
            </a:r>
          </a:p>
          <a:p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1 zálohová platba – 100% </a:t>
            </a:r>
            <a:r>
              <a:rPr lang="cs-CZ" dirty="0">
                <a:latin typeface="+mn-lt"/>
              </a:rPr>
              <a:t>celkových výdajů projektu </a:t>
            </a:r>
            <a:r>
              <a:rPr lang="cs-CZ" dirty="0" smtClean="0">
                <a:latin typeface="+mn-lt"/>
              </a:rPr>
              <a:t>– odeslána z MŠMT do </a:t>
            </a:r>
            <a:r>
              <a:rPr lang="cs-CZ" dirty="0">
                <a:latin typeface="+mn-lt"/>
              </a:rPr>
              <a:t>30 pracovních dnů po vydání právního aktu, nejdříve 60 dnů před zahájením realizace projektu</a:t>
            </a:r>
          </a:p>
          <a:p>
            <a:endParaRPr lang="cs-CZ" b="1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Školy – OSS: 0% (financování ex-post: viz Metodický dopis č. 1) </a:t>
            </a:r>
            <a:endParaRPr lang="cs-CZ" b="1" dirty="0">
              <a:latin typeface="+mn-lt"/>
            </a:endParaRP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Naplnění podmínek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Výběr šablon pro školy dle §16 školského zákona</a:t>
            </a:r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Minimální a maximální výše dotace </a:t>
            </a:r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Zvolení a naplnění min. 1 šablony dle výsledku dotazníku </a:t>
            </a:r>
            <a:endParaRPr lang="cs-CZ" dirty="0">
              <a:latin typeface="+mn-lt"/>
            </a:endParaRP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5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školy dle §16 školského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Střední školy dle § 16, odst. 9 školského zákona a internáty nemohou vybírat šablony:</a:t>
            </a:r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Personální šablony: školní asistent, školní speciální pedagog, školní psycholog,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DVPP zaměřené na inkluzi 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Minimální a maximální výše dotace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Minimální výše </a:t>
            </a:r>
            <a:r>
              <a:rPr lang="cs-CZ" b="1" dirty="0">
                <a:latin typeface="+mn-lt"/>
              </a:rPr>
              <a:t>dotace</a:t>
            </a:r>
            <a:r>
              <a:rPr lang="cs-CZ" b="1" dirty="0" smtClean="0">
                <a:latin typeface="+mn-lt"/>
              </a:rPr>
              <a:t>: </a:t>
            </a:r>
            <a:r>
              <a:rPr lang="cs-CZ" dirty="0" smtClean="0">
                <a:latin typeface="+mn-lt"/>
              </a:rPr>
              <a:t>100.000 Kč</a:t>
            </a:r>
          </a:p>
          <a:p>
            <a:endParaRPr lang="cs-CZ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Maximální výše dotace</a:t>
            </a:r>
            <a:r>
              <a:rPr lang="cs-CZ" b="1" dirty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pro SŠ a VOŠ</a:t>
            </a:r>
            <a:r>
              <a:rPr lang="cs-CZ" dirty="0" smtClean="0">
                <a:latin typeface="+mn-lt"/>
              </a:rPr>
              <a:t>: 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a) </a:t>
            </a:r>
            <a:r>
              <a:rPr lang="cs-CZ" dirty="0">
                <a:latin typeface="+mn-lt"/>
              </a:rPr>
              <a:t>s</a:t>
            </a:r>
            <a:r>
              <a:rPr lang="cs-CZ" dirty="0" smtClean="0">
                <a:latin typeface="+mn-lt"/>
              </a:rPr>
              <a:t>chválený PA: 200.000 Kč + (počet žáků školy v denním studiu x 2.000 Kč + počet žáků v ostatních formách studia x 500 Kč), max. 5 mil. Kč</a:t>
            </a:r>
          </a:p>
          <a:p>
            <a:r>
              <a:rPr lang="cs-CZ" dirty="0" smtClean="0">
                <a:latin typeface="+mn-lt"/>
              </a:rPr>
              <a:t>b) schválený ŠAP:  300.000 Kč + (</a:t>
            </a:r>
            <a:r>
              <a:rPr lang="cs-CZ" dirty="0">
                <a:latin typeface="+mn-lt"/>
              </a:rPr>
              <a:t>počet žáků školy v denním studiu x </a:t>
            </a:r>
            <a:r>
              <a:rPr lang="cs-CZ" dirty="0" smtClean="0">
                <a:latin typeface="+mn-lt"/>
              </a:rPr>
              <a:t>3.000 </a:t>
            </a:r>
            <a:r>
              <a:rPr lang="cs-CZ" dirty="0">
                <a:latin typeface="+mn-lt"/>
              </a:rPr>
              <a:t>Kč </a:t>
            </a:r>
            <a:r>
              <a:rPr lang="cs-CZ" dirty="0" smtClean="0">
                <a:latin typeface="+mn-lt"/>
              </a:rPr>
              <a:t>+ </a:t>
            </a:r>
            <a:r>
              <a:rPr lang="cs-CZ" dirty="0">
                <a:latin typeface="+mn-lt"/>
              </a:rPr>
              <a:t>počet žáků v ostatních formách studia x </a:t>
            </a:r>
            <a:r>
              <a:rPr lang="cs-CZ" dirty="0" smtClean="0">
                <a:latin typeface="+mn-lt"/>
              </a:rPr>
              <a:t>750 </a:t>
            </a:r>
            <a:r>
              <a:rPr lang="cs-CZ" dirty="0">
                <a:latin typeface="+mn-lt"/>
              </a:rPr>
              <a:t>Kč</a:t>
            </a:r>
            <a:r>
              <a:rPr lang="cs-CZ" dirty="0" smtClean="0">
                <a:latin typeface="+mn-lt"/>
              </a:rPr>
              <a:t>), max. 5 mil. Kč</a:t>
            </a:r>
          </a:p>
          <a:p>
            <a:endParaRPr lang="cs-CZ" dirty="0" smtClean="0">
              <a:latin typeface="+mn-lt"/>
            </a:endParaRPr>
          </a:p>
          <a:p>
            <a:r>
              <a:rPr lang="cs-CZ" b="1" dirty="0">
                <a:latin typeface="+mn-lt"/>
              </a:rPr>
              <a:t>Maximální výše dotace pro </a:t>
            </a:r>
            <a:r>
              <a:rPr lang="cs-CZ" b="1" dirty="0" smtClean="0">
                <a:latin typeface="+mn-lt"/>
              </a:rPr>
              <a:t>domovy mládeže a internáty</a:t>
            </a:r>
            <a:r>
              <a:rPr lang="cs-CZ" dirty="0" smtClean="0">
                <a:latin typeface="+mn-lt"/>
              </a:rPr>
              <a:t>: 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100.000 Kč + </a:t>
            </a:r>
            <a:r>
              <a:rPr lang="cs-CZ" dirty="0">
                <a:latin typeface="+mn-lt"/>
              </a:rPr>
              <a:t>(počet žáků </a:t>
            </a:r>
            <a:r>
              <a:rPr lang="cs-CZ" dirty="0" smtClean="0">
                <a:latin typeface="+mn-lt"/>
              </a:rPr>
              <a:t>x 1.800 Kč), max. 5 mil. Kč </a:t>
            </a:r>
          </a:p>
          <a:p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Zvolení </a:t>
            </a:r>
            <a:r>
              <a:rPr lang="cs-CZ" dirty="0" smtClean="0"/>
              <a:t>min</a:t>
            </a:r>
            <a:r>
              <a:rPr lang="cs-CZ" dirty="0"/>
              <a:t>. 1 šablony dle výsledku dotazníku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zvolit 1 šablonu rozvíjející nejslabší </a:t>
            </a:r>
            <a:r>
              <a:rPr lang="cs-CZ" dirty="0" smtClean="0">
                <a:latin typeface="+mn-lt"/>
              </a:rPr>
              <a:t>oblasti školy </a:t>
            </a:r>
            <a:r>
              <a:rPr lang="cs-CZ" dirty="0">
                <a:latin typeface="+mn-lt"/>
              </a:rPr>
              <a:t>v porovnání s průměrem ČR, </a:t>
            </a:r>
            <a:r>
              <a:rPr lang="cs-CZ" dirty="0" smtClean="0">
                <a:latin typeface="+mn-lt"/>
              </a:rPr>
              <a:t>které vyplynuly </a:t>
            </a:r>
            <a:r>
              <a:rPr lang="cs-CZ" dirty="0">
                <a:latin typeface="+mn-lt"/>
              </a:rPr>
              <a:t>z dotazníkového šetření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Vyplnění a vyhodnocení dotazníku pro SŠ a VOŠ:  </a:t>
            </a:r>
            <a:r>
              <a:rPr lang="cs-CZ" u="sng" dirty="0">
                <a:latin typeface="+mn-lt"/>
                <a:hlinkClick r:id="rId3"/>
              </a:rPr>
              <a:t>https://is.pkap.cz</a:t>
            </a:r>
            <a:r>
              <a:rPr lang="cs-CZ" u="sng" dirty="0" smtClean="0">
                <a:latin typeface="+mn-lt"/>
                <a:hlinkClick r:id="rId3"/>
              </a:rPr>
              <a:t>/</a:t>
            </a:r>
            <a:endParaRPr lang="cs-CZ" u="sng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Vyplnění a vyhodnocení dotazníku pro DM a internáty:</a:t>
            </a:r>
            <a:r>
              <a:rPr lang="cs-CZ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u="sng" dirty="0">
                <a:latin typeface="+mn-lt"/>
                <a:hlinkClick r:id="rId4"/>
              </a:rPr>
              <a:t>https://sberdat.uiv.cz/login</a:t>
            </a:r>
            <a:endParaRPr lang="cs-CZ" u="sng" dirty="0" smtClean="0">
              <a:solidFill>
                <a:srgbClr val="FF0000"/>
              </a:solidFill>
              <a:latin typeface="+mn-lt"/>
            </a:endParaRPr>
          </a:p>
          <a:p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r>
              <a:rPr lang="cs-CZ" dirty="0" smtClean="0">
                <a:latin typeface="+mn-lt"/>
              </a:rPr>
              <a:t>Pro SŠ a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</a:t>
            </a:r>
            <a:r>
              <a:rPr lang="cs-CZ" dirty="0" smtClean="0">
                <a:latin typeface="+mn-lt"/>
              </a:rPr>
              <a:t>utnost aktualizace dotazníku u žádostí podaných od 1. 9.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Pokud dojde ke sloučení škol, které již předtím vyplnily dotazník, bude se vycházet z vyhodnocení již vyplněných dotazníků.</a:t>
            </a:r>
          </a:p>
          <a:p>
            <a:endParaRPr lang="cs-CZ" dirty="0" smtClean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 smtClean="0"/>
              <a:t>Dotazníkové šetření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085044" cy="40036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Domovy mládeže, internáty:</a:t>
            </a:r>
            <a:endParaRPr lang="cs-CZ" b="1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Od - do: od vyhlášení výzvy do </a:t>
            </a:r>
            <a:r>
              <a:rPr lang="cs-CZ" dirty="0">
                <a:latin typeface="+mn-lt"/>
              </a:rPr>
              <a:t>ukončení </a:t>
            </a:r>
            <a:r>
              <a:rPr lang="cs-CZ" dirty="0" smtClean="0">
                <a:latin typeface="+mn-lt"/>
              </a:rPr>
              <a:t>výzvy</a:t>
            </a:r>
          </a:p>
          <a:p>
            <a:r>
              <a:rPr lang="cs-CZ" sz="2000" dirty="0" smtClean="0">
                <a:latin typeface="+mn-lt"/>
              </a:rPr>
              <a:t>Vyhodnocení: ihned (automaticky) po finalizaci dotazníku </a:t>
            </a:r>
          </a:p>
          <a:p>
            <a:r>
              <a:rPr lang="cs-CZ" dirty="0" smtClean="0">
                <a:latin typeface="+mn-lt"/>
              </a:rPr>
              <a:t>Konzultace, dotazy: </a:t>
            </a:r>
            <a:r>
              <a:rPr lang="cs-CZ" dirty="0" smtClean="0">
                <a:latin typeface="+mn-lt"/>
                <a:hlinkClick r:id="rId3"/>
              </a:rPr>
              <a:t>dotazyZP@msm.cz</a:t>
            </a:r>
            <a:endParaRPr lang="cs-CZ" dirty="0" smtClean="0">
              <a:latin typeface="+mn-lt"/>
            </a:endParaRPr>
          </a:p>
          <a:p>
            <a:endParaRPr lang="cs-CZ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SŠ a VOŠ </a:t>
            </a:r>
          </a:p>
          <a:p>
            <a:r>
              <a:rPr lang="cs-CZ" dirty="0" smtClean="0">
                <a:latin typeface="+mn-lt"/>
              </a:rPr>
              <a:t>Od - do: 1. 10. 2018 – 30. 11. 2018 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Vyhodnocení: P-KAP NÚV, práce s celorepublikovým průměrem, vyhodnocení v 1/2019, povinnost aktualizace – žádosti od 1.9.2019</a:t>
            </a:r>
          </a:p>
          <a:p>
            <a:r>
              <a:rPr lang="cs-CZ" dirty="0">
                <a:latin typeface="+mn-lt"/>
              </a:rPr>
              <a:t>Konzultace, dotazy</a:t>
            </a:r>
            <a:r>
              <a:rPr lang="cs-CZ" dirty="0" smtClean="0">
                <a:latin typeface="+mn-lt"/>
              </a:rPr>
              <a:t>: </a:t>
            </a:r>
            <a:r>
              <a:rPr lang="cs-CZ" dirty="0" smtClean="0">
                <a:latin typeface="+mn-lt"/>
                <a:hlinkClick r:id="rId4"/>
              </a:rPr>
              <a:t>skoly@pkap.cz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7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79414"/>
            <a:ext cx="7886700" cy="898237"/>
          </a:xfrm>
        </p:spPr>
        <p:txBody>
          <a:bodyPr>
            <a:normAutofit/>
          </a:bodyPr>
          <a:lstStyle/>
          <a:p>
            <a:pPr marL="0" indent="0" algn="ctr"/>
            <a:r>
              <a:rPr lang="cs-CZ" dirty="0" smtClean="0"/>
              <a:t>Dotazníkové šetření - posun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5374" y="1155229"/>
            <a:ext cx="8540578" cy="101642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Školy, které realizují/realizovaly projekty ve výzvě Šablony pro SŠ a VOŠ I pomocí dotazníku také vykazují posun pro účely vykázání indikátoru 5 10 10. Vykazuje se výstupem z dotazníkového šetření ve sloupci „Posun</a:t>
            </a:r>
            <a:r>
              <a:rPr lang="cs-CZ" sz="2400" dirty="0" smtClean="0">
                <a:latin typeface="+mn-lt"/>
              </a:rPr>
              <a:t>“.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55373" y="4983893"/>
            <a:ext cx="8740345" cy="1070918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+mn-lt"/>
              </a:rPr>
              <a:t>Posun pozitivní = alespoň </a:t>
            </a:r>
            <a:r>
              <a:rPr lang="cs-CZ" dirty="0">
                <a:latin typeface="+mn-lt"/>
              </a:rPr>
              <a:t>u jedné oblasti uvedena kladná </a:t>
            </a:r>
            <a:r>
              <a:rPr lang="cs-CZ" dirty="0" smtClean="0">
                <a:latin typeface="+mn-lt"/>
              </a:rPr>
              <a:t>hodnota = lze vykázat 5 10 10</a:t>
            </a:r>
          </a:p>
          <a:p>
            <a:r>
              <a:rPr lang="cs-CZ" dirty="0" smtClean="0">
                <a:latin typeface="+mn-lt"/>
              </a:rPr>
              <a:t>Posun negativní = u všech oblastí záporné hodnoty = nelze vykázat 5 10 10 = sankce</a:t>
            </a:r>
            <a:endParaRPr lang="cs-CZ" dirty="0">
              <a:latin typeface="+mn-lt"/>
            </a:endParaRPr>
          </a:p>
        </p:txBody>
      </p:sp>
      <p:pic>
        <p:nvPicPr>
          <p:cNvPr id="1026" name="Obrázek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2053466"/>
            <a:ext cx="7432010" cy="286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428D96"/>
                </a:solidFill>
              </a:rPr>
              <a:t>Program semináře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Základní informace o výzvě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Hodnoticí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Žádost o podporu v systému IS KP14+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dirty="0" err="1">
                <a:latin typeface="+mn-lt"/>
              </a:rPr>
              <a:t>Extrakurikulární</a:t>
            </a:r>
            <a:r>
              <a:rPr lang="cs-CZ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dirty="0">
                <a:latin typeface="+mn-lt"/>
              </a:rPr>
              <a:t>Spolupráce s rodiči a veřejností</a:t>
            </a:r>
          </a:p>
          <a:p>
            <a:endParaRPr lang="cs-CZ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Konkrétní aktivity dle typu žadatele viz Příloha č. 3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Zákaz duplicity aktivit!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Aktivity (šablony) nesmějí být realizovány duplicitně = v jedné vyučovací hodině/jednotce nesmějí být využity dvě různé šablony</a:t>
            </a:r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NE: Využití ICT ve vzdělávání a zároveň Zapojení ICT technika do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NE: Projektový den ve škole a zároveň Zapojení odborníka z praxe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NE: Kluby pro žáky a zároveň Využití ICT ve vzdělávání </a:t>
            </a:r>
          </a:p>
          <a:p>
            <a:r>
              <a:rPr lang="cs-CZ" dirty="0">
                <a:latin typeface="+mn-lt"/>
              </a:rPr>
              <a:t>a</a:t>
            </a:r>
            <a:r>
              <a:rPr lang="cs-CZ" dirty="0" smtClean="0">
                <a:latin typeface="+mn-lt"/>
              </a:rPr>
              <a:t>td.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1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Personální podpora – přehled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Školní asistent: </a:t>
            </a:r>
            <a:r>
              <a:rPr lang="cs-CZ" dirty="0">
                <a:latin typeface="+mn-lt"/>
              </a:rPr>
              <a:t>0,1/měsíc – </a:t>
            </a:r>
            <a:r>
              <a:rPr lang="cs-CZ" dirty="0" smtClean="0">
                <a:latin typeface="+mn-lt"/>
              </a:rPr>
              <a:t>SŠ, domovy mládeže</a:t>
            </a:r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Školní speciální </a:t>
            </a:r>
            <a:r>
              <a:rPr lang="cs-CZ" b="1" dirty="0" smtClean="0">
                <a:latin typeface="+mn-lt"/>
              </a:rPr>
              <a:t>pedagog: </a:t>
            </a:r>
            <a:r>
              <a:rPr lang="cs-CZ" dirty="0">
                <a:latin typeface="+mn-lt"/>
              </a:rPr>
              <a:t>0,1/měsíc– </a:t>
            </a:r>
            <a:r>
              <a:rPr lang="cs-CZ" dirty="0" smtClean="0">
                <a:latin typeface="+mn-lt"/>
              </a:rPr>
              <a:t>SŠ, domovy </a:t>
            </a:r>
            <a:r>
              <a:rPr lang="cs-CZ" dirty="0">
                <a:latin typeface="+mn-lt"/>
              </a:rPr>
              <a:t>mládeže</a:t>
            </a:r>
          </a:p>
          <a:p>
            <a:r>
              <a:rPr lang="cs-CZ" b="1" dirty="0">
                <a:latin typeface="+mn-lt"/>
              </a:rPr>
              <a:t>Školní psycholog: </a:t>
            </a:r>
            <a:r>
              <a:rPr lang="cs-CZ" dirty="0">
                <a:latin typeface="+mn-lt"/>
              </a:rPr>
              <a:t>0,5/měsíc – SŠ, </a:t>
            </a:r>
            <a:r>
              <a:rPr lang="cs-CZ" dirty="0" smtClean="0">
                <a:latin typeface="+mn-lt"/>
              </a:rPr>
              <a:t>domovy </a:t>
            </a:r>
            <a:r>
              <a:rPr lang="cs-CZ" dirty="0">
                <a:latin typeface="+mn-lt"/>
              </a:rPr>
              <a:t>mládeže</a:t>
            </a:r>
          </a:p>
          <a:p>
            <a:r>
              <a:rPr lang="cs-CZ" b="1" dirty="0" smtClean="0">
                <a:latin typeface="+mn-lt"/>
              </a:rPr>
              <a:t>Sociální </a:t>
            </a:r>
            <a:r>
              <a:rPr lang="cs-CZ" b="1" dirty="0">
                <a:latin typeface="+mn-lt"/>
              </a:rPr>
              <a:t>pedagog: </a:t>
            </a:r>
            <a:r>
              <a:rPr lang="cs-CZ" dirty="0">
                <a:latin typeface="+mn-lt"/>
              </a:rPr>
              <a:t>0,1/měsíc – SŠ, </a:t>
            </a:r>
            <a:r>
              <a:rPr lang="cs-CZ" dirty="0" smtClean="0">
                <a:latin typeface="+mn-lt"/>
              </a:rPr>
              <a:t>domovy </a:t>
            </a:r>
            <a:r>
              <a:rPr lang="cs-CZ" dirty="0">
                <a:latin typeface="+mn-lt"/>
              </a:rPr>
              <a:t>mládeže</a:t>
            </a:r>
          </a:p>
          <a:p>
            <a:endParaRPr lang="cs-CZ" dirty="0">
              <a:solidFill>
                <a:srgbClr val="FF0000"/>
              </a:solidFill>
              <a:latin typeface="+mn-lt"/>
            </a:endParaRPr>
          </a:p>
          <a:p>
            <a:r>
              <a:rPr lang="cs-CZ" b="1" dirty="0" smtClean="0">
                <a:latin typeface="+mn-lt"/>
              </a:rPr>
              <a:t>Školní </a:t>
            </a:r>
            <a:r>
              <a:rPr lang="cs-CZ" b="1" dirty="0">
                <a:latin typeface="+mn-lt"/>
              </a:rPr>
              <a:t>kariérový poradce/kariérový poradce: </a:t>
            </a:r>
            <a:r>
              <a:rPr lang="cs-CZ" dirty="0">
                <a:latin typeface="+mn-lt"/>
              </a:rPr>
              <a:t>0,1/měsíc – </a:t>
            </a:r>
            <a:r>
              <a:rPr lang="cs-CZ" dirty="0" smtClean="0">
                <a:latin typeface="+mn-lt"/>
              </a:rPr>
              <a:t>SŠ, SŠ speciální, VOŠ, domovy mládeže, internáty </a:t>
            </a:r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Koordinátor spolupráce </a:t>
            </a:r>
            <a:r>
              <a:rPr lang="cs-CZ" b="1" dirty="0" smtClean="0">
                <a:latin typeface="+mn-lt"/>
              </a:rPr>
              <a:t>školy a zaměstnavatele: </a:t>
            </a:r>
            <a:r>
              <a:rPr lang="cs-CZ" dirty="0">
                <a:latin typeface="+mn-lt"/>
              </a:rPr>
              <a:t>0,1/měsíc</a:t>
            </a:r>
            <a:r>
              <a:rPr lang="cs-CZ" b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– SŠ, SŠ speciální, </a:t>
            </a:r>
            <a:r>
              <a:rPr lang="cs-CZ" dirty="0" smtClean="0">
                <a:latin typeface="+mn-lt"/>
              </a:rPr>
              <a:t>VOŠ</a:t>
            </a:r>
            <a:endParaRPr lang="cs-CZ" dirty="0">
              <a:latin typeface="+mn-lt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dirty="0">
                <a:latin typeface="+mn-lt"/>
              </a:rPr>
              <a:t>Kvalifikace: jako asistent pedagoga (dle §20, zák. 563/2004 Sb. o PP a </a:t>
            </a:r>
            <a:r>
              <a:rPr lang="cs-CZ" dirty="0" err="1">
                <a:latin typeface="+mn-lt"/>
              </a:rPr>
              <a:t>vyhl</a:t>
            </a:r>
            <a:r>
              <a:rPr lang="cs-CZ" dirty="0">
                <a:latin typeface="+mn-lt"/>
              </a:rPr>
              <a:t>. 317/2005 Sb. o DVPP), NE rekvalifikační kurz</a:t>
            </a:r>
          </a:p>
          <a:p>
            <a:r>
              <a:rPr lang="cs-CZ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  <a:r>
              <a:rPr lang="cs-CZ" dirty="0" smtClean="0"/>
              <a:t>– využití výjimky v kvalifikaci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Výjimka – školní asistent: </a:t>
            </a:r>
          </a:p>
          <a:p>
            <a:r>
              <a:rPr lang="cs-CZ" b="1" dirty="0">
                <a:latin typeface="+mn-lt"/>
              </a:rPr>
              <a:t>Možnost využít §22 odst</a:t>
            </a:r>
            <a:r>
              <a:rPr lang="cs-CZ" dirty="0">
                <a:latin typeface="+mn-lt"/>
              </a:rPr>
              <a:t>.</a:t>
            </a:r>
            <a:r>
              <a:rPr lang="cs-CZ" b="1" dirty="0">
                <a:latin typeface="+mn-lt"/>
              </a:rPr>
              <a:t> 7 </a:t>
            </a:r>
            <a:r>
              <a:rPr lang="cs-CZ" dirty="0">
                <a:latin typeface="+mn-lt"/>
              </a:rPr>
              <a:t>zákona o </a:t>
            </a:r>
            <a:r>
              <a:rPr lang="cs-CZ" dirty="0" err="1">
                <a:latin typeface="+mn-lt"/>
              </a:rPr>
              <a:t>pg</a:t>
            </a:r>
            <a:r>
              <a:rPr lang="cs-CZ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skutečná snaha o zaměstnání kvalifikovaného pracovníka</a:t>
            </a:r>
          </a:p>
          <a:p>
            <a:r>
              <a:rPr lang="cs-CZ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Doložení do </a:t>
            </a:r>
            <a:r>
              <a:rPr lang="cs-CZ" dirty="0" err="1">
                <a:latin typeface="+mn-lt"/>
              </a:rPr>
              <a:t>ZoR</a:t>
            </a:r>
            <a:r>
              <a:rPr lang="cs-CZ" dirty="0">
                <a:latin typeface="+mn-lt"/>
              </a:rPr>
              <a:t>: až spolu s doložením získané kvalifikace </a:t>
            </a:r>
          </a:p>
          <a:p>
            <a:r>
              <a:rPr lang="cs-CZ" dirty="0">
                <a:latin typeface="+mn-lt"/>
              </a:rPr>
              <a:t>Viz Příloha č. 3 – kap. 7.2</a:t>
            </a:r>
          </a:p>
        </p:txBody>
      </p:sp>
    </p:spTree>
    <p:extLst>
      <p:ext uri="{BB962C8B-B14F-4D97-AF65-F5344CB8AC3E}">
        <p14:creationId xmlns:p14="http://schemas.microsoft.com/office/powerpoint/2010/main" val="30023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Kvalifikace</a:t>
            </a:r>
            <a:r>
              <a:rPr lang="cs-CZ" dirty="0">
                <a:latin typeface="+mn-lt"/>
              </a:rPr>
              <a:t>: dle </a:t>
            </a:r>
            <a:r>
              <a:rPr lang="cs-CZ" dirty="0" smtClean="0">
                <a:latin typeface="+mn-lt"/>
              </a:rPr>
              <a:t>§ 18 zákona 563/2004 Sb. </a:t>
            </a:r>
            <a:r>
              <a:rPr lang="cs-CZ" dirty="0">
                <a:latin typeface="+mn-lt"/>
              </a:rPr>
              <a:t>o </a:t>
            </a:r>
            <a:r>
              <a:rPr lang="cs-CZ" dirty="0" smtClean="0">
                <a:latin typeface="+mn-lt"/>
              </a:rPr>
              <a:t>pedagogických pracovnících</a:t>
            </a:r>
          </a:p>
          <a:p>
            <a:r>
              <a:rPr lang="cs-CZ" dirty="0" smtClean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Spolupracuje na vytváří Plánů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podpory nebo Individuálních vzdělávacích plánů.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3 žáci s potřebou podpůrných opatření prvního stupně po celou dobu realizace šablon </a:t>
            </a:r>
            <a:r>
              <a:rPr lang="cs-CZ" dirty="0" smtClean="0">
                <a:latin typeface="+mn-lt"/>
              </a:rPr>
              <a:t>(až do výše 1,0 úvazku školního psychologa)</a:t>
            </a:r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Kvalifikace</a:t>
            </a:r>
            <a:r>
              <a:rPr lang="cs-CZ" dirty="0">
                <a:latin typeface="+mn-lt"/>
              </a:rPr>
              <a:t>: </a:t>
            </a:r>
            <a:r>
              <a:rPr lang="cs-CZ" dirty="0" smtClean="0">
                <a:latin typeface="+mn-lt"/>
              </a:rPr>
              <a:t>dle </a:t>
            </a:r>
            <a:r>
              <a:rPr lang="cs-CZ" dirty="0">
                <a:latin typeface="+mn-lt"/>
              </a:rPr>
              <a:t>§ </a:t>
            </a:r>
            <a:r>
              <a:rPr lang="cs-CZ" dirty="0" smtClean="0">
                <a:latin typeface="+mn-lt"/>
              </a:rPr>
              <a:t>19 </a:t>
            </a:r>
            <a:r>
              <a:rPr lang="cs-CZ" dirty="0">
                <a:latin typeface="+mn-lt"/>
              </a:rPr>
              <a:t>zákona 563/2004 Sb. o </a:t>
            </a:r>
            <a:r>
              <a:rPr lang="cs-CZ" dirty="0" smtClean="0">
                <a:latin typeface="+mn-lt"/>
              </a:rPr>
              <a:t>pedagogických pracovnících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Činnosti</a:t>
            </a:r>
            <a:r>
              <a:rPr lang="cs-CZ" dirty="0">
                <a:latin typeface="+mn-lt"/>
              </a:rPr>
              <a:t>: </a:t>
            </a:r>
            <a:endParaRPr lang="cs-CZ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Konzultace pro pedagogy, rodiče, spolupráce s jinými zařízeními. </a:t>
            </a: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nepedagogický pracovník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3 </a:t>
            </a:r>
            <a:r>
              <a:rPr lang="cs-CZ" dirty="0">
                <a:latin typeface="+mn-lt"/>
              </a:rPr>
              <a:t>žáci ohrožení školním neúspěchem po celou dobu realizace šablon (až do výše 1,0 </a:t>
            </a:r>
            <a:r>
              <a:rPr lang="cs-CZ" dirty="0" smtClean="0">
                <a:latin typeface="+mn-lt"/>
              </a:rPr>
              <a:t>úvazku speciálního pedagoga)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Kvalifikace: VŠ vzdělání v oblasti sociální pedagogiky nebo </a:t>
            </a:r>
            <a:r>
              <a:rPr lang="cs-CZ" dirty="0">
                <a:latin typeface="+mn-lt"/>
              </a:rPr>
              <a:t>VŠ/VOŠ vzdělání v oblasti sociální práce (dle zákona č. 108/2006 Sb. – pozice sociální pracovník</a:t>
            </a:r>
            <a:r>
              <a:rPr lang="cs-CZ" dirty="0" smtClean="0">
                <a:latin typeface="+mn-lt"/>
              </a:rPr>
              <a:t>).</a:t>
            </a:r>
          </a:p>
          <a:p>
            <a:r>
              <a:rPr lang="cs-CZ" dirty="0" smtClean="0">
                <a:latin typeface="+mn-lt"/>
              </a:rPr>
              <a:t>Činnosti</a:t>
            </a:r>
            <a:r>
              <a:rPr lang="cs-CZ" dirty="0">
                <a:latin typeface="+mn-lt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Mediace mezi školou, rodiči, institucemi a pomoc s právními a sociálními otázkami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Koordinátor spolupráce školy a zaměstnavatele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0,1/měsíc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</a:t>
            </a:r>
            <a:r>
              <a:rPr lang="cs-CZ" dirty="0" smtClean="0">
                <a:latin typeface="+mn-lt"/>
              </a:rPr>
              <a:t>ení stanovena podmínka pro výběr šablony</a:t>
            </a: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Kvalifikace: </a:t>
            </a:r>
            <a:r>
              <a:rPr lang="cs-CZ" dirty="0" smtClean="0">
                <a:latin typeface="+mn-lt"/>
              </a:rPr>
              <a:t>min. střední vzdělání s výučním listem</a:t>
            </a: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Činnosti: </a:t>
            </a:r>
            <a:r>
              <a:rPr lang="cs-CZ" dirty="0" smtClean="0">
                <a:latin typeface="+mn-lt"/>
              </a:rPr>
              <a:t>pro úvazek 0,1 zrealizuje za jeden měsíc 1 z 5 vypsaných akci: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Kulatý stůl pedagogů a budoucích zaměstnavatelů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Workshop o možnostech stáží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Workshop k zapojení odborníků z praxe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Workshop příkladů dobré praxe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Workshop pro získání podnětů k úpravě ŠVP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S násobkem úvazku se násobí počet akcí.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3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Školní kariérový poradce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edagogický pracovník (dané školy)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0,1/měsíc</a:t>
            </a:r>
            <a:endParaRPr lang="cs-CZ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není stanovena podmínka pro výběr </a:t>
            </a:r>
            <a:r>
              <a:rPr lang="cs-CZ" dirty="0" smtClean="0">
                <a:latin typeface="+mn-lt"/>
              </a:rPr>
              <a:t>šablony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Kvalifikace</a:t>
            </a:r>
            <a:r>
              <a:rPr lang="cs-CZ" dirty="0">
                <a:latin typeface="+mn-lt"/>
              </a:rPr>
              <a:t>: </a:t>
            </a:r>
            <a:r>
              <a:rPr lang="cs-CZ" dirty="0" smtClean="0">
                <a:latin typeface="+mn-lt"/>
              </a:rPr>
              <a:t>pedagogický pracovník dané školy </a:t>
            </a: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Činnosti</a:t>
            </a:r>
            <a:r>
              <a:rPr lang="cs-CZ" dirty="0" smtClean="0">
                <a:latin typeface="+mn-lt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Pracovní neschopnost (PN) a ošetřování člena rodiny (OČR) v personálních šablonách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dirty="0">
              <a:latin typeface="+mn-lt"/>
              <a:cs typeface="Calibri Light"/>
            </a:endParaRP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6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PN a OČR – možnosti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b="1" dirty="0">
                <a:latin typeface="+mn-lt"/>
              </a:rPr>
              <a:t>Zastoupení</a:t>
            </a:r>
            <a:r>
              <a:rPr lang="cs-CZ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b="1" dirty="0">
                <a:latin typeface="+mn-lt"/>
                <a:cs typeface="Calibri Light"/>
              </a:rPr>
              <a:t>2</a:t>
            </a:r>
            <a:r>
              <a:rPr lang="cs-CZ" dirty="0">
                <a:latin typeface="+mn-lt"/>
                <a:cs typeface="Calibri Light"/>
              </a:rPr>
              <a:t>.    </a:t>
            </a:r>
            <a:r>
              <a:rPr lang="cs-CZ" b="1" dirty="0">
                <a:latin typeface="+mn-lt"/>
                <a:cs typeface="Calibri Light"/>
              </a:rPr>
              <a:t>Náhrada celého měsíce</a:t>
            </a:r>
            <a:r>
              <a:rPr lang="cs-CZ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b="1" dirty="0">
                <a:latin typeface="+mn-lt"/>
                <a:cs typeface="Calibri Light"/>
              </a:rPr>
              <a:t>Snížení vykazované splněné šablony </a:t>
            </a:r>
            <a:r>
              <a:rPr lang="cs-CZ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dirty="0">
                <a:latin typeface="+mn-lt"/>
                <a:cs typeface="Calibri Light"/>
              </a:rPr>
              <a:t>dle Kalkulačky indikátorů </a:t>
            </a:r>
            <a:r>
              <a:rPr lang="cs-CZ" dirty="0" err="1">
                <a:latin typeface="+mn-lt"/>
                <a:cs typeface="Calibri Light"/>
              </a:rPr>
              <a:t>ZoR</a:t>
            </a:r>
            <a:r>
              <a:rPr lang="cs-CZ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dirty="0">
              <a:latin typeface="+mn-lt"/>
              <a:cs typeface="Calibri Light"/>
            </a:endParaRPr>
          </a:p>
          <a:p>
            <a:r>
              <a:rPr lang="cs-CZ" dirty="0">
                <a:latin typeface="+mn-lt"/>
              </a:rPr>
              <a:t>Viz Přehled šablon a jejich věcný výklad – kap. 7.2</a:t>
            </a:r>
          </a:p>
        </p:txBody>
      </p:sp>
    </p:spTree>
    <p:extLst>
      <p:ext uri="{BB962C8B-B14F-4D97-AF65-F5344CB8AC3E}">
        <p14:creationId xmlns:p14="http://schemas.microsoft.com/office/powerpoint/2010/main" val="23264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a profesní rozvoj pedagogů - DVPP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55278"/>
          </a:xfrm>
        </p:spPr>
        <p:txBody>
          <a:bodyPr numCol="2">
            <a:normAutofit/>
          </a:bodyPr>
          <a:lstStyle/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Čtenářská gramotnost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Matematická gramotnost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Cizí jazyky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Osobnostně sociální rozvoj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Inkluze – ne SŠ </a:t>
            </a:r>
            <a:r>
              <a:rPr lang="cs-CZ" dirty="0" err="1" smtClean="0">
                <a:latin typeface="+mn-lt"/>
              </a:rPr>
              <a:t>spec</a:t>
            </a:r>
            <a:r>
              <a:rPr lang="cs-CZ" dirty="0" smtClean="0">
                <a:latin typeface="+mn-lt"/>
              </a:rPr>
              <a:t>./internáty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Výchova k podnikavosti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Kariérové vzdělávání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Projektová výuka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Polytechnické vzdělávání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ICT</a:t>
            </a:r>
          </a:p>
          <a:p>
            <a:pPr marL="457200" indent="-457200">
              <a:buAutoNum type="alphaLcParenR"/>
            </a:pPr>
            <a:r>
              <a:rPr lang="cs-CZ" dirty="0" smtClean="0">
                <a:latin typeface="+mn-lt"/>
              </a:rPr>
              <a:t>Kulturní povědomí a vyjádření </a:t>
            </a: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7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Osobnostní a profesní rozvoj pedagogů - DVPP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515240"/>
          </a:xfrm>
        </p:spPr>
        <p:txBody>
          <a:bodyPr numCol="1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 </a:t>
            </a:r>
            <a:r>
              <a:rPr lang="cs-CZ" dirty="0">
                <a:latin typeface="+mn-lt"/>
              </a:rPr>
              <a:t>šablona = 8 hodin, šablona je volena násobně dle počtu hodin trvání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jeden kurz lze zvolit max. 10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šablonu není nutné volit do maximálního možného násobku hodin trvání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téma e) Inkluze – ne pro školy speciální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Kurzy jsou realizovány prezenční formou.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Kurz musí být vybrán v souladu s variantou v žádosti o podporu</a:t>
            </a:r>
          </a:p>
          <a:p>
            <a:endParaRPr lang="cs-CZ" dirty="0">
              <a:latin typeface="+mn-lt"/>
            </a:endParaRPr>
          </a:p>
          <a:p>
            <a:r>
              <a:rPr lang="cs-CZ" b="1" dirty="0">
                <a:latin typeface="+mn-lt"/>
              </a:rPr>
              <a:t>Za neuznaný výstup se považuje </a:t>
            </a:r>
            <a:r>
              <a:rPr lang="cs-CZ" dirty="0">
                <a:latin typeface="+mn-lt"/>
              </a:rPr>
              <a:t>(viz příloha č. 3, kap. 7.2):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Kurz DVPP zdarma pro pedagogického pracovníka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Vlastní kurz DVPP školy pro vlastní pedagogy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3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Vzdělávání </a:t>
            </a:r>
            <a:r>
              <a:rPr lang="cs-CZ" dirty="0" err="1" smtClean="0"/>
              <a:t>pg</a:t>
            </a:r>
            <a:r>
              <a:rPr lang="cs-CZ" dirty="0" smtClean="0"/>
              <a:t>. sboru zaměřené na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</a:t>
            </a:r>
            <a:r>
              <a:rPr lang="cs-CZ" dirty="0" smtClean="0">
                <a:latin typeface="+mn-lt"/>
              </a:rPr>
              <a:t>SŠ, domovy mládeže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DVPP kurz - 8 hodin – pro minimálně polovinu pedagogického sboru </a:t>
            </a:r>
          </a:p>
          <a:p>
            <a:endParaRPr lang="cs-CZ" dirty="0">
              <a:latin typeface="+mn-lt"/>
            </a:endParaRPr>
          </a:p>
          <a:p>
            <a:r>
              <a:rPr lang="cs-CZ" b="1" dirty="0" smtClean="0">
                <a:latin typeface="+mn-lt"/>
              </a:rPr>
              <a:t>Rozdíl</a:t>
            </a:r>
            <a:r>
              <a:rPr lang="cs-CZ" dirty="0" smtClean="0">
                <a:latin typeface="+mn-lt"/>
              </a:rPr>
              <a:t> DVPP zaměřené na inkluzi (8 hodin) a Vzdělávání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sboru: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DVPP je určeno pro jednotlivé pedagogy, kteří absolvují vzdělávací kurz ve standardních podmínkách poskytovatele kurzu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Vzdělávání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sboru je určen pro min. polovinu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sboru, za kterým přijede do školy školitel DVPP kurzu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4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Sdílení zkušeností </a:t>
            </a:r>
            <a:r>
              <a:rPr lang="cs-CZ" dirty="0" err="1" smtClean="0"/>
              <a:t>pg</a:t>
            </a:r>
            <a:r>
              <a:rPr lang="cs-CZ" dirty="0" smtClean="0"/>
              <a:t>. prostřednictvím návštěv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ro SŠ, SŠ speciální, VOŠ, domovy 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</a:t>
            </a:r>
            <a:r>
              <a:rPr lang="cs-CZ" dirty="0" smtClean="0">
                <a:latin typeface="+mn-lt"/>
              </a:rPr>
              <a:t>ysílající a hostitelská škola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16 hodin pro pedagoga: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min. 2 návštěvy v celkové délce 8 hodin (např. 4+4, 6+2)</a:t>
            </a:r>
          </a:p>
          <a:p>
            <a:pPr marL="342900" indent="-342900">
              <a:buFontTx/>
              <a:buChar char="-"/>
            </a:pPr>
            <a:r>
              <a:rPr lang="cs-CZ" dirty="0" smtClean="0">
                <a:latin typeface="+mn-lt"/>
              </a:rPr>
              <a:t>8 hodin na přípravu a vyhodnocení </a:t>
            </a:r>
          </a:p>
          <a:p>
            <a:r>
              <a:rPr lang="cs-CZ" dirty="0" smtClean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 </a:t>
            </a:r>
          </a:p>
          <a:p>
            <a:r>
              <a:rPr lang="cs-CZ" dirty="0" smtClean="0">
                <a:latin typeface="+mn-lt"/>
              </a:rPr>
              <a:t>1 hodina = 60 minut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Vzájemná spolupráce pedagogů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VOŠ, domovy 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3 pedagogů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 z pedagogů může být pedagog z jiné školy nebo student 4. nebo 5. ročníku fakult připravujících budoucí </a:t>
            </a:r>
            <a:r>
              <a:rPr lang="cs-CZ" dirty="0" err="1" smtClean="0">
                <a:latin typeface="+mn-lt"/>
              </a:rPr>
              <a:t>pg</a:t>
            </a:r>
            <a:r>
              <a:rPr lang="cs-CZ" dirty="0" smtClean="0">
                <a:latin typeface="+mn-lt"/>
              </a:rPr>
              <a:t>. pracovníky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 pedagog: 20 hodin (2x10 hodin)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10 hodin (= blok): 6 hodin společného plánování, 2 hodiny hospitací u kolegů, 2 hodiny následné reflexe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Spolupráci je možné zaměřit také na tvorbu/úpravu ŠVP/ŠAP – hodiny hospitace jsou nahrazeny dalšími hodinami spolupráce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Odstranění variant aktivity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>
                <a:latin typeface="+mn-lt"/>
              </a:rPr>
              <a:t>1 hodina výuky = 45 minut</a:t>
            </a:r>
          </a:p>
          <a:p>
            <a:r>
              <a:rPr lang="cs-CZ" dirty="0">
                <a:latin typeface="+mn-lt"/>
              </a:rPr>
              <a:t>1 hodina </a:t>
            </a:r>
            <a:r>
              <a:rPr lang="cs-CZ" dirty="0" smtClean="0">
                <a:latin typeface="+mn-lt"/>
              </a:rPr>
              <a:t>plánování/reflexe </a:t>
            </a:r>
            <a:r>
              <a:rPr lang="cs-CZ" dirty="0">
                <a:latin typeface="+mn-lt"/>
              </a:rPr>
              <a:t>= 60 minut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4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Tandemová výuka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</a:t>
            </a:r>
            <a:r>
              <a:rPr lang="cs-CZ" dirty="0" smtClean="0">
                <a:latin typeface="+mn-lt"/>
              </a:rPr>
              <a:t>speciální,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 + pedagog nebo pedagog jiné školy nebo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24 hodiny pro každého pedagoga: 12 hodin výuky a 12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oblasti pro tandemovou výuku: společné vzdělávání, rozvoj čtenářské a matematické gramotnosti, rozvoj klíčových kompetencí</a:t>
            </a:r>
          </a:p>
          <a:p>
            <a:pPr algn="just"/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1 hodina výuky = 45 minut</a:t>
            </a:r>
          </a:p>
          <a:p>
            <a:r>
              <a:rPr lang="cs-CZ" dirty="0">
                <a:latin typeface="+mn-lt"/>
              </a:rPr>
              <a:t>1 hodina přípravy = 60 minut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2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CLIL ve výuce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 a </a:t>
            </a:r>
            <a:r>
              <a:rPr lang="cs-CZ" dirty="0" smtClean="0">
                <a:latin typeface="+mn-lt"/>
              </a:rPr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pedagoga-lektora a 2 pedagogů-</a:t>
            </a:r>
            <a:r>
              <a:rPr lang="cs-CZ" dirty="0" err="1" smtClean="0">
                <a:latin typeface="+mn-lt"/>
              </a:rPr>
              <a:t>nejazykářů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1 z pedagogů může být pedagog z jiné školy nebo student 4. nebo 5. ročníku fakult připravujících budoucí </a:t>
            </a:r>
            <a:r>
              <a:rPr lang="cs-CZ" dirty="0" err="1">
                <a:latin typeface="+mn-lt"/>
              </a:rPr>
              <a:t>pg</a:t>
            </a:r>
            <a:r>
              <a:rPr lang="cs-CZ" dirty="0">
                <a:latin typeface="+mn-lt"/>
              </a:rPr>
              <a:t>. pracovníky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50 výukových lekcí cizího jazyka + s každým pedagogem 10 CLIL-</a:t>
            </a:r>
            <a:r>
              <a:rPr lang="cs-CZ" dirty="0" err="1" smtClean="0">
                <a:latin typeface="+mn-lt"/>
              </a:rPr>
              <a:t>minilekcí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Každý pedagog-</a:t>
            </a:r>
            <a:r>
              <a:rPr lang="cs-CZ" dirty="0" err="1" smtClean="0">
                <a:latin typeface="+mn-lt"/>
              </a:rPr>
              <a:t>nejazykář</a:t>
            </a:r>
            <a:r>
              <a:rPr lang="cs-CZ" dirty="0" smtClean="0">
                <a:latin typeface="+mn-lt"/>
              </a:rPr>
              <a:t>: 60 hodin</a:t>
            </a:r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1 výuková lekce/příprava </a:t>
            </a:r>
            <a:r>
              <a:rPr lang="cs-CZ" dirty="0" err="1" smtClean="0">
                <a:latin typeface="+mn-lt"/>
              </a:rPr>
              <a:t>minilekcí</a:t>
            </a:r>
            <a:r>
              <a:rPr lang="cs-CZ" dirty="0" smtClean="0">
                <a:latin typeface="+mn-lt"/>
              </a:rPr>
              <a:t>: 60 minut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Principy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020675" cy="42004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Projekt žadatel skládá z předem definovaných </a:t>
            </a:r>
            <a:r>
              <a:rPr lang="cs-CZ" dirty="0" smtClean="0">
                <a:latin typeface="+mn-lt"/>
              </a:rPr>
              <a:t>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Šablona </a:t>
            </a:r>
            <a:r>
              <a:rPr lang="cs-CZ" dirty="0">
                <a:latin typeface="+mn-lt"/>
              </a:rPr>
              <a:t>má předem definovaný </a:t>
            </a:r>
            <a:r>
              <a:rPr lang="cs-CZ" dirty="0" smtClean="0">
                <a:latin typeface="+mn-lt"/>
              </a:rPr>
              <a:t>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Schválený </a:t>
            </a:r>
            <a:r>
              <a:rPr lang="cs-CZ" dirty="0">
                <a:latin typeface="+mn-lt"/>
              </a:rPr>
              <a:t>výstup = způsobilý </a:t>
            </a:r>
            <a:r>
              <a:rPr lang="cs-CZ" dirty="0" smtClean="0">
                <a:latin typeface="+mn-lt"/>
              </a:rPr>
              <a:t>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Není </a:t>
            </a:r>
            <a:r>
              <a:rPr lang="cs-CZ" dirty="0">
                <a:latin typeface="+mn-lt"/>
              </a:rPr>
              <a:t>sestavován </a:t>
            </a:r>
            <a:r>
              <a:rPr lang="cs-CZ" dirty="0" smtClean="0">
                <a:latin typeface="+mn-lt"/>
              </a:rPr>
              <a:t>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Není </a:t>
            </a:r>
            <a:r>
              <a:rPr lang="cs-CZ" dirty="0">
                <a:latin typeface="+mn-lt"/>
              </a:rPr>
              <a:t>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Není </a:t>
            </a:r>
            <a:r>
              <a:rPr lang="cs-CZ" dirty="0">
                <a:latin typeface="+mn-lt"/>
              </a:rPr>
              <a:t>předkládáno a kontrolováno </a:t>
            </a:r>
            <a:r>
              <a:rPr lang="cs-CZ" dirty="0" smtClean="0">
                <a:latin typeface="+mn-lt"/>
              </a:rPr>
              <a:t>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</a:t>
            </a:r>
            <a:r>
              <a:rPr lang="cs-CZ" dirty="0">
                <a:latin typeface="+mn-lt"/>
              </a:rPr>
              <a:t>využití finančních prostředků a rozložení nákladů pro realizaci aktivit – v kompetenci ředitele školy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Žádost </a:t>
            </a:r>
            <a:r>
              <a:rPr lang="cs-CZ" dirty="0">
                <a:latin typeface="+mn-lt"/>
              </a:rPr>
              <a:t>o podporu i zprávy o realizaci se předkládají ve zjednodušené formě 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Nové metody ve výuce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</a:t>
            </a:r>
            <a:r>
              <a:rPr lang="cs-CZ" dirty="0" smtClean="0">
                <a:latin typeface="+mn-lt"/>
              </a:rPr>
              <a:t>SŠ a </a:t>
            </a:r>
            <a:r>
              <a:rPr lang="cs-CZ" dirty="0">
                <a:latin typeface="+mn-lt"/>
              </a:rPr>
              <a:t>SŠ </a:t>
            </a:r>
            <a:r>
              <a:rPr lang="cs-CZ" dirty="0" smtClean="0">
                <a:latin typeface="+mn-lt"/>
              </a:rPr>
              <a:t>speciální, domovy mládeže a internáty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pedagoga-experta (v dané metodě) a 2 pedagogů-začátečníků (v dané metodě)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1 z pedagogů může být pedagog z jiné školy nebo student 4. nebo 5. ročníku fakult připravujících budoucí </a:t>
            </a:r>
            <a:r>
              <a:rPr lang="cs-CZ" dirty="0" err="1">
                <a:latin typeface="+mn-lt"/>
              </a:rPr>
              <a:t>pg</a:t>
            </a:r>
            <a:r>
              <a:rPr lang="cs-CZ" dirty="0">
                <a:latin typeface="+mn-lt"/>
              </a:rPr>
              <a:t>. pracovníky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Pedagogové-začátečníci: každý 6 hodin (5hodin výuky a 1 hodina přípravy/reflexe </a:t>
            </a:r>
            <a:r>
              <a:rPr lang="cs-CZ" dirty="0" err="1" smtClean="0">
                <a:latin typeface="+mn-lt"/>
              </a:rPr>
              <a:t>minilekce</a:t>
            </a:r>
            <a:r>
              <a:rPr lang="cs-CZ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Odstranění variant aktivity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1 hodina = 60 minut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9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Zapojení odborníka z praxe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</a:t>
            </a:r>
            <a:r>
              <a:rPr lang="cs-CZ" dirty="0" smtClean="0">
                <a:latin typeface="+mn-lt"/>
              </a:rPr>
              <a:t>speciální, VOŠ, domovy 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pedagoga a odborníka z praxe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Spolupráce může probíhat napříč předměty i ročníky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Společně zrealizují 12 hodin výuky + 18 hodin přípravy/reflexe, tj.                                       1 hodina výuky = 1 hodina společné přípravy a 30 minut následné reflexe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Pedagog: celkem 30 hodin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Možno využít pro realizace fiktivní firmy ve výuce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>
                <a:latin typeface="+mn-lt"/>
              </a:rPr>
              <a:t>1 hodina výuky = 45 minut</a:t>
            </a:r>
          </a:p>
          <a:p>
            <a:r>
              <a:rPr lang="cs-CZ" dirty="0">
                <a:latin typeface="+mn-lt"/>
              </a:rPr>
              <a:t>1 hodina přípravy = 60 minut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Stáže pedagogů u zaměstnavatelů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</a:t>
            </a:r>
            <a:r>
              <a:rPr lang="cs-CZ" dirty="0" smtClean="0">
                <a:latin typeface="+mn-lt"/>
              </a:rPr>
              <a:t>speciální,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 školy na stáž do firmy/společnosti/instituce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60 hodin pro pedagoga: 40 hodin stáže a 20 hodin přípravu a reflexi s garantem stáže ve firmě/společnosti/instituci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+ navíc</a:t>
            </a:r>
            <a:r>
              <a:rPr lang="cs-CZ" dirty="0">
                <a:latin typeface="+mn-lt"/>
              </a:rPr>
              <a:t>: pedagog </a:t>
            </a:r>
            <a:r>
              <a:rPr lang="cs-CZ" dirty="0" smtClean="0">
                <a:latin typeface="+mn-lt"/>
              </a:rPr>
              <a:t>zajistí </a:t>
            </a:r>
            <a:r>
              <a:rPr lang="cs-CZ" dirty="0">
                <a:latin typeface="+mn-lt"/>
              </a:rPr>
              <a:t>interní sdílení zkušeností pro pedagogy ze své </a:t>
            </a:r>
            <a:r>
              <a:rPr lang="cs-CZ" dirty="0" smtClean="0">
                <a:latin typeface="+mn-lt"/>
              </a:rPr>
              <a:t>školy</a:t>
            </a:r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1 hodina = 60 minut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7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Zapojení ICT technika do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 a </a:t>
            </a:r>
            <a:r>
              <a:rPr lang="cs-CZ" dirty="0" smtClean="0">
                <a:latin typeface="+mn-lt"/>
              </a:rPr>
              <a:t>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ICT technik působí přímo ve vyučování (spolu s pedagogem)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Pouze ve vyučování, kdy každý žák/student má ICT mobilní zařízení (notebook, tablet, </a:t>
            </a:r>
            <a:r>
              <a:rPr lang="cs-CZ" dirty="0" err="1" smtClean="0">
                <a:latin typeface="+mn-lt"/>
              </a:rPr>
              <a:t>smartphone</a:t>
            </a:r>
            <a:r>
              <a:rPr lang="cs-CZ" dirty="0" smtClean="0">
                <a:latin typeface="+mn-lt"/>
              </a:rPr>
              <a:t>) – školní a/nebo vlastní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ICT technika lze využít napříč předměty a napříč školou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ICT technik = 100 vyučovacích hodin – na 1 vyučovací hodinu je doložena 1 </a:t>
            </a:r>
            <a:r>
              <a:rPr lang="cs-CZ" dirty="0">
                <a:latin typeface="+mn-lt"/>
              </a:rPr>
              <a:t>společná příprava výuky pedagoga a ICT technika (např. technické zajištění učebny pro vlastní výuku, domluva nad průběhem hodiny), popis průběhu hodiny a reflexe pedagoga. ICT technik po skončení výuky uskladní a zabezpečí ICT </a:t>
            </a:r>
            <a:r>
              <a:rPr lang="cs-CZ" dirty="0" smtClean="0">
                <a:latin typeface="+mn-lt"/>
              </a:rPr>
              <a:t>techniku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Doučování žáků ohrožených školním neúspěchem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ro SŠ, speciální SŠ, domovy mládeže a internáty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Doučování min. 3 žáků ohrožených školním neúspěchem v rozsahu 16 hodin během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Vedoucí: osoba, která bude určena pro vedení doučování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1 hodina doučování = 60 minut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Nové šablony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0036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Využití ICT ve vzdělávání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Profesní rozvoj pedagogů prostřednictvím supervize/</a:t>
            </a:r>
            <a:r>
              <a:rPr lang="cs-CZ" b="1" dirty="0" err="1" smtClean="0">
                <a:latin typeface="+mn-lt"/>
              </a:rPr>
              <a:t>mentoringu</a:t>
            </a:r>
            <a:r>
              <a:rPr lang="cs-CZ" b="1" dirty="0" smtClean="0">
                <a:latin typeface="+mn-lt"/>
              </a:rPr>
              <a:t>/</a:t>
            </a:r>
            <a:r>
              <a:rPr lang="cs-CZ" b="1" dirty="0" err="1" smtClean="0">
                <a:latin typeface="+mn-lt"/>
              </a:rPr>
              <a:t>koučinku</a:t>
            </a:r>
            <a:r>
              <a:rPr lang="cs-CZ" b="1" dirty="0" smtClean="0">
                <a:latin typeface="+mn-lt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Projektový den ve škole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Projektový den mimo školu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Kluby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Komunitně osvětová setkávání</a:t>
            </a:r>
          </a:p>
          <a:p>
            <a:pPr>
              <a:lnSpc>
                <a:spcPct val="150000"/>
              </a:lnSpc>
            </a:pPr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8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Využití ICT ve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250489" cy="42322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</a:t>
            </a:r>
            <a:r>
              <a:rPr lang="cs-CZ" dirty="0" smtClean="0">
                <a:latin typeface="+mn-lt"/>
              </a:rPr>
              <a:t>domovy </a:t>
            </a:r>
            <a:r>
              <a:rPr lang="cs-CZ" dirty="0">
                <a:latin typeface="+mn-lt"/>
              </a:rPr>
              <a:t>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Cíl</a:t>
            </a:r>
            <a:r>
              <a:rPr lang="cs-CZ" dirty="0">
                <a:latin typeface="+mn-lt"/>
              </a:rPr>
              <a:t>: využívání nových výukových metod s využitím ICT (= </a:t>
            </a:r>
            <a:r>
              <a:rPr lang="cs-CZ" dirty="0" smtClean="0">
                <a:latin typeface="+mn-lt"/>
              </a:rPr>
              <a:t>notebooky/tablety</a:t>
            </a:r>
            <a:r>
              <a:rPr lang="cs-CZ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16/32/48/64 hodin výuky =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1 šablona = 10 </a:t>
            </a:r>
            <a:r>
              <a:rPr lang="cs-CZ" dirty="0" smtClean="0">
                <a:latin typeface="+mn-lt"/>
              </a:rPr>
              <a:t>dětí/žáků (</a:t>
            </a:r>
            <a:r>
              <a:rPr lang="cs-CZ" dirty="0">
                <a:latin typeface="+mn-lt"/>
              </a:rPr>
              <a:t>min. 3 ohrožení školním neúspěchem) = 10 mobilních zařízení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Násobný počet šablon: násobně počet zařízení, počet žáků, počet vyučovacích hodin a paralelní využití všech zakoupených zařízení najednou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výuka pravidelně každý týden (1h/1týden</a:t>
            </a:r>
            <a:r>
              <a:rPr lang="cs-CZ" dirty="0" smtClean="0">
                <a:latin typeface="+mn-lt"/>
              </a:rPr>
              <a:t>), napříč </a:t>
            </a:r>
            <a:r>
              <a:rPr lang="cs-CZ" dirty="0">
                <a:latin typeface="+mn-lt"/>
              </a:rPr>
              <a:t>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Maximálně v hodnotě dosahující poloviny maximální výše finanční podpory pro daný subjekt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Využití nových inovativních metod a scénářů s ICT v </a:t>
            </a:r>
            <a:r>
              <a:rPr lang="cs-CZ" u="sng" dirty="0">
                <a:latin typeface="+mn-lt"/>
              </a:rPr>
              <a:t>běžné</a:t>
            </a:r>
            <a:r>
              <a:rPr lang="cs-CZ" dirty="0">
                <a:latin typeface="+mn-lt"/>
              </a:rPr>
              <a:t> výuce/vzdělávání</a:t>
            </a: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9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Supervize/</a:t>
            </a:r>
            <a:r>
              <a:rPr lang="cs-CZ" dirty="0" err="1" smtClean="0"/>
              <a:t>mentoring</a:t>
            </a:r>
            <a:r>
              <a:rPr lang="cs-CZ" dirty="0" smtClean="0"/>
              <a:t>/</a:t>
            </a:r>
            <a:r>
              <a:rPr lang="cs-CZ" dirty="0" err="1" smtClean="0"/>
              <a:t>koučink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032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SŠ, SŠ speciální, </a:t>
            </a:r>
            <a:r>
              <a:rPr lang="cs-CZ" sz="2200" dirty="0" smtClean="0">
                <a:latin typeface="+mn-lt"/>
              </a:rPr>
              <a:t>VOŠ, domovy mládeže, internáty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pro </a:t>
            </a:r>
            <a:r>
              <a:rPr lang="cs-CZ" sz="2200" dirty="0">
                <a:latin typeface="+mn-lt"/>
              </a:rPr>
              <a:t>skupinu 3 – 8 pedagogů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20 hodin společné supervize/</a:t>
            </a:r>
            <a:r>
              <a:rPr lang="cs-CZ" sz="2200" dirty="0" err="1">
                <a:latin typeface="+mn-lt"/>
              </a:rPr>
              <a:t>mentorignu</a:t>
            </a:r>
            <a:r>
              <a:rPr lang="cs-CZ" sz="2200" dirty="0">
                <a:latin typeface="+mn-lt"/>
              </a:rPr>
              <a:t>/</a:t>
            </a:r>
            <a:r>
              <a:rPr lang="cs-CZ" sz="2200" dirty="0" err="1">
                <a:latin typeface="+mn-lt"/>
              </a:rPr>
              <a:t>koučinku</a:t>
            </a:r>
            <a:r>
              <a:rPr lang="cs-CZ" sz="2200" dirty="0">
                <a:latin typeface="+mn-lt"/>
              </a:rPr>
              <a:t> + 10 hodin individuálních = celkem 30 hodin práce supervizora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 supervize: reflektovat svoji práci, týmovou spolupráci, uvažovat o problémových situacích, o svých rolích, …</a:t>
            </a:r>
          </a:p>
          <a:p>
            <a:endParaRPr lang="cs-CZ" sz="2200" i="1" dirty="0">
              <a:latin typeface="+mn-lt"/>
            </a:endParaRPr>
          </a:p>
          <a:p>
            <a:r>
              <a:rPr lang="cs-CZ" sz="2200" dirty="0">
                <a:latin typeface="+mn-lt"/>
              </a:rPr>
              <a:t>Kvalifikace supervizora/mentora/kouče: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VŠ vzdělání v oblasti psychologie, pedagogiky, sociálních věd, lékařství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min. 6 let praxe ve vzdělávání nebo v pomáhající profesi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</a:t>
            </a:r>
            <a:r>
              <a:rPr lang="cs-CZ" sz="2200" dirty="0" smtClean="0">
                <a:latin typeface="+mn-lt"/>
              </a:rPr>
              <a:t>ýcvik v </a:t>
            </a:r>
            <a:r>
              <a:rPr lang="cs-CZ" sz="2200" dirty="0">
                <a:latin typeface="+mn-lt"/>
              </a:rPr>
              <a:t>supervizi/</a:t>
            </a:r>
            <a:r>
              <a:rPr lang="cs-CZ" sz="2200" dirty="0" err="1">
                <a:latin typeface="+mn-lt"/>
              </a:rPr>
              <a:t>mentoringu</a:t>
            </a:r>
            <a:r>
              <a:rPr lang="cs-CZ" sz="2200" dirty="0">
                <a:latin typeface="+mn-lt"/>
              </a:rPr>
              <a:t>/</a:t>
            </a:r>
            <a:r>
              <a:rPr lang="cs-CZ" sz="2200" dirty="0" err="1">
                <a:latin typeface="+mn-lt"/>
              </a:rPr>
              <a:t>koučinku</a:t>
            </a:r>
            <a:r>
              <a:rPr lang="cs-CZ" sz="2200" dirty="0">
                <a:latin typeface="+mn-lt"/>
              </a:rPr>
              <a:t> se závěrečnou zkouškou </a:t>
            </a:r>
          </a:p>
          <a:p>
            <a:pPr marL="342900" indent="-342900">
              <a:buFontTx/>
              <a:buChar char="-"/>
            </a:pPr>
            <a:r>
              <a:rPr lang="cs-CZ" sz="2200" dirty="0" smtClean="0">
                <a:latin typeface="+mn-lt"/>
              </a:rPr>
              <a:t>nebyl pracovníkem </a:t>
            </a:r>
            <a:r>
              <a:rPr lang="cs-CZ" sz="2200" dirty="0">
                <a:latin typeface="+mn-lt"/>
              </a:rPr>
              <a:t>daného subjektu </a:t>
            </a:r>
            <a:r>
              <a:rPr lang="cs-CZ" sz="2200" dirty="0" smtClean="0">
                <a:latin typeface="+mn-lt"/>
              </a:rPr>
              <a:t>min. </a:t>
            </a:r>
            <a:r>
              <a:rPr lang="cs-CZ" sz="2200" dirty="0">
                <a:latin typeface="+mn-lt"/>
              </a:rPr>
              <a:t>1 rok před startem aktivity.</a:t>
            </a: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3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Projektový den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</a:t>
            </a:r>
            <a:r>
              <a:rPr lang="cs-CZ" dirty="0" smtClean="0">
                <a:latin typeface="+mn-lt"/>
              </a:rPr>
              <a:t>VOŠ, domovy </a:t>
            </a:r>
            <a:r>
              <a:rPr lang="cs-CZ" dirty="0">
                <a:latin typeface="+mn-lt"/>
              </a:rPr>
              <a:t>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 </a:t>
            </a:r>
            <a:r>
              <a:rPr lang="cs-CZ" dirty="0">
                <a:latin typeface="+mn-lt"/>
              </a:rPr>
              <a:t>a odborník z praxe naplánují a zrealizují projektový den ve škole nebo v jejím blízkém okolí v délce 4 vyučovacích hodin – v rámci běžné výuky/vzdělávání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Projektové vzdělávání = vedení dětí/žáků/účastníků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 1 projektový den: doložení 1 přípravy PD, popis jeho průběhu a společná reflexe pedagoga a odborníka</a:t>
            </a: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Projektový den mimo školu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3024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</a:t>
            </a:r>
            <a:r>
              <a:rPr lang="cs-CZ" dirty="0" smtClean="0">
                <a:latin typeface="+mn-lt"/>
              </a:rPr>
              <a:t>domovy </a:t>
            </a:r>
            <a:r>
              <a:rPr lang="cs-CZ" dirty="0">
                <a:latin typeface="+mn-lt"/>
              </a:rPr>
              <a:t>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Pedagog </a:t>
            </a:r>
            <a:r>
              <a:rPr lang="cs-CZ" dirty="0">
                <a:latin typeface="+mn-lt"/>
              </a:rPr>
              <a:t>a odborník z praxe naplánují a zrealizují projektový den pro skupinu 10 dětí/žáků/účastníků (min. 3 ohroženi školním neúspěchem) v délce 4 vyučovacích hodin v rámci běžné výuky/vzdělávání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Cestovní vzdálenost min. 10 km od místa školy – dle kalkulátoru: </a:t>
            </a:r>
            <a:r>
              <a:rPr lang="cs-CZ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Projektové vzdělávání = vedení dětí/žáků/účastníků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 skončení aktivity: interní sdílení zkušeností ve škole pro ostatní 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 1 projektový den: doložení 1 přípravy PD, popis jeho průběhu a společná reflexe pedagoga a odborníka</a:t>
            </a:r>
            <a:endParaRPr lang="cs-CZ" dirty="0">
              <a:solidFill>
                <a:srgbClr val="FF0000"/>
              </a:solidFill>
              <a:latin typeface="+mn-lt"/>
            </a:endParaRPr>
          </a:p>
          <a:p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8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Kluby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pro SŠ, domovy mládeže a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Varianty: klub čtenářský, zábavné logiky a deskových her, komunikace v cizím jazyce, badatelský, sociálních a občanských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</a:t>
            </a:r>
            <a:r>
              <a:rPr lang="cs-CZ" sz="2200" dirty="0" smtClean="0">
                <a:latin typeface="+mn-lt"/>
              </a:rPr>
              <a:t>ro min. 6 žáků (min. 2 ohroženi školním neúspěchem)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klubu </a:t>
            </a:r>
            <a:r>
              <a:rPr lang="cs-CZ" sz="2200" dirty="0" smtClean="0">
                <a:latin typeface="+mn-lt"/>
              </a:rPr>
              <a:t>SŠ mohou </a:t>
            </a:r>
            <a:r>
              <a:rPr lang="cs-CZ" sz="2200" dirty="0">
                <a:latin typeface="+mn-lt"/>
              </a:rPr>
              <a:t>být zapsaní i žáci ZŠ, maximálně v poměru 1 žák ZŠ na 1 žáka SŠ (role „staršího kamaráda“)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Min. 16 schůzek v délce 90 minut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</a:t>
            </a:r>
            <a:r>
              <a:rPr lang="cs-CZ" sz="2200" dirty="0" smtClean="0">
                <a:latin typeface="+mn-lt"/>
              </a:rPr>
              <a:t>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Vedoucí: pedagog v běžné </a:t>
            </a:r>
            <a:r>
              <a:rPr lang="cs-CZ" sz="2200" dirty="0" err="1" smtClean="0">
                <a:latin typeface="+mn-lt"/>
              </a:rPr>
              <a:t>výuce,v</a:t>
            </a:r>
            <a:r>
              <a:rPr lang="cs-CZ" sz="2200" dirty="0" smtClean="0">
                <a:latin typeface="+mn-lt"/>
              </a:rPr>
              <a:t> běžné činnosti DM a internátu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Činnost </a:t>
            </a:r>
            <a:r>
              <a:rPr lang="cs-CZ" sz="2200" dirty="0">
                <a:latin typeface="+mn-lt"/>
              </a:rPr>
              <a:t>klubu nesmí být </a:t>
            </a:r>
            <a:r>
              <a:rPr lang="cs-CZ" sz="2200" dirty="0" smtClean="0">
                <a:latin typeface="+mn-lt"/>
              </a:rPr>
              <a:t>poskytována </a:t>
            </a:r>
            <a:r>
              <a:rPr lang="cs-CZ" sz="2200" dirty="0">
                <a:latin typeface="+mn-lt"/>
              </a:rPr>
              <a:t>za </a:t>
            </a:r>
            <a:r>
              <a:rPr lang="cs-CZ" sz="2200" dirty="0" smtClean="0">
                <a:latin typeface="+mn-lt"/>
              </a:rPr>
              <a:t>úplatu.</a:t>
            </a:r>
          </a:p>
        </p:txBody>
      </p:sp>
    </p:spTree>
    <p:extLst>
      <p:ext uri="{BB962C8B-B14F-4D97-AF65-F5344CB8AC3E}">
        <p14:creationId xmlns:p14="http://schemas.microsoft.com/office/powerpoint/2010/main" val="3873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/>
          <a:lstStyle/>
          <a:p>
            <a:pPr algn="ctr"/>
            <a:r>
              <a:rPr lang="cs-CZ" dirty="0" smtClean="0"/>
              <a:t>Komunitně osvětová setkávání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pro SŠ, SŠ speciální, domovy mládeže, internáty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cílem </a:t>
            </a:r>
            <a:r>
              <a:rPr lang="cs-CZ" dirty="0">
                <a:latin typeface="+mn-lt"/>
              </a:rPr>
              <a:t>je podpořit komunitní charakter </a:t>
            </a:r>
            <a:r>
              <a:rPr lang="cs-CZ" dirty="0" smtClean="0">
                <a:latin typeface="+mn-lt"/>
              </a:rPr>
              <a:t>škol </a:t>
            </a:r>
            <a:r>
              <a:rPr lang="cs-CZ" dirty="0">
                <a:latin typeface="+mn-lt"/>
              </a:rPr>
              <a:t>– akce ve škole nebo v okolí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Jedno 2hodinové setkání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spolupráce s externistou nebo jinou organizací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Zaměření setkání např. 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Přednášky s diskusí veřejnosti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Workshopy, výstavy, divadelní a kulturní aktivity – posílení soudržnosti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Další aktivity ve spolupráci s místními organizacemi </a:t>
            </a:r>
            <a:r>
              <a:rPr lang="cs-CZ" dirty="0" smtClean="0">
                <a:latin typeface="+mn-lt"/>
              </a:rPr>
              <a:t>(NNO</a:t>
            </a:r>
            <a:r>
              <a:rPr lang="cs-CZ" dirty="0">
                <a:latin typeface="+mn-lt"/>
              </a:rPr>
              <a:t>, jiné </a:t>
            </a:r>
            <a:r>
              <a:rPr lang="cs-CZ" dirty="0" smtClean="0">
                <a:latin typeface="+mn-lt"/>
              </a:rPr>
              <a:t>školy, </a:t>
            </a:r>
            <a:r>
              <a:rPr lang="cs-CZ" dirty="0">
                <a:latin typeface="+mn-lt"/>
              </a:rPr>
              <a:t>…)</a:t>
            </a:r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0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31579" cy="4000501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Výstupové indikátory</a:t>
            </a:r>
          </a:p>
          <a:p>
            <a:r>
              <a:rPr lang="cs-CZ" dirty="0" smtClean="0">
                <a:latin typeface="+mn-lt"/>
              </a:rPr>
              <a:t>Realizace šablony = naplnění výstupu = naplnění výstupového indikátoru</a:t>
            </a:r>
            <a:endParaRPr lang="cs-CZ" dirty="0">
              <a:latin typeface="+mn-lt"/>
            </a:endParaRPr>
          </a:p>
          <a:p>
            <a:endParaRPr lang="cs-CZ" b="1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5 40 00 </a:t>
            </a:r>
            <a:r>
              <a:rPr lang="cs-CZ" dirty="0" smtClean="0">
                <a:latin typeface="+mn-lt"/>
              </a:rPr>
              <a:t>Počet podpořených osob – pracovníci ve vzdělávání</a:t>
            </a:r>
          </a:p>
          <a:p>
            <a:r>
              <a:rPr lang="cs-CZ" b="1" dirty="0">
                <a:latin typeface="+mn-lt"/>
              </a:rPr>
              <a:t>5 05 01 </a:t>
            </a:r>
            <a:r>
              <a:rPr lang="cs-CZ" dirty="0">
                <a:latin typeface="+mn-lt"/>
              </a:rPr>
              <a:t>Počet podpůrných personálních opatření</a:t>
            </a:r>
          </a:p>
          <a:p>
            <a:r>
              <a:rPr lang="cs-CZ" b="1" dirty="0">
                <a:latin typeface="+mn-lt"/>
              </a:rPr>
              <a:t>5 26 01 </a:t>
            </a:r>
            <a:r>
              <a:rPr lang="cs-CZ" dirty="0">
                <a:latin typeface="+mn-lt"/>
              </a:rPr>
              <a:t>Počet poskytnutých služeb individuální podpory pedagogům</a:t>
            </a:r>
          </a:p>
          <a:p>
            <a:r>
              <a:rPr lang="cs-CZ" b="1" dirty="0" smtClean="0">
                <a:latin typeface="+mn-lt"/>
              </a:rPr>
              <a:t>5 12 </a:t>
            </a:r>
            <a:r>
              <a:rPr lang="cs-CZ" b="1" dirty="0">
                <a:latin typeface="+mn-lt"/>
              </a:rPr>
              <a:t>12 </a:t>
            </a:r>
            <a:r>
              <a:rPr lang="cs-CZ" dirty="0">
                <a:latin typeface="+mn-lt"/>
              </a:rPr>
              <a:t>Počet </a:t>
            </a:r>
            <a:r>
              <a:rPr lang="cs-CZ" dirty="0" smtClean="0">
                <a:latin typeface="+mn-lt"/>
              </a:rPr>
              <a:t>rozvojových </a:t>
            </a:r>
            <a:r>
              <a:rPr lang="cs-CZ" dirty="0">
                <a:latin typeface="+mn-lt"/>
              </a:rPr>
              <a:t>aktivit vedoucích k rozvoji kompetencí </a:t>
            </a:r>
          </a:p>
          <a:p>
            <a:r>
              <a:rPr lang="cs-CZ" b="1" dirty="0" smtClean="0">
                <a:latin typeface="+mn-lt"/>
              </a:rPr>
              <a:t>5 10 17 </a:t>
            </a:r>
            <a:r>
              <a:rPr lang="cs-CZ" dirty="0" smtClean="0">
                <a:latin typeface="+mn-lt"/>
              </a:rPr>
              <a:t>Počet uspořádaných jednorázových akcí</a:t>
            </a:r>
          </a:p>
          <a:p>
            <a:r>
              <a:rPr lang="cs-CZ" b="1" dirty="0" smtClean="0">
                <a:latin typeface="+mn-lt"/>
              </a:rPr>
              <a:t>5 21 06 </a:t>
            </a:r>
            <a:r>
              <a:rPr lang="cs-CZ" dirty="0" smtClean="0">
                <a:latin typeface="+mn-lt"/>
              </a:rPr>
              <a:t>Počet produktů polytechnického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Výstupové a výsledkové indikátory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Výsledkové indikátory </a:t>
            </a:r>
          </a:p>
          <a:p>
            <a:r>
              <a:rPr lang="cs-CZ" dirty="0" smtClean="0">
                <a:latin typeface="+mn-lt"/>
              </a:rPr>
              <a:t>Výsledkový indikátor není svázán se šablonou, je stanoven za celý projekt a poukazuje na výsledky projektu. </a:t>
            </a:r>
          </a:p>
          <a:p>
            <a:endParaRPr lang="cs-CZ" b="1" dirty="0" smtClean="0">
              <a:latin typeface="+mn-lt"/>
            </a:endParaRPr>
          </a:p>
          <a:p>
            <a:r>
              <a:rPr lang="cs-CZ" b="1" dirty="0">
                <a:latin typeface="+mn-lt"/>
              </a:rPr>
              <a:t>6 00 00 </a:t>
            </a:r>
            <a:r>
              <a:rPr lang="cs-CZ" dirty="0">
                <a:latin typeface="+mn-lt"/>
              </a:rPr>
              <a:t>Celkový počet účastníků (bagatelní podpora 24 hodin</a:t>
            </a:r>
            <a:r>
              <a:rPr lang="cs-CZ" dirty="0" smtClean="0">
                <a:latin typeface="+mn-lt"/>
              </a:rPr>
              <a:t>)</a:t>
            </a:r>
            <a:endParaRPr lang="cs-CZ" dirty="0">
              <a:latin typeface="+mn-lt"/>
            </a:endParaRPr>
          </a:p>
          <a:p>
            <a:r>
              <a:rPr lang="cs-CZ" b="1" dirty="0" smtClean="0">
                <a:latin typeface="+mn-lt"/>
              </a:rPr>
              <a:t>5 </a:t>
            </a:r>
            <a:r>
              <a:rPr lang="cs-CZ" b="1" dirty="0">
                <a:latin typeface="+mn-lt"/>
              </a:rPr>
              <a:t>25 10 </a:t>
            </a:r>
            <a:r>
              <a:rPr lang="cs-CZ" dirty="0">
                <a:latin typeface="+mn-lt"/>
              </a:rPr>
              <a:t>Počet pracovníků ve vzdělávání, kteří v praxi uplatňují nově získané poznatky a dovednosti </a:t>
            </a:r>
            <a:r>
              <a:rPr lang="cs-CZ" dirty="0" smtClean="0">
                <a:latin typeface="+mn-lt"/>
              </a:rPr>
              <a:t> - </a:t>
            </a:r>
            <a:r>
              <a:rPr lang="cs-CZ" b="1" dirty="0" smtClean="0">
                <a:latin typeface="+mn-lt"/>
              </a:rPr>
              <a:t>povinný</a:t>
            </a:r>
            <a:r>
              <a:rPr lang="cs-CZ" dirty="0" smtClean="0">
                <a:latin typeface="+mn-lt"/>
              </a:rPr>
              <a:t> k naplnění</a:t>
            </a:r>
          </a:p>
          <a:p>
            <a:r>
              <a:rPr lang="cs-CZ" b="1" dirty="0" smtClean="0">
                <a:latin typeface="+mn-lt"/>
              </a:rPr>
              <a:t>5 </a:t>
            </a:r>
            <a:r>
              <a:rPr lang="cs-CZ" b="1" dirty="0">
                <a:latin typeface="+mn-lt"/>
              </a:rPr>
              <a:t>10 10 </a:t>
            </a:r>
            <a:r>
              <a:rPr lang="cs-CZ" dirty="0">
                <a:latin typeface="+mn-lt"/>
              </a:rPr>
              <a:t>Počet organizací, ve kterých se zvýšila kvalita výchovy a </a:t>
            </a:r>
            <a:r>
              <a:rPr lang="cs-CZ" dirty="0" smtClean="0">
                <a:latin typeface="+mn-lt"/>
              </a:rPr>
              <a:t>vzdělávání  - </a:t>
            </a:r>
            <a:r>
              <a:rPr lang="cs-CZ" b="1" dirty="0" smtClean="0">
                <a:latin typeface="+mn-lt"/>
              </a:rPr>
              <a:t>povinný</a:t>
            </a:r>
            <a:r>
              <a:rPr lang="cs-CZ" dirty="0" smtClean="0">
                <a:latin typeface="+mn-lt"/>
              </a:rPr>
              <a:t> k naplnění </a:t>
            </a:r>
          </a:p>
          <a:p>
            <a:r>
              <a:rPr lang="cs-CZ" dirty="0" smtClean="0">
                <a:latin typeface="+mn-lt"/>
              </a:rPr>
              <a:t>(+ </a:t>
            </a:r>
            <a:r>
              <a:rPr lang="cs-CZ" dirty="0">
                <a:latin typeface="+mn-lt"/>
              </a:rPr>
              <a:t>vykazovat 5 15 10, 5 16 10, 5 17 10</a:t>
            </a:r>
            <a:r>
              <a:rPr lang="cs-CZ" dirty="0" smtClean="0">
                <a:latin typeface="+mn-lt"/>
              </a:rPr>
              <a:t>) 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b="1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Vazba mezi výstupovými a výsledkovými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584907" cy="400050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Šablony s výstupovým indikátorem:</a:t>
            </a:r>
          </a:p>
          <a:p>
            <a:r>
              <a:rPr lang="cs-CZ" b="1" dirty="0" smtClean="0">
                <a:latin typeface="+mn-lt"/>
              </a:rPr>
              <a:t>5 40 00: Počet podpořených osob </a:t>
            </a:r>
            <a:r>
              <a:rPr lang="cs-CZ" dirty="0" smtClean="0">
                <a:latin typeface="+mn-lt"/>
              </a:rPr>
              <a:t>– pracovníci ve vzdělávání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                 </a:t>
            </a:r>
            <a:r>
              <a:rPr lang="cs-CZ" dirty="0">
                <a:latin typeface="+mn-lt"/>
              </a:rPr>
              <a:t>P</a:t>
            </a:r>
            <a:r>
              <a:rPr lang="cs-CZ" dirty="0" smtClean="0">
                <a:latin typeface="+mn-lt"/>
              </a:rPr>
              <a:t>ostupné naplnění výsledkových indikátorů:</a:t>
            </a:r>
          </a:p>
          <a:p>
            <a:r>
              <a:rPr lang="cs-CZ" b="1" dirty="0" smtClean="0">
                <a:latin typeface="+mn-lt"/>
              </a:rPr>
              <a:t>6 00 00 Celkový počet účastníků </a:t>
            </a:r>
            <a:r>
              <a:rPr lang="cs-CZ" dirty="0" smtClean="0">
                <a:latin typeface="+mn-lt"/>
              </a:rPr>
              <a:t>(milník - bagatelní podpora 24 hodin)</a:t>
            </a:r>
          </a:p>
          <a:p>
            <a:r>
              <a:rPr lang="cs-CZ" dirty="0" smtClean="0">
                <a:latin typeface="+mn-lt"/>
              </a:rPr>
              <a:t>a</a:t>
            </a:r>
          </a:p>
          <a:p>
            <a:r>
              <a:rPr lang="cs-CZ" b="1" dirty="0" smtClean="0">
                <a:latin typeface="+mn-lt"/>
              </a:rPr>
              <a:t>5 25 10 Počet pracovníků ve vzdělávání</a:t>
            </a:r>
            <a:r>
              <a:rPr lang="cs-CZ" dirty="0" smtClean="0">
                <a:latin typeface="+mn-lt"/>
              </a:rPr>
              <a:t>, kteří v praxi uplatňují nově získané poznatky a dovednosti </a:t>
            </a:r>
          </a:p>
          <a:p>
            <a:r>
              <a:rPr lang="cs-CZ" dirty="0" smtClean="0">
                <a:latin typeface="+mn-lt"/>
              </a:rPr>
              <a:t>- povinný k naplnění (sankce)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                                             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04322" y="2757621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Indikátor 6 00 00 – milník (bagatelní podpora)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Pokud se pedagog vzdělává min. 24 hodin ze šablon, potom se započítá do indikátoru 6 00 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Bagatelní podpora není povinná!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n-lt"/>
              </a:rPr>
              <a:t>Indikátor 6 00 00 není povinný k naplnění (do žádosti o podporu je ale potřeba stanovit jeho reálnou cílovou hodnotu).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Kdo dosáhne 24 hodin vzdělávání během realizace projektu, musí být v 6 00 00 vykázán.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33535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Šablony s výstupovým indikátorem:</a:t>
            </a:r>
          </a:p>
          <a:p>
            <a:r>
              <a:rPr lang="cs-CZ" b="1" dirty="0" smtClean="0">
                <a:latin typeface="+mn-lt"/>
              </a:rPr>
              <a:t>5 05 01 </a:t>
            </a:r>
            <a:r>
              <a:rPr lang="cs-CZ" dirty="0" smtClean="0">
                <a:latin typeface="+mn-lt"/>
              </a:rPr>
              <a:t>Počet podpůrných personálních opatření</a:t>
            </a:r>
          </a:p>
          <a:p>
            <a:r>
              <a:rPr lang="cs-CZ" b="1" dirty="0" smtClean="0">
                <a:latin typeface="+mn-lt"/>
              </a:rPr>
              <a:t>5 26 01 </a:t>
            </a:r>
            <a:r>
              <a:rPr lang="cs-CZ" dirty="0" smtClean="0">
                <a:latin typeface="+mn-lt"/>
              </a:rPr>
              <a:t>Počet poskytnutých služeb individuální podpory pedagogům</a:t>
            </a:r>
          </a:p>
          <a:p>
            <a:r>
              <a:rPr lang="cs-CZ" b="1" dirty="0" smtClean="0">
                <a:latin typeface="+mn-lt"/>
              </a:rPr>
              <a:t>5 12 12 </a:t>
            </a:r>
            <a:r>
              <a:rPr lang="cs-CZ" dirty="0" smtClean="0">
                <a:latin typeface="+mn-lt"/>
              </a:rPr>
              <a:t>Počet mimoškolních aktivit vedoucích k rozvoji kompetencí </a:t>
            </a:r>
          </a:p>
          <a:p>
            <a:r>
              <a:rPr lang="cs-CZ" b="1" dirty="0">
                <a:latin typeface="+mn-lt"/>
              </a:rPr>
              <a:t>5 10 17 </a:t>
            </a:r>
            <a:r>
              <a:rPr lang="cs-CZ" dirty="0">
                <a:latin typeface="+mn-lt"/>
              </a:rPr>
              <a:t>Počet uspořádaných jednorázových akcí</a:t>
            </a:r>
          </a:p>
          <a:p>
            <a:r>
              <a:rPr lang="cs-CZ" b="1" dirty="0">
                <a:latin typeface="+mn-lt"/>
              </a:rPr>
              <a:t>5 21 06 </a:t>
            </a:r>
            <a:r>
              <a:rPr lang="cs-CZ" dirty="0">
                <a:latin typeface="+mn-lt"/>
              </a:rPr>
              <a:t>Počet produktů polytechnického vzdělávání</a:t>
            </a:r>
          </a:p>
          <a:p>
            <a:r>
              <a:rPr lang="cs-CZ" dirty="0" smtClean="0">
                <a:latin typeface="+mn-lt"/>
              </a:rPr>
              <a:t>                 </a:t>
            </a:r>
          </a:p>
          <a:p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                 Výsledkový indikátor:</a:t>
            </a:r>
          </a:p>
          <a:p>
            <a:r>
              <a:rPr lang="cs-CZ" b="1" dirty="0" smtClean="0">
                <a:latin typeface="+mn-lt"/>
              </a:rPr>
              <a:t>5 10 10 Počet organizací</a:t>
            </a:r>
            <a:r>
              <a:rPr lang="cs-CZ" dirty="0" smtClean="0">
                <a:latin typeface="+mn-lt"/>
              </a:rPr>
              <a:t>, ve kterých se zvýšila kvalita výchovy a vzdělávání</a:t>
            </a:r>
          </a:p>
          <a:p>
            <a:r>
              <a:rPr lang="cs-CZ" dirty="0" smtClean="0">
                <a:latin typeface="+mn-lt"/>
              </a:rPr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790363" y="454537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Splnění aktivit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algn="just"/>
            <a:r>
              <a:rPr lang="cs-CZ" b="1" dirty="0" smtClean="0">
                <a:latin typeface="+mn-lt"/>
              </a:rPr>
              <a:t>Splnění </a:t>
            </a:r>
            <a:r>
              <a:rPr lang="cs-CZ" b="1" dirty="0">
                <a:latin typeface="+mn-lt"/>
              </a:rPr>
              <a:t>účelu dotace</a:t>
            </a:r>
          </a:p>
          <a:p>
            <a:pPr algn="just"/>
            <a:r>
              <a:rPr lang="cs-CZ" dirty="0" smtClean="0">
                <a:latin typeface="+mn-lt"/>
              </a:rPr>
              <a:t>= naplnění </a:t>
            </a:r>
            <a:r>
              <a:rPr lang="cs-CZ" dirty="0">
                <a:latin typeface="+mn-lt"/>
              </a:rPr>
              <a:t>výstupů aktivit zjednodušeného projektu v souhrnné výši alespoň 50 % částky dotace uvedené v právním </a:t>
            </a:r>
            <a:r>
              <a:rPr lang="cs-CZ" dirty="0" smtClean="0">
                <a:latin typeface="+mn-lt"/>
              </a:rPr>
              <a:t>aktu.</a:t>
            </a:r>
          </a:p>
          <a:p>
            <a:pPr algn="just"/>
            <a:r>
              <a:rPr lang="cs-CZ" b="1" dirty="0" smtClean="0">
                <a:latin typeface="+mn-lt"/>
              </a:rPr>
              <a:t>Vracení </a:t>
            </a:r>
            <a:r>
              <a:rPr lang="cs-CZ" b="1" dirty="0">
                <a:latin typeface="+mn-lt"/>
              </a:rPr>
              <a:t>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</a:t>
            </a:r>
            <a:r>
              <a:rPr lang="cs-CZ" dirty="0" smtClean="0">
                <a:latin typeface="+mn-lt"/>
              </a:rPr>
              <a:t>šablonu  </a:t>
            </a:r>
            <a:endParaRPr lang="cs-CZ" dirty="0">
              <a:latin typeface="+mn-lt"/>
            </a:endParaRP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</a:t>
            </a:r>
            <a:r>
              <a:rPr lang="cs-CZ" i="1" dirty="0">
                <a:latin typeface="+mn-lt"/>
              </a:rPr>
              <a:t>Celkových nákladů na aktivitu </a:t>
            </a:r>
            <a:r>
              <a:rPr lang="cs-CZ" dirty="0">
                <a:latin typeface="+mn-lt"/>
              </a:rPr>
              <a:t>také </a:t>
            </a:r>
            <a:r>
              <a:rPr lang="cs-CZ" i="1" dirty="0">
                <a:latin typeface="+mn-lt"/>
              </a:rPr>
              <a:t>Celkové náklady na jednotku výstupu</a:t>
            </a:r>
            <a:r>
              <a:rPr lang="cs-CZ" dirty="0">
                <a:latin typeface="+mn-lt"/>
              </a:rPr>
              <a:t>, potom budou vráceny finanční prostředky za nerealizované jednotky výstupu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Hodnoticí proces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Šablony II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Výzva 65</a:t>
            </a:r>
            <a:r>
              <a:rPr lang="cs-CZ" dirty="0">
                <a:latin typeface="+mn-lt"/>
              </a:rPr>
              <a:t>: </a:t>
            </a:r>
            <a:r>
              <a:rPr lang="cs-CZ" dirty="0" smtClean="0">
                <a:latin typeface="+mn-lt"/>
              </a:rPr>
              <a:t>SŠ, VOŠ, konzervatoře, domovy mládeže, internáty – regiony </a:t>
            </a:r>
            <a:r>
              <a:rPr lang="cs-CZ" dirty="0" smtClean="0">
                <a:latin typeface="+mn-lt"/>
                <a:hlinkClick r:id="rId3"/>
              </a:rPr>
              <a:t>https</a:t>
            </a:r>
            <a:r>
              <a:rPr lang="cs-CZ" dirty="0">
                <a:latin typeface="+mn-lt"/>
                <a:hlinkClick r:id="rId3"/>
              </a:rPr>
              <a:t>://</a:t>
            </a:r>
            <a:r>
              <a:rPr lang="cs-CZ" dirty="0" smtClean="0">
                <a:latin typeface="+mn-lt"/>
                <a:hlinkClick r:id="rId3"/>
              </a:rPr>
              <a:t>opvvv.msmt.cz/vyzva/vyzva-c-02-18-065-sablony-pro-ss-a-vos-ii-mrr.htm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Místo realizace: státy EU (v IS KP14+ lze zadat pouze území ČR)</a:t>
            </a:r>
          </a:p>
          <a:p>
            <a:r>
              <a:rPr lang="cs-CZ" dirty="0" smtClean="0">
                <a:latin typeface="+mn-lt"/>
              </a:rPr>
              <a:t>Místo dopadu: méně rozvinutý region</a:t>
            </a:r>
          </a:p>
          <a:p>
            <a:endParaRPr lang="cs-CZ" b="1" dirty="0" smtClean="0">
              <a:latin typeface="+mn-lt"/>
            </a:endParaRPr>
          </a:p>
          <a:p>
            <a:r>
              <a:rPr lang="cs-CZ" b="1" dirty="0" smtClean="0">
                <a:latin typeface="+mn-lt"/>
              </a:rPr>
              <a:t>Výzva 66</a:t>
            </a:r>
            <a:r>
              <a:rPr lang="cs-CZ" dirty="0">
                <a:latin typeface="+mn-lt"/>
              </a:rPr>
              <a:t>: SŠ, VOŠ, konzervatoře, domovy mládeže, internáty – Praha </a:t>
            </a:r>
            <a:r>
              <a:rPr lang="cs-CZ" dirty="0" smtClean="0">
                <a:latin typeface="+mn-lt"/>
                <a:hlinkClick r:id="rId4"/>
              </a:rPr>
              <a:t>https</a:t>
            </a:r>
            <a:r>
              <a:rPr lang="cs-CZ" dirty="0">
                <a:latin typeface="+mn-lt"/>
                <a:hlinkClick r:id="rId4"/>
              </a:rPr>
              <a:t>://</a:t>
            </a:r>
            <a:r>
              <a:rPr lang="cs-CZ" dirty="0" smtClean="0">
                <a:latin typeface="+mn-lt"/>
                <a:hlinkClick r:id="rId4"/>
              </a:rPr>
              <a:t>opvvv.msmt.cz/vyzva/vyzva-c-02-18-066-sablony-pro-ss-a-vos-ii-vrr.htm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Místo realizace: státy EU </a:t>
            </a: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(v IS KP14+ lze zadat pouze území ČR)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Místo dopadu: více rozvinutý region, méně rozvinutý 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Hodnoticí proces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Přijetí žádostí</a:t>
            </a:r>
            <a:r>
              <a:rPr lang="cs-CZ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Kontrola</a:t>
            </a:r>
            <a:r>
              <a:rPr lang="cs-CZ" dirty="0">
                <a:latin typeface="+mn-lt"/>
              </a:rPr>
              <a:t> formálních náležitostí  a přijatelnosti: </a:t>
            </a:r>
            <a:r>
              <a:rPr lang="cs-CZ" b="1" dirty="0">
                <a:latin typeface="+mn-lt"/>
              </a:rPr>
              <a:t>opravitelná kritéria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Vyrozumění</a:t>
            </a:r>
            <a:r>
              <a:rPr lang="cs-CZ" dirty="0">
                <a:latin typeface="+mn-lt"/>
              </a:rPr>
              <a:t>: formou interní </a:t>
            </a:r>
            <a:r>
              <a:rPr lang="cs-CZ" dirty="0" smtClean="0">
                <a:latin typeface="+mn-lt"/>
              </a:rPr>
              <a:t>depeše, výzva k doplnění </a:t>
            </a:r>
            <a:r>
              <a:rPr lang="cs-CZ" dirty="0">
                <a:latin typeface="+mn-lt"/>
              </a:rPr>
              <a:t>podkladů pro právní </a:t>
            </a:r>
            <a:r>
              <a:rPr lang="cs-CZ" dirty="0" smtClean="0">
                <a:latin typeface="+mn-lt"/>
              </a:rPr>
              <a:t>akt pouze pro  projekty v de-</a:t>
            </a:r>
            <a:r>
              <a:rPr lang="cs-CZ" dirty="0" err="1" smtClean="0">
                <a:latin typeface="+mn-lt"/>
              </a:rPr>
              <a:t>minimis</a:t>
            </a:r>
            <a:r>
              <a:rPr lang="cs-CZ" dirty="0" smtClean="0">
                <a:latin typeface="+mn-lt"/>
              </a:rPr>
              <a:t> (Prohlášení o propojenosti s ostatními podniky)</a:t>
            </a:r>
            <a:endParaRPr lang="cs-CZ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Příprava právního </a:t>
            </a:r>
            <a:r>
              <a:rPr lang="cs-CZ" dirty="0" smtClean="0">
                <a:latin typeface="+mn-lt"/>
              </a:rPr>
              <a:t>aktu (Rozhodnutí o poskytnutí dotace, pro OSS: Stanovení podmínek pro použití finančních prostředků) </a:t>
            </a:r>
            <a:endParaRPr lang="cs-CZ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Zaslání zálohové platby </a:t>
            </a:r>
          </a:p>
          <a:p>
            <a:pPr algn="just"/>
            <a:endParaRPr lang="cs-CZ" dirty="0">
              <a:latin typeface="+mn-lt"/>
            </a:endParaRPr>
          </a:p>
          <a:p>
            <a:pPr algn="just"/>
            <a:r>
              <a:rPr lang="cs-CZ" dirty="0">
                <a:latin typeface="+mn-lt"/>
              </a:rPr>
              <a:t>Délka hodnoticího procesu: cca 5 měsíců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0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/>
              <a:t>Přílohy žádosti o podporu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809860"/>
            <a:ext cx="8157117" cy="40036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Čestné prohlášení – souhrnné </a:t>
            </a:r>
            <a:r>
              <a:rPr lang="cs-CZ" dirty="0" smtClean="0">
                <a:latin typeface="+mn-lt"/>
              </a:rPr>
              <a:t>(originál)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Kalkulačka indikátorů (originál)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Výstup z dotazníkového šetření (kopie)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Potvrzení o schválení PA nebo ŠAP (originál/kopie)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+ dále pro školy, jež nejsou příspěvkovými organizacemi nebo zřízené MŠMT: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Doklad o bankovním účtu/podúčtu (originál)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Čestné prohlášení o výběru režimu veřejné podpory (originál)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95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Práce s Kalkulačkou indikátorů  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cs-CZ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povinná příloha k žádosti o podporu</a:t>
            </a: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počítá specifické cíle (opsat do žádosti), hlídá výši dotace celkem i pro jednotlivé subjekty, počítá indikátory </a:t>
            </a:r>
          </a:p>
          <a:p>
            <a:pPr algn="just"/>
            <a:endParaRPr lang="cs-CZ" dirty="0">
              <a:latin typeface="+mn-lt"/>
            </a:endParaRPr>
          </a:p>
          <a:p>
            <a:pPr algn="just"/>
            <a:r>
              <a:rPr lang="cs-CZ" b="1" dirty="0">
                <a:latin typeface="+mn-lt"/>
              </a:rPr>
              <a:t>Kalkulačka indikátorů pro </a:t>
            </a:r>
            <a:r>
              <a:rPr lang="cs-CZ" b="1" dirty="0" err="1">
                <a:latin typeface="+mn-lt"/>
              </a:rPr>
              <a:t>ZoR</a:t>
            </a:r>
            <a:r>
              <a:rPr lang="cs-CZ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povinná příloha ke zprávám o realizaci</a:t>
            </a: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počítá indikátory za splněné aktivity, nutné uvádět absolvované vzdělávací akce – seznam pedagogů do milníku 6 00 00, počítá sníženou šablonu (po zadání počtu dní nepřítomnosti v daném měsíci)</a:t>
            </a:r>
          </a:p>
        </p:txBody>
      </p:sp>
      <p:sp>
        <p:nvSpPr>
          <p:cNvPr id="7172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546812-9B63-4DCC-BD20-30AAE04A5D51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Připomínky – žádosti o přezkum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Připomínky k oznámení ŘO </a:t>
            </a:r>
            <a:r>
              <a:rPr lang="cs-CZ" b="1" dirty="0">
                <a:latin typeface="+mn-lt"/>
              </a:rPr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Připomínky k oznámení ŘO </a:t>
            </a:r>
            <a:r>
              <a:rPr lang="cs-CZ" b="1" dirty="0">
                <a:latin typeface="+mn-lt"/>
              </a:rPr>
              <a:t>v době realizace </a:t>
            </a:r>
          </a:p>
          <a:p>
            <a:pPr algn="just"/>
            <a:endParaRPr lang="cs-CZ" dirty="0">
              <a:latin typeface="+mn-lt"/>
            </a:endParaRPr>
          </a:p>
          <a:p>
            <a:pPr algn="just"/>
            <a:r>
              <a:rPr lang="cs-CZ" dirty="0">
                <a:latin typeface="+mn-lt"/>
              </a:rPr>
              <a:t>-   v souladu s Pravidly pro žadatele a příjemce ZP, kap. 10.2</a:t>
            </a:r>
          </a:p>
          <a:p>
            <a:pPr lvl="0" algn="just"/>
            <a:r>
              <a:rPr lang="cs-CZ" dirty="0">
                <a:latin typeface="+mn-lt"/>
              </a:rPr>
              <a:t>-  lhůta je počítána 15 kalendářních dnů od rozhodnutí</a:t>
            </a:r>
          </a:p>
          <a:p>
            <a:pPr algn="just"/>
            <a:endParaRPr lang="cs-CZ" dirty="0"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cs-CZ" dirty="0">
                <a:latin typeface="+mn-lt"/>
              </a:rPr>
              <a:t>v IS KP14+ byla nově zřízena adresa </a:t>
            </a:r>
            <a:r>
              <a:rPr lang="cs-CZ" dirty="0" err="1">
                <a:latin typeface="+mn-lt"/>
              </a:rPr>
              <a:t>OPVVV_připomínky</a:t>
            </a:r>
            <a:r>
              <a:rPr lang="cs-CZ" dirty="0">
                <a:latin typeface="+mn-lt"/>
              </a:rPr>
              <a:t>*</a:t>
            </a:r>
            <a:r>
              <a:rPr lang="cs-CZ" dirty="0" err="1">
                <a:latin typeface="+mn-lt"/>
              </a:rPr>
              <a:t>skk</a:t>
            </a:r>
            <a:r>
              <a:rPr lang="cs-CZ" dirty="0">
                <a:latin typeface="+mn-lt"/>
              </a:rPr>
              <a:t> </a:t>
            </a:r>
          </a:p>
          <a:p>
            <a:pPr algn="just"/>
            <a:r>
              <a:rPr lang="cs-CZ" dirty="0">
                <a:latin typeface="+mn-lt"/>
              </a:rPr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1687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792451"/>
            <a:ext cx="8842916" cy="898237"/>
          </a:xfrm>
        </p:spPr>
        <p:txBody>
          <a:bodyPr/>
          <a:lstStyle/>
          <a:p>
            <a:pPr algn="ctr"/>
            <a:r>
              <a:rPr lang="cs-CZ" dirty="0" smtClean="0"/>
              <a:t>Boj proti korupci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836" y="1809860"/>
            <a:ext cx="7886700" cy="4003675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dirty="0">
                <a:latin typeface="+mn-lt"/>
                <a:hlinkClick r:id="rId3"/>
              </a:rPr>
              <a:t>korupce@msmt.cz</a:t>
            </a:r>
            <a:r>
              <a:rPr lang="cs-CZ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endParaRPr lang="cs-CZ" dirty="0" smtClean="0">
              <a:latin typeface="+mn-lt"/>
            </a:endParaRPr>
          </a:p>
          <a:p>
            <a:pPr indent="-228600" fontAlgn="auto">
              <a:spcAft>
                <a:spcPts val="0"/>
              </a:spcAft>
              <a:defRPr/>
            </a:pPr>
            <a:r>
              <a:rPr lang="cs-CZ" dirty="0" smtClean="0">
                <a:latin typeface="+mn-lt"/>
              </a:rPr>
              <a:t>Více </a:t>
            </a:r>
            <a:r>
              <a:rPr lang="cs-CZ" dirty="0">
                <a:latin typeface="+mn-lt"/>
              </a:rPr>
              <a:t>informací na webových stránkách MŠMT:</a:t>
            </a:r>
          </a:p>
          <a:p>
            <a:pPr indent="-228600" algn="ctr" fontAlgn="auto">
              <a:spcAft>
                <a:spcPts val="0"/>
              </a:spcAft>
              <a:defRPr/>
            </a:pPr>
            <a:r>
              <a:rPr lang="cs-CZ" dirty="0">
                <a:latin typeface="+mn-lt"/>
                <a:hlinkClick r:id="rId4"/>
              </a:rPr>
              <a:t>http://www.msmt.cz/ministerstvo/boj-proti-korupci</a:t>
            </a:r>
            <a:endParaRPr lang="cs-CZ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3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dirty="0">
                <a:latin typeface="+mn-lt"/>
              </a:rPr>
              <a:t>drobné reklamní a propagační předměty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1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altLang="cs-CZ" dirty="0">
                <a:latin typeface="+mn-lt"/>
              </a:rPr>
              <a:t>URL aplikace IS KP14+ - </a:t>
            </a:r>
            <a:r>
              <a:rPr lang="cs-CZ" altLang="cs-CZ" b="1" u="sng" dirty="0">
                <a:latin typeface="+mn-lt"/>
                <a:hlinkClick r:id="rId3"/>
              </a:rPr>
              <a:t>https://mseu.mssf.cz</a:t>
            </a:r>
            <a:endParaRPr lang="cs-CZ" altLang="cs-CZ" b="1" u="sng" dirty="0">
              <a:latin typeface="+mn-lt"/>
            </a:endParaRPr>
          </a:p>
          <a:p>
            <a:pPr marL="457200" indent="-457200"/>
            <a:r>
              <a:rPr lang="cs-CZ" altLang="cs-CZ" dirty="0">
                <a:latin typeface="+mn-lt"/>
              </a:rPr>
              <a:t>Pro korektní fungování aplikace je nezbytně nutné dodržovat systémové požadavky - na úvodní stránce aplikace pod záložkou HW a SW požadavky: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Doporučené prohlížeče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Doplňkové aplikace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Test kompatibility počítače.</a:t>
            </a:r>
          </a:p>
          <a:p>
            <a:pPr marL="457200" indent="-457200"/>
            <a:endParaRPr lang="cs-CZ" altLang="cs-CZ" b="1" dirty="0" smtClean="0">
              <a:latin typeface="+mn-lt"/>
            </a:endParaRPr>
          </a:p>
          <a:p>
            <a:pPr marL="457200" indent="-457200"/>
            <a:r>
              <a:rPr lang="cs-CZ" altLang="cs-CZ" b="1" dirty="0" smtClean="0">
                <a:latin typeface="+mn-lt"/>
              </a:rPr>
              <a:t>Uživatelská </a:t>
            </a:r>
            <a:r>
              <a:rPr lang="cs-CZ" altLang="cs-CZ" b="1" dirty="0">
                <a:latin typeface="+mn-lt"/>
              </a:rPr>
              <a:t>příručka IS KP14+ Pokyny pro vyplnění žádosti o podporu – Zjednodušené projekty – výzva </a:t>
            </a:r>
            <a:r>
              <a:rPr lang="cs-CZ" altLang="cs-CZ" b="1" dirty="0" smtClean="0">
                <a:latin typeface="+mn-lt"/>
              </a:rPr>
              <a:t>65 </a:t>
            </a:r>
            <a:r>
              <a:rPr lang="cs-CZ" altLang="cs-CZ" b="1" dirty="0">
                <a:latin typeface="+mn-lt"/>
              </a:rPr>
              <a:t>a 66: </a:t>
            </a:r>
            <a:r>
              <a:rPr lang="cs-CZ" altLang="cs-CZ" dirty="0">
                <a:latin typeface="+mn-lt"/>
                <a:hlinkClick r:id="rId4"/>
              </a:rPr>
              <a:t>https://</a:t>
            </a:r>
            <a:r>
              <a:rPr lang="cs-CZ" altLang="cs-CZ" dirty="0" smtClean="0">
                <a:latin typeface="+mn-lt"/>
                <a:hlinkClick r:id="rId4"/>
              </a:rPr>
              <a:t>opvvv.msmt.cz/balicek-dokumentu/item1015296.htm?a=1</a:t>
            </a:r>
            <a:endParaRPr lang="cs-CZ" altLang="cs-CZ" dirty="0" smtClean="0">
              <a:latin typeface="+mn-lt"/>
            </a:endParaRPr>
          </a:p>
          <a:p>
            <a:pPr marL="457200" indent="-457200"/>
            <a:endParaRPr lang="cs-CZ" altLang="cs-CZ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</a:rPr>
              <a:t>Přehled poskytovatelů: uveden na stránkách Ministerstva vnitra </a:t>
            </a:r>
            <a:r>
              <a:rPr lang="cs-CZ" u="sng" dirty="0">
                <a:latin typeface="+mn-lt"/>
                <a:hlinkClick r:id="rId2"/>
              </a:rPr>
              <a:t>http://www.mvcr.cz/</a:t>
            </a:r>
            <a:r>
              <a:rPr lang="cs-CZ" u="sng" dirty="0" err="1">
                <a:latin typeface="+mn-lt"/>
                <a:hlinkClick r:id="rId2"/>
              </a:rPr>
              <a:t>clanek</a:t>
            </a:r>
            <a:r>
              <a:rPr lang="cs-CZ" u="sng" dirty="0">
                <a:latin typeface="+mn-lt"/>
                <a:hlinkClick r:id="rId2"/>
              </a:rPr>
              <a:t>/prehled-udelenych-akreditaci.aspx</a:t>
            </a:r>
            <a:r>
              <a:rPr lang="cs-CZ" u="sng" dirty="0">
                <a:latin typeface="+mn-lt"/>
              </a:rPr>
              <a:t>.</a:t>
            </a:r>
          </a:p>
          <a:p>
            <a:pPr>
              <a:defRPr/>
            </a:pPr>
            <a:endParaRPr lang="cs-CZ" dirty="0">
              <a:latin typeface="+mn-lt"/>
            </a:endParaRPr>
          </a:p>
          <a:p>
            <a:pPr>
              <a:defRPr/>
            </a:pPr>
            <a:r>
              <a:rPr lang="cs-CZ" dirty="0">
                <a:latin typeface="+mn-lt"/>
              </a:rPr>
              <a:t>Vlastnosti certifikátu: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Kvalifikovaný certifikát, aktuálně platný.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Certifikát musí být určen pro elektronické podepisování dokumentů.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Certifikát obsahuje privátním klíč.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/>
              <a:t>Portál IS KP14+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cs-CZ" b="1" dirty="0" smtClean="0">
                <a:latin typeface="+mn-lt"/>
              </a:rPr>
              <a:t>Komunikace </a:t>
            </a:r>
            <a:r>
              <a:rPr lang="cs-CZ" b="1" dirty="0">
                <a:latin typeface="+mn-lt"/>
              </a:rPr>
              <a:t>žadatele/příjemce s ŘO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  <a:p>
            <a:pPr lvl="1">
              <a:defRPr/>
            </a:pPr>
            <a:r>
              <a:rPr lang="cs-CZ" sz="2000" dirty="0">
                <a:latin typeface="+mn-lt"/>
              </a:rPr>
              <a:t>Komunikace probíhá prostřednictvím IS KP 14+ (MS2014+)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sz="2000" dirty="0">
                <a:latin typeface="+mn-lt"/>
              </a:rPr>
              <a:t>Notifikace – zasílání upozornění na e-mail</a:t>
            </a:r>
          </a:p>
          <a:p>
            <a:pPr>
              <a:defRPr/>
            </a:pPr>
            <a:endParaRPr lang="cs-CZ" u="sng" dirty="0">
              <a:latin typeface="+mn-lt"/>
            </a:endParaRPr>
          </a:p>
          <a:p>
            <a:pPr>
              <a:defRPr/>
            </a:pPr>
            <a:r>
              <a:rPr lang="cs-CZ" b="1" dirty="0">
                <a:latin typeface="+mn-lt"/>
              </a:rPr>
              <a:t>Validace subjektu v Registru osob -  ROS</a:t>
            </a:r>
            <a:endParaRPr lang="cs-CZ" dirty="0">
              <a:latin typeface="+mn-lt"/>
            </a:endParaRPr>
          </a:p>
          <a:p>
            <a:pPr lvl="1">
              <a:defRPr/>
            </a:pPr>
            <a:r>
              <a:rPr lang="cs-CZ" sz="2000" dirty="0">
                <a:latin typeface="+mn-lt"/>
                <a:hlinkClick r:id="rId2"/>
              </a:rPr>
              <a:t>http://www.szrcr.cz/co-jsou-to-zakladni-registry</a:t>
            </a:r>
            <a:endParaRPr lang="cs-CZ" sz="2000" dirty="0">
              <a:latin typeface="+mn-lt"/>
            </a:endParaRPr>
          </a:p>
          <a:p>
            <a:pPr lvl="1">
              <a:defRPr/>
            </a:pPr>
            <a:r>
              <a:rPr lang="cs-CZ" sz="2000" dirty="0">
                <a:latin typeface="+mn-lt"/>
              </a:rPr>
              <a:t>1. 1. 2018 - povinnost všech subjektů být v registru osob ROS – dle novely zákona č. 111/2009 Sb.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600" u="sng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600" dirty="0"/>
          </a:p>
        </p:txBody>
      </p:sp>
      <p:sp>
        <p:nvSpPr>
          <p:cNvPr id="9220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CF7F4E6-B84C-4FA0-A597-A4AC7629B12F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69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046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SŠ, konzervatoře, VOŠ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</a:t>
            </a:r>
            <a:r>
              <a:rPr lang="cs-CZ" dirty="0" smtClean="0">
                <a:latin typeface="+mn-lt"/>
              </a:rPr>
              <a:t>omovy mládeže a internáty (= ubytovací a výchovná zařízení)</a:t>
            </a:r>
          </a:p>
          <a:p>
            <a:endParaRPr lang="cs-CZ" b="1" dirty="0">
              <a:latin typeface="+mn-lt"/>
            </a:endParaRPr>
          </a:p>
          <a:p>
            <a:r>
              <a:rPr lang="cs-CZ" b="1" dirty="0" smtClean="0">
                <a:latin typeface="+mn-lt"/>
              </a:rPr>
              <a:t>Každý žadatel – pouze 1 projekt v rámci obou výzev</a:t>
            </a:r>
            <a:endParaRPr lang="cs-CZ" b="1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Podmínka: 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zapsaní ve školském rejstříku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</a:t>
            </a:r>
            <a:r>
              <a:rPr lang="cs-CZ" dirty="0" smtClean="0">
                <a:latin typeface="+mn-lt"/>
              </a:rPr>
              <a:t>e školním roce, ve kterém podávají žádost, mají min. 1 žáka/studenta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</a:t>
            </a:r>
            <a:r>
              <a:rPr lang="cs-CZ" dirty="0" smtClean="0">
                <a:latin typeface="+mn-lt"/>
              </a:rPr>
              <a:t>usí mít vyplněný dotazník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ž</a:t>
            </a:r>
            <a:r>
              <a:rPr lang="cs-CZ" dirty="0" smtClean="0">
                <a:latin typeface="+mn-lt"/>
              </a:rPr>
              <a:t>adatelé, kteří nejsou zřízeni krajem, obcí, svazkem obcí či MŠMT (+ školy – OSS), kteří by realizovali projekt v režimu de </a:t>
            </a:r>
            <a:r>
              <a:rPr lang="cs-CZ" dirty="0" err="1" smtClean="0">
                <a:latin typeface="+mn-lt"/>
              </a:rPr>
              <a:t>minimis</a:t>
            </a:r>
            <a:r>
              <a:rPr lang="cs-CZ" dirty="0" smtClean="0">
                <a:latin typeface="+mn-lt"/>
              </a:rPr>
              <a:t>, mohou čerpat max. 200.000 EUR za poslední 3 účetní období z veřejných zdrojů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Kontakty – podpora žadatelům/příjemcům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400" b="1" dirty="0" smtClean="0">
                <a:latin typeface="+mn-lt"/>
              </a:rPr>
              <a:t>Konzultační linka pro šablony: </a:t>
            </a:r>
          </a:p>
          <a:p>
            <a:endParaRPr lang="cs-CZ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+mn-lt"/>
              </a:rPr>
              <a:t>každý pracovní den od 9 do 15 hodin</a:t>
            </a:r>
          </a:p>
          <a:p>
            <a:pPr marL="342900" indent="-342900">
              <a:buFontTx/>
              <a:buChar char="-"/>
            </a:pPr>
            <a:r>
              <a:rPr lang="cs-CZ" sz="2400" dirty="0" smtClean="0">
                <a:latin typeface="+mn-lt"/>
              </a:rPr>
              <a:t>tel. +420 </a:t>
            </a:r>
            <a:r>
              <a:rPr lang="cs-CZ" sz="2400" b="1" dirty="0" smtClean="0">
                <a:latin typeface="+mn-lt"/>
              </a:rPr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e</a:t>
            </a:r>
            <a:r>
              <a:rPr lang="cs-CZ" sz="2400" dirty="0" smtClean="0">
                <a:latin typeface="+mn-lt"/>
              </a:rPr>
              <a:t>-mail: </a:t>
            </a:r>
            <a:r>
              <a:rPr lang="cs-CZ" sz="2400" b="1" dirty="0" smtClean="0">
                <a:latin typeface="+mn-lt"/>
              </a:rPr>
              <a:t>dotazyZP@msmt.cz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0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data k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Vyhlášení výzvy: 12. 12. 2018</a:t>
            </a:r>
          </a:p>
          <a:p>
            <a:r>
              <a:rPr lang="cs-CZ" dirty="0" smtClean="0">
                <a:latin typeface="+mn-lt"/>
              </a:rPr>
              <a:t>Žádosti je možné podávat do: 29.11.2019 do 14 hodin</a:t>
            </a:r>
          </a:p>
          <a:p>
            <a:r>
              <a:rPr lang="cs-CZ" dirty="0" smtClean="0">
                <a:latin typeface="+mn-lt"/>
              </a:rPr>
              <a:t>Projekty je možné realizovat do: 28. 2. 2022</a:t>
            </a:r>
          </a:p>
          <a:p>
            <a:r>
              <a:rPr lang="cs-CZ" dirty="0" smtClean="0">
                <a:latin typeface="+mn-lt"/>
              </a:rPr>
              <a:t>Délka realizace: 24 měsíců</a:t>
            </a:r>
          </a:p>
          <a:p>
            <a:r>
              <a:rPr lang="cs-CZ" dirty="0" smtClean="0">
                <a:latin typeface="+mn-lt"/>
              </a:rPr>
              <a:t>Alokace: celkem 1 mld. Kč </a:t>
            </a: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r>
              <a:rPr lang="cs-CZ" dirty="0" smtClean="0">
                <a:latin typeface="+mn-lt"/>
              </a:rPr>
              <a:t>Fond: ESF</a:t>
            </a:r>
          </a:p>
          <a:p>
            <a:r>
              <a:rPr lang="cs-CZ" dirty="0" smtClean="0">
                <a:latin typeface="+mn-lt"/>
              </a:rPr>
              <a:t>Výše dotace: </a:t>
            </a:r>
            <a:r>
              <a:rPr lang="cs-CZ" dirty="0">
                <a:latin typeface="+mn-lt"/>
              </a:rPr>
              <a:t>1</a:t>
            </a:r>
            <a:r>
              <a:rPr lang="cs-CZ" dirty="0" smtClean="0">
                <a:latin typeface="+mn-lt"/>
              </a:rPr>
              <a:t>00.000 Kč – 5 mil. Kč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Základní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09497" cy="400050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Příloha č. 1: Indikátory</a:t>
            </a:r>
          </a:p>
          <a:p>
            <a:r>
              <a:rPr lang="cs-CZ" dirty="0" smtClean="0">
                <a:latin typeface="+mn-lt"/>
              </a:rPr>
              <a:t>Příloha č. 2: Hodnoticí kritéria </a:t>
            </a:r>
          </a:p>
          <a:p>
            <a:r>
              <a:rPr lang="cs-CZ" dirty="0">
                <a:latin typeface="+mn-lt"/>
              </a:rPr>
              <a:t>Příloha č. </a:t>
            </a:r>
            <a:r>
              <a:rPr lang="cs-CZ" dirty="0" smtClean="0">
                <a:latin typeface="+mn-lt"/>
              </a:rPr>
              <a:t>3: Přehled </a:t>
            </a:r>
            <a:r>
              <a:rPr lang="cs-CZ" dirty="0">
                <a:latin typeface="+mn-lt"/>
              </a:rPr>
              <a:t>šablon a jejich věcný výklad</a:t>
            </a:r>
          </a:p>
          <a:p>
            <a:r>
              <a:rPr lang="cs-CZ" dirty="0" smtClean="0">
                <a:latin typeface="+mn-lt"/>
              </a:rPr>
              <a:t>Příloha č. 4: Seznam příloh k žádosti o podporu</a:t>
            </a:r>
          </a:p>
          <a:p>
            <a:r>
              <a:rPr lang="cs-CZ" dirty="0" smtClean="0">
                <a:latin typeface="+mn-lt"/>
              </a:rPr>
              <a:t>Kalkulačka indikátorů </a:t>
            </a:r>
          </a:p>
          <a:p>
            <a:r>
              <a:rPr lang="cs-CZ" dirty="0" smtClean="0">
                <a:latin typeface="+mn-lt"/>
              </a:rPr>
              <a:t>Seznam počtů žáků/studentů </a:t>
            </a:r>
          </a:p>
          <a:p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Pravidla </a:t>
            </a:r>
            <a:r>
              <a:rPr lang="cs-CZ" dirty="0">
                <a:latin typeface="+mn-lt"/>
              </a:rPr>
              <a:t>pro žadatele a příjemce zjednodušených projektů</a:t>
            </a:r>
            <a:r>
              <a:rPr lang="cs-CZ" b="1" dirty="0">
                <a:latin typeface="+mn-lt"/>
              </a:rPr>
              <a:t>, verze </a:t>
            </a:r>
            <a:r>
              <a:rPr lang="cs-CZ" b="1" dirty="0" smtClean="0">
                <a:latin typeface="+mn-lt"/>
              </a:rPr>
              <a:t>3</a:t>
            </a:r>
          </a:p>
          <a:p>
            <a:r>
              <a:rPr lang="cs-CZ" dirty="0" smtClean="0">
                <a:latin typeface="+mn-lt"/>
              </a:rPr>
              <a:t>Metodický dopis č. 1 k pravidlům (pro OSS)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Rozhodnutí o poskytnutí dotace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15OPMSMT0001-3-2609</_dlc_DocId>
    <_dlc_DocIdUrl xmlns="0104a4cd-1400-468e-be1b-c7aad71d7d5a">
      <Url>https://op.msmt.cz/_layouts/15/DocIdRedir.aspx?ID=15OPMSMT0001-3-2609</Url>
      <Description>15OPMSMT0001-3-2609</Description>
    </_dlc_DocIdUrl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0104a4cd-1400-468e-be1b-c7aad71d7d5a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4473</Words>
  <Application>Microsoft Office PowerPoint</Application>
  <PresentationFormat>Předvádění na obrazovce (4:3)</PresentationFormat>
  <Paragraphs>620</Paragraphs>
  <Slides>70</Slides>
  <Notes>46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Vlastní návrh</vt:lpstr>
      <vt:lpstr>Prezentace aplikace PowerPoint</vt:lpstr>
      <vt:lpstr>Program semináře </vt:lpstr>
      <vt:lpstr>Prezentace aplikace PowerPoint</vt:lpstr>
      <vt:lpstr>Principy </vt:lpstr>
      <vt:lpstr>Prezentace aplikace PowerPoint</vt:lpstr>
      <vt:lpstr>Základní data k výzvě Šablony II </vt:lpstr>
      <vt:lpstr>Oprávnění žadatelé</vt:lpstr>
      <vt:lpstr>Základní data k výzvě </vt:lpstr>
      <vt:lpstr>Základní dokumentace</vt:lpstr>
      <vt:lpstr>Realizace projektu a sledovaná období</vt:lpstr>
      <vt:lpstr>Způsobilé výdaje </vt:lpstr>
      <vt:lpstr>Využití finančních prostředků</vt:lpstr>
      <vt:lpstr>Poskytnutí dotace</vt:lpstr>
      <vt:lpstr>Naplnění podmínek výzvy</vt:lpstr>
      <vt:lpstr>Výběr šablon pro školy dle §16 školského zákona</vt:lpstr>
      <vt:lpstr>Minimální a maximální výše dotace </vt:lpstr>
      <vt:lpstr>Zvolení min. 1 šablony dle výsledku dotazníku </vt:lpstr>
      <vt:lpstr>Dotazníkové šetření </vt:lpstr>
      <vt:lpstr>Dotazníkové šetření - posun</vt:lpstr>
      <vt:lpstr>Prezentace aplikace PowerPoint</vt:lpstr>
      <vt:lpstr>Podporované aktivity</vt:lpstr>
      <vt:lpstr>Zákaz duplicity aktivit!</vt:lpstr>
      <vt:lpstr>Personální podpora – přehled  </vt:lpstr>
      <vt:lpstr>Školní asistent </vt:lpstr>
      <vt:lpstr>Školní asistent – využití výjimky v kvalifikaci</vt:lpstr>
      <vt:lpstr>Školní speciální pedagog </vt:lpstr>
      <vt:lpstr>Školní psycholog</vt:lpstr>
      <vt:lpstr>Sociální pedagog</vt:lpstr>
      <vt:lpstr>Koordinátor spolupráce školy a zaměstnavatele </vt:lpstr>
      <vt:lpstr>Školní kariérový poradce </vt:lpstr>
      <vt:lpstr>Pracovní neschopnost (PN) a ošetřování člena rodiny (OČR) v personálních šablonách</vt:lpstr>
      <vt:lpstr>PN a OČR – možnosti řešení</vt:lpstr>
      <vt:lpstr>Osobnostní a profesní rozvoj pedagogů - DVPP</vt:lpstr>
      <vt:lpstr>Osobnostní a profesní rozvoj pedagogů - DVPP</vt:lpstr>
      <vt:lpstr>Vzdělávání pg. sboru zaměřené na inkluzi</vt:lpstr>
      <vt:lpstr>Sdílení zkušeností pg. prostřednictvím návštěv </vt:lpstr>
      <vt:lpstr>Vzájemná spolupráce pedagogů</vt:lpstr>
      <vt:lpstr>Tandemová výuka</vt:lpstr>
      <vt:lpstr>CLIL ve výuce</vt:lpstr>
      <vt:lpstr>Nové metody ve výuce  </vt:lpstr>
      <vt:lpstr>Zapojení odborníka z praxe do výuky</vt:lpstr>
      <vt:lpstr>Stáže pedagogů u zaměstnavatelů</vt:lpstr>
      <vt:lpstr>Zapojení ICT technika do výuky</vt:lpstr>
      <vt:lpstr>Doučování žáků ohrožených školním neúspěchem</vt:lpstr>
      <vt:lpstr>Nové šablony  </vt:lpstr>
      <vt:lpstr>Využití ICT ve vzdělávání</vt:lpstr>
      <vt:lpstr>Supervize/mentoring/koučink</vt:lpstr>
      <vt:lpstr>Projektový den ve škole</vt:lpstr>
      <vt:lpstr>Projektový den mimo školu</vt:lpstr>
      <vt:lpstr>Kluby </vt:lpstr>
      <vt:lpstr>Komunitně osvětová setkávání</vt:lpstr>
      <vt:lpstr>Prezentace aplikace PowerPoint</vt:lpstr>
      <vt:lpstr>Výstupové a výsledkové indikátory </vt:lpstr>
      <vt:lpstr>Výstupové a výsledkové indikátory </vt:lpstr>
      <vt:lpstr>Vazba mezi výstupovými a výsledkovými indikátory</vt:lpstr>
      <vt:lpstr>Indikátor 6 00 00 – milník (bagatelní podpora)</vt:lpstr>
      <vt:lpstr>Vazba mezi výstupovými a výsledkovými indikátory</vt:lpstr>
      <vt:lpstr>Splnění aktivit projektu</vt:lpstr>
      <vt:lpstr>Prezentace aplikace PowerPoint</vt:lpstr>
      <vt:lpstr>Hodnoticí proces</vt:lpstr>
      <vt:lpstr>Přílohy žádosti o podporu</vt:lpstr>
      <vt:lpstr>Práce s Kalkulačkou indikátorů  </vt:lpstr>
      <vt:lpstr>Připomínky – žádosti o přezkum</vt:lpstr>
      <vt:lpstr>Boj proti korupci</vt:lpstr>
      <vt:lpstr>Pravidla etiky zaměstnanců MŠMT – DARY</vt:lpstr>
      <vt:lpstr>Prezentace aplikace PowerPoint</vt:lpstr>
      <vt:lpstr>Portál IS KP14+</vt:lpstr>
      <vt:lpstr>Portál IS KP14+</vt:lpstr>
      <vt:lpstr>Portál IS KP14+</vt:lpstr>
      <vt:lpstr>Kontakty – podpora žadatelům/příjemcům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Karešová Lucie</cp:lastModifiedBy>
  <cp:revision>325</cp:revision>
  <dcterms:created xsi:type="dcterms:W3CDTF">2015-09-11T08:58:50Z</dcterms:created>
  <dcterms:modified xsi:type="dcterms:W3CDTF">2019-02-04T09:18:32Z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183d629f-3cb1-404d-831d-439944844a48</vt:lpwstr>
  </property>
  <property fmtid="{D5CDD505-2E9C-101B-9397-08002B2CF9AE}" pid="4" name="Komentář">
    <vt:lpwstr>předepsané písmo Calibri, daná velikost a barva písma</vt:lpwstr>
  </property>
</Properties>
</file>