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1" r:id="rId3"/>
    <p:sldId id="316" r:id="rId4"/>
    <p:sldId id="333" r:id="rId5"/>
    <p:sldId id="334" r:id="rId6"/>
    <p:sldId id="337" r:id="rId7"/>
    <p:sldId id="338" r:id="rId8"/>
    <p:sldId id="340" r:id="rId9"/>
    <p:sldId id="339" r:id="rId10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370878B-EF99-4110-AF25-F9AE0C066940}">
          <p14:sldIdLst>
            <p14:sldId id="256"/>
            <p14:sldId id="341"/>
            <p14:sldId id="316"/>
            <p14:sldId id="333"/>
            <p14:sldId id="334"/>
            <p14:sldId id="337"/>
            <p14:sldId id="338"/>
            <p14:sldId id="340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82867" autoAdjust="0"/>
  </p:normalViewPr>
  <p:slideViewPr>
    <p:cSldViewPr showGuides="1">
      <p:cViewPr varScale="1">
        <p:scale>
          <a:sx n="89" d="100"/>
          <a:sy n="89" d="100"/>
        </p:scale>
        <p:origin x="612" y="8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7" y="1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62BED-9731-4F41-B85B-F5308387AD93}" type="datetimeFigureOut">
              <a:rPr lang="cs-CZ" smtClean="0"/>
              <a:t>15.12.2021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6"/>
            <a:ext cx="289066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7" y="9428166"/>
            <a:ext cx="2890665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4A6F-05FC-43A3-9714-954175C73F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87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15.12.2021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10" y="4715155"/>
            <a:ext cx="533527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38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02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60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54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64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33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a.vojackova@plzensky-kraj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enata.kulhankova@plzensky-kraj.cz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renata.kulhankova@plzensky-kraj.cz" TargetMode="External"/><Relationship Id="rId2" Type="http://schemas.openxmlformats.org/officeDocument/2006/relationships/hyperlink" Target="mailto:martina.vojackova@plzensky-kraj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71600" y="2564904"/>
            <a:ext cx="7272000" cy="1080120"/>
          </a:xfrm>
        </p:spPr>
        <p:txBody>
          <a:bodyPr/>
          <a:lstStyle/>
          <a:p>
            <a:pPr algn="ctr"/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Vyúčtování výdajů za období </a:t>
            </a:r>
            <a:br>
              <a:rPr lang="cs-CZ" sz="2400" dirty="0" smtClean="0"/>
            </a:br>
            <a:r>
              <a:rPr lang="cs-CZ" sz="2400" dirty="0" smtClean="0"/>
              <a:t>1. 7. 2021 – 31. 12. 2021</a:t>
            </a: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043608" y="4437112"/>
            <a:ext cx="7379651" cy="540000"/>
          </a:xfrm>
        </p:spPr>
        <p:txBody>
          <a:bodyPr/>
          <a:lstStyle/>
          <a:p>
            <a:pPr algn="ctr"/>
            <a:r>
              <a:rPr lang="cs-CZ" sz="2000" dirty="0" smtClean="0"/>
              <a:t>Odbor sociálních věcí, oddělení správní a realizace projektů </a:t>
            </a:r>
            <a:endParaRPr lang="cs-CZ" sz="20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03648" y="4885200"/>
            <a:ext cx="7380352" cy="540000"/>
          </a:xfrm>
        </p:spPr>
        <p:txBody>
          <a:bodyPr/>
          <a:lstStyle/>
          <a:p>
            <a:r>
              <a:rPr lang="cs-CZ" sz="2000" b="1" dirty="0" smtClean="0"/>
              <a:t>prosinec 2021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!!! UPOZORNĚNÍ !!!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300" dirty="0"/>
              <a:t>ZPK usnesením č. 455/21 ze dne 18. 10. 2021 schválilo změnu smlouvy o poskytnutí účelové dotace spočívající v úpravě odst. 3 a 4 čl. III, který stanovuje pravidla čerpání splátek dotace a krytí nákladů předfinancovaných v období od 1. 1. 2021.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300" dirty="0" smtClean="0"/>
              <a:t>Původní </a:t>
            </a:r>
            <a:r>
              <a:rPr lang="cs-CZ" sz="1300" dirty="0"/>
              <a:t>znění smlouvy jasně stanovovalo hranice, v jakém období a jakými finančními prostředky lze hradit náklady projektu vzniklé od 1. 1. 2021. Nová úprava tyto časové hranice bortí a umožňuje hradit náklady vzniklé od 1. 1. 2021 po celou dobu realizace projektu všemi splátkami dotace.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300" dirty="0"/>
              <a:t>Čl. XII odst. 1 bodu 1. 2. ukládá příjemci dotace povinnost předložit nejpozději do 20. 1. 2022 vyúčtování výdajů uhrazených z finančních prostředků tvořených součtem třetí a čtvrté splátky a případných nevyčerpaných finančních prostředků z první a druhé splátky</a:t>
            </a:r>
            <a:r>
              <a:rPr lang="cs-CZ" sz="1300" dirty="0" smtClean="0"/>
              <a:t>.</a:t>
            </a:r>
            <a:endParaRPr lang="cs-CZ" sz="13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1300" dirty="0"/>
              <a:t>Jelikož nové znění čl. III odst. 4 smlouvy o poskytnutí účelové dotace opravňuje příjemce dotace čerpat případné nevyčerpané finanční prostředky z třetí a čtvrté splátky dotace a případně první a druhé splátky dotace v období od 1. 1. 2022, </a:t>
            </a:r>
            <a:r>
              <a:rPr lang="cs-CZ" sz="1300" dirty="0" smtClean="0"/>
              <a:t>dává </a:t>
            </a:r>
            <a:r>
              <a:rPr lang="cs-CZ" sz="1300" dirty="0"/>
              <a:t>tak příjemci dotace v rámci vyúčtování výdajů </a:t>
            </a:r>
            <a:r>
              <a:rPr lang="cs-CZ" sz="1300" dirty="0" smtClean="0"/>
              <a:t>možnost předložit </a:t>
            </a:r>
            <a:r>
              <a:rPr lang="cs-CZ" sz="1300" dirty="0"/>
              <a:t>i lednový náklad roku 2022 uhrazený do 20. 1. 2022. Ačkoli </a:t>
            </a:r>
            <a:r>
              <a:rPr lang="cs-CZ" sz="1300" dirty="0" smtClean="0"/>
              <a:t>tuto </a:t>
            </a:r>
            <a:r>
              <a:rPr lang="cs-CZ" sz="1300" dirty="0"/>
              <a:t>variantu smlouva o poskytnutí účelové dotace umožňuje, </a:t>
            </a:r>
            <a:r>
              <a:rPr lang="cs-CZ" sz="1300" b="1" dirty="0">
                <a:solidFill>
                  <a:srgbClr val="FF0000"/>
                </a:solidFill>
              </a:rPr>
              <a:t>doporučujeme s ohledem na možnou kolizi s vyúčtováním dotace za rok 2021</a:t>
            </a:r>
            <a:r>
              <a:rPr lang="cs-CZ" sz="1300" dirty="0">
                <a:solidFill>
                  <a:srgbClr val="FF0000"/>
                </a:solidFill>
              </a:rPr>
              <a:t>, </a:t>
            </a:r>
            <a:r>
              <a:rPr lang="cs-CZ" sz="1300" b="1" dirty="0">
                <a:solidFill>
                  <a:srgbClr val="FF0000"/>
                </a:solidFill>
              </a:rPr>
              <a:t>kde se sledují náklady </a:t>
            </a:r>
            <a:r>
              <a:rPr lang="cs-CZ" sz="1300" b="1" dirty="0" smtClean="0">
                <a:solidFill>
                  <a:srgbClr val="FF0000"/>
                </a:solidFill>
              </a:rPr>
              <a:t>a </a:t>
            </a:r>
            <a:r>
              <a:rPr lang="cs-CZ" sz="1300" b="1" dirty="0">
                <a:solidFill>
                  <a:srgbClr val="FF0000"/>
                </a:solidFill>
              </a:rPr>
              <a:t>výnosy roku 2021</a:t>
            </a:r>
            <a:r>
              <a:rPr lang="cs-CZ" sz="1300" dirty="0">
                <a:solidFill>
                  <a:srgbClr val="FF0000"/>
                </a:solidFill>
              </a:rPr>
              <a:t>, do vyúčtování výdajů za období 1. 7. 2021 – 31. 12. 2021 zahrnout pouze náklady roku 2021 uhrazené do 20. 1. 2022</a:t>
            </a:r>
            <a:r>
              <a:rPr lang="cs-CZ" sz="1300" dirty="0"/>
              <a:t>. Náklady roku 2022 pak budou zahrnuty do následujícího vyúčtování výdajů za období 1. 1. 2022 – 30. 6. 2022.</a:t>
            </a:r>
          </a:p>
          <a:p>
            <a:pPr algn="just">
              <a:lnSpc>
                <a:spcPct val="100000"/>
              </a:lnSpc>
            </a:pPr>
            <a:endParaRPr lang="cs-CZ" sz="1400" dirty="0"/>
          </a:p>
          <a:p>
            <a:pPr algn="just">
              <a:lnSpc>
                <a:spcPct val="100000"/>
              </a:lnSpc>
            </a:pP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44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Vyúčtování výdajů za období </a:t>
            </a:r>
            <a:b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1. </a:t>
            </a:r>
            <a:r>
              <a:rPr lang="cs-CZ" sz="2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7. </a:t>
            </a: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2021 – </a:t>
            </a:r>
            <a:r>
              <a:rPr lang="cs-CZ" sz="2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31. 12. </a:t>
            </a: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2021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7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90972"/>
            <a:ext cx="7704856" cy="5061680"/>
          </a:xfrm>
        </p:spPr>
      </p:pic>
    </p:spTree>
    <p:extLst>
      <p:ext uri="{BB962C8B-B14F-4D97-AF65-F5344CB8AC3E}">
        <p14:creationId xmlns:p14="http://schemas.microsoft.com/office/powerpoint/2010/main" val="360448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Vyúčtování výdajů za období </a:t>
            </a:r>
            <a:b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1. </a:t>
            </a:r>
            <a:r>
              <a:rPr lang="cs-CZ" sz="2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7. </a:t>
            </a: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2021 – </a:t>
            </a:r>
            <a:r>
              <a:rPr lang="cs-CZ" sz="2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31. 12. </a:t>
            </a: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2021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81381"/>
            <a:ext cx="8316456" cy="5211291"/>
          </a:xfrm>
        </p:spPr>
        <p:txBody>
          <a:bodyPr/>
          <a:lstStyle/>
          <a:p>
            <a:pPr algn="just"/>
            <a:r>
              <a:rPr lang="cs-CZ" sz="1800" dirty="0" smtClean="0"/>
              <a:t>sloupec </a:t>
            </a:r>
            <a:r>
              <a:rPr lang="cs-CZ" sz="1800" i="1" dirty="0" smtClean="0"/>
              <a:t>„Popis výdaje“ (obsah účetního případu)</a:t>
            </a:r>
            <a:r>
              <a:rPr lang="cs-CZ" sz="1800" dirty="0" smtClean="0"/>
              <a:t> – uvést jednoznačně </a:t>
            </a:r>
            <a:r>
              <a:rPr lang="cs-CZ" sz="1800" dirty="0"/>
              <a:t>předmět výdaje tak, aby bylo možné posoudit jeho způsobilost, </a:t>
            </a:r>
            <a:r>
              <a:rPr lang="cs-CZ" sz="1800" dirty="0" smtClean="0"/>
              <a:t>např. nájemné za 07/2021, </a:t>
            </a:r>
            <a:r>
              <a:rPr lang="cs-CZ" sz="1800" dirty="0"/>
              <a:t>školení soc. pracovníků konané dne 15. </a:t>
            </a:r>
            <a:r>
              <a:rPr lang="cs-CZ" sz="1800" dirty="0" smtClean="0"/>
              <a:t>11. 2021, mzdy srpen 2021 </a:t>
            </a:r>
          </a:p>
          <a:p>
            <a:pPr algn="just"/>
            <a:r>
              <a:rPr lang="cs-CZ" sz="1800" dirty="0"/>
              <a:t>sloupec „Částka výdaje v projektu (Kč)“ – uveďte vyúčtovanou částku hrazenou z projektu, resp. částku výdaje projektu (v Kč) pro příslušný identifikátor sociální služby.</a:t>
            </a:r>
          </a:p>
          <a:p>
            <a:pPr algn="just"/>
            <a:r>
              <a:rPr lang="cs-CZ" sz="1800" dirty="0"/>
              <a:t>sloupec „Datum vzniku nákladu“ – u daňových dokladů uveďte datum zdanitelného plnění. U nedaňových dokladů doplňte datum uskutečnění účetního případu; pokud toto datum doklad neobsahuje, pak je pro kontrolu za datum uskutečnění účetního případu považováno datum vyhotovení účetního dokladu, které musí být na dokladu vždy vyznačeno. !!! </a:t>
            </a:r>
            <a:r>
              <a:rPr lang="cs-CZ" sz="1800" dirty="0">
                <a:solidFill>
                  <a:srgbClr val="FF0000"/>
                </a:solidFill>
              </a:rPr>
              <a:t>Použijte formát </a:t>
            </a:r>
            <a:r>
              <a:rPr lang="cs-CZ" sz="1800" dirty="0" err="1">
                <a:solidFill>
                  <a:srgbClr val="FF0000"/>
                </a:solidFill>
              </a:rPr>
              <a:t>dd</a:t>
            </a:r>
            <a:r>
              <a:rPr lang="cs-CZ" sz="1800" dirty="0">
                <a:solidFill>
                  <a:srgbClr val="FF0000"/>
                </a:solidFill>
              </a:rPr>
              <a:t>-mm-</a:t>
            </a:r>
            <a:r>
              <a:rPr lang="cs-CZ" sz="1800" dirty="0" err="1">
                <a:solidFill>
                  <a:srgbClr val="FF0000"/>
                </a:solidFill>
              </a:rPr>
              <a:t>rrrr</a:t>
            </a:r>
            <a:r>
              <a:rPr lang="cs-CZ" sz="1800" dirty="0">
                <a:solidFill>
                  <a:srgbClr val="FF0000"/>
                </a:solidFill>
              </a:rPr>
              <a:t>. !!!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2472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Vyúčtování výdajů za období </a:t>
            </a:r>
            <a:b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</a:b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1. </a:t>
            </a:r>
            <a:r>
              <a:rPr lang="cs-CZ" sz="2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7. </a:t>
            </a: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2021 – </a:t>
            </a:r>
            <a:r>
              <a:rPr lang="cs-CZ" sz="2400" dirty="0" smtClean="0">
                <a:solidFill>
                  <a:schemeClr val="tx1">
                    <a:lumMod val="20000"/>
                    <a:lumOff val="80000"/>
                  </a:schemeClr>
                </a:solidFill>
              </a:rPr>
              <a:t>31. 12. </a:t>
            </a:r>
            <a:r>
              <a:rPr lang="cs-CZ" sz="24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2021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677275" y="6516688"/>
            <a:ext cx="466725" cy="179387"/>
          </a:xfrm>
        </p:spPr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316456" cy="5031904"/>
          </a:xfrm>
        </p:spPr>
        <p:txBody>
          <a:bodyPr/>
          <a:lstStyle/>
          <a:p>
            <a:pPr algn="just"/>
            <a:r>
              <a:rPr lang="cs-CZ" sz="1800" dirty="0" smtClean="0"/>
              <a:t>sloupec </a:t>
            </a:r>
            <a:r>
              <a:rPr lang="cs-CZ" sz="1800" i="1" dirty="0"/>
              <a:t>„Datum </a:t>
            </a:r>
            <a:r>
              <a:rPr lang="cs-CZ" sz="1800" i="1" dirty="0" smtClean="0"/>
              <a:t>úhrady výdaje“ </a:t>
            </a:r>
            <a:r>
              <a:rPr lang="cs-CZ" sz="1800" dirty="0"/>
              <a:t>– </a:t>
            </a:r>
            <a:r>
              <a:rPr lang="cs-CZ" sz="1800" dirty="0" smtClean="0"/>
              <a:t>uveďte </a:t>
            </a:r>
            <a:r>
              <a:rPr lang="cs-CZ" sz="1800" dirty="0"/>
              <a:t>datum dle výpisu z bankovního účtu či výdajového pokladního dokladu. </a:t>
            </a:r>
            <a:r>
              <a:rPr lang="cs-CZ" sz="1800" dirty="0">
                <a:solidFill>
                  <a:srgbClr val="FF0000"/>
                </a:solidFill>
              </a:rPr>
              <a:t>!!! Použijte formát </a:t>
            </a:r>
            <a:r>
              <a:rPr lang="cs-CZ" sz="1800" dirty="0" err="1">
                <a:solidFill>
                  <a:srgbClr val="FF0000"/>
                </a:solidFill>
              </a:rPr>
              <a:t>dd</a:t>
            </a:r>
            <a:r>
              <a:rPr lang="cs-CZ" sz="1800" dirty="0">
                <a:solidFill>
                  <a:srgbClr val="FF0000"/>
                </a:solidFill>
              </a:rPr>
              <a:t>-mm-</a:t>
            </a:r>
            <a:r>
              <a:rPr lang="cs-CZ" sz="1800" dirty="0" err="1">
                <a:solidFill>
                  <a:srgbClr val="FF0000"/>
                </a:solidFill>
              </a:rPr>
              <a:t>rrrr</a:t>
            </a:r>
            <a:r>
              <a:rPr lang="cs-CZ" sz="1800" dirty="0">
                <a:solidFill>
                  <a:srgbClr val="FF0000"/>
                </a:solidFill>
              </a:rPr>
              <a:t>. !!!</a:t>
            </a:r>
          </a:p>
          <a:p>
            <a:pPr algn="just"/>
            <a:r>
              <a:rPr lang="cs-CZ" sz="1800" dirty="0"/>
              <a:t>sloupec </a:t>
            </a:r>
            <a:r>
              <a:rPr lang="cs-CZ" sz="1800" i="1" dirty="0"/>
              <a:t>„Číslo účetního dokladu v účetnictví“ </a:t>
            </a:r>
            <a:r>
              <a:rPr lang="cs-CZ" sz="1800" dirty="0"/>
              <a:t>– uveďte interní číslo účetního dokladu v účetnictví subjektu čerpajícího dotaci nebo příspěvek. </a:t>
            </a:r>
            <a:endParaRPr lang="cs-CZ" sz="1800" dirty="0" smtClean="0"/>
          </a:p>
          <a:p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endParaRPr lang="cs-CZ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0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Termín a způsob předání vyúčtování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412776"/>
            <a:ext cx="8244000" cy="4707224"/>
          </a:xfrm>
        </p:spPr>
        <p:txBody>
          <a:bodyPr/>
          <a:lstStyle/>
          <a:p>
            <a:r>
              <a:rPr lang="cs-CZ" sz="1800" dirty="0" smtClean="0"/>
              <a:t>Termín </a:t>
            </a:r>
            <a:r>
              <a:rPr lang="cs-CZ" sz="1800" dirty="0"/>
              <a:t>předložení vyúčtování výdajů: nejpozději </a:t>
            </a:r>
            <a:r>
              <a:rPr lang="cs-CZ" sz="1800" b="1" dirty="0"/>
              <a:t>do 20. </a:t>
            </a:r>
            <a:r>
              <a:rPr lang="cs-CZ" sz="1800" b="1" dirty="0" smtClean="0"/>
              <a:t>1. 2022.</a:t>
            </a:r>
          </a:p>
          <a:p>
            <a:pPr marL="0" indent="0">
              <a:buNone/>
            </a:pPr>
            <a:endParaRPr lang="cs-CZ" sz="1800" b="1" dirty="0" smtClean="0"/>
          </a:p>
          <a:p>
            <a:pPr marL="0" indent="0" algn="just">
              <a:buNone/>
            </a:pPr>
            <a:r>
              <a:rPr lang="cs-CZ" sz="1800" dirty="0" smtClean="0"/>
              <a:t>Formulář </a:t>
            </a:r>
            <a:r>
              <a:rPr lang="cs-CZ" sz="1800" dirty="0"/>
              <a:t>Vyúčtování výdajů za období </a:t>
            </a:r>
            <a:r>
              <a:rPr lang="cs-CZ" sz="1800" dirty="0" smtClean="0"/>
              <a:t>1. 7 . 2021 </a:t>
            </a:r>
            <a:r>
              <a:rPr lang="cs-CZ" sz="1800" dirty="0"/>
              <a:t>– </a:t>
            </a:r>
            <a:r>
              <a:rPr lang="cs-CZ" sz="1800" dirty="0" smtClean="0"/>
              <a:t>31. 12. 2021 </a:t>
            </a:r>
            <a:r>
              <a:rPr lang="cs-CZ" sz="1800" dirty="0"/>
              <a:t>zašle příjemce v elektronické podobě ve formátu .</a:t>
            </a:r>
            <a:r>
              <a:rPr lang="cs-CZ" sz="1800" dirty="0" err="1"/>
              <a:t>xls</a:t>
            </a:r>
            <a:r>
              <a:rPr lang="cs-CZ" sz="1800" dirty="0"/>
              <a:t> či .</a:t>
            </a:r>
            <a:r>
              <a:rPr lang="cs-CZ" sz="1800" dirty="0" err="1"/>
              <a:t>xlsx</a:t>
            </a:r>
            <a:r>
              <a:rPr lang="cs-CZ" sz="1800" dirty="0"/>
              <a:t> na </a:t>
            </a:r>
            <a:r>
              <a:rPr lang="cs-CZ" sz="1800" dirty="0" smtClean="0"/>
              <a:t>e-mail: </a:t>
            </a:r>
            <a:r>
              <a:rPr lang="cs-CZ" sz="1800" dirty="0" smtClean="0">
                <a:hlinkClick r:id="rId3"/>
              </a:rPr>
              <a:t>martina.vojackova@plzensky-kraj.cz</a:t>
            </a:r>
            <a:r>
              <a:rPr lang="cs-CZ" sz="1800" dirty="0" smtClean="0"/>
              <a:t>, </a:t>
            </a:r>
            <a:r>
              <a:rPr lang="cs-CZ" sz="1800" dirty="0" smtClean="0">
                <a:hlinkClick r:id="rId4"/>
              </a:rPr>
              <a:t>renata.kulhankova@plzensky-kraj.cz</a:t>
            </a:r>
            <a:r>
              <a:rPr lang="cs-CZ" sz="1800" dirty="0" smtClean="0"/>
              <a:t> a </a:t>
            </a:r>
            <a:r>
              <a:rPr lang="cs-CZ" sz="1800" dirty="0"/>
              <a:t>současně v listinné podobě opatřené podpisem statutárního </a:t>
            </a:r>
            <a:r>
              <a:rPr lang="cs-CZ" sz="1800" dirty="0" smtClean="0"/>
              <a:t>zástupce</a:t>
            </a:r>
            <a:r>
              <a:rPr lang="cs-CZ" sz="1800" dirty="0"/>
              <a:t>,</a:t>
            </a:r>
            <a:r>
              <a:rPr lang="cs-CZ" sz="1800" dirty="0" smtClean="0"/>
              <a:t> popř</a:t>
            </a:r>
            <a:r>
              <a:rPr lang="cs-CZ" sz="1800" dirty="0"/>
              <a:t>. oprávněné osoby prostřednictvím veřejné datové sítě do datové schránky </a:t>
            </a:r>
            <a:r>
              <a:rPr lang="cs-CZ" sz="1800" dirty="0" smtClean="0"/>
              <a:t>KÚPK </a:t>
            </a:r>
            <a:r>
              <a:rPr lang="cs-CZ" sz="1800" dirty="0" smtClean="0">
                <a:solidFill>
                  <a:srgbClr val="FF0000"/>
                </a:solidFill>
              </a:rPr>
              <a:t>(!!! POZOR !!! příloha datové zprávy nesmí být zaheslována – takto zabezpečený soubor nelze převést do archivní podoby)</a:t>
            </a:r>
            <a:r>
              <a:rPr lang="cs-CZ" sz="1800" dirty="0" smtClean="0"/>
              <a:t>, </a:t>
            </a:r>
            <a:r>
              <a:rPr lang="cs-CZ" sz="1800" dirty="0"/>
              <a:t>prostřednictvím provozovatele poštovních služeb (v případě zaslání poštou je dostačující razítko podací pošty 20. </a:t>
            </a:r>
            <a:r>
              <a:rPr lang="cs-CZ" sz="1800" dirty="0" smtClean="0"/>
              <a:t>1. </a:t>
            </a:r>
            <a:r>
              <a:rPr lang="cs-CZ" sz="1800" dirty="0"/>
              <a:t>2021) nebo osobně </a:t>
            </a:r>
            <a:r>
              <a:rPr lang="cs-CZ" sz="1800" dirty="0" smtClean="0"/>
              <a:t>doručí </a:t>
            </a:r>
            <a:r>
              <a:rPr lang="cs-CZ" sz="1800" dirty="0"/>
              <a:t>na podatelku KÚPK. 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80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Termín a způsob předání vyúčtování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32480" cy="5139892"/>
          </a:xfrm>
        </p:spPr>
        <p:txBody>
          <a:bodyPr/>
          <a:lstStyle/>
          <a:p>
            <a:r>
              <a:rPr lang="cs-CZ" sz="1800" dirty="0"/>
              <a:t>Součástí vyúčtování výdajů budou dále doklady dle čl. XII. odst. 3 smlouvy o poskytnutí dotace, a to: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800" u="sng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u="sng" dirty="0" smtClean="0"/>
              <a:t>doklady vztahující se ke všem výdajům</a:t>
            </a:r>
            <a:r>
              <a:rPr lang="cs-CZ" sz="1800" dirty="0" smtClean="0"/>
              <a:t>: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výpis z bankovního účtu za kalendářní měsíc obsahující popis uhrazených výdajů – </a:t>
            </a:r>
            <a:r>
              <a:rPr lang="cs-CZ" sz="1600" dirty="0" smtClean="0">
                <a:solidFill>
                  <a:srgbClr val="FF0000"/>
                </a:solidFill>
              </a:rPr>
              <a:t>není nutné dokládat výpis ke každému dokladu</a:t>
            </a:r>
            <a:r>
              <a:rPr lang="cs-CZ" sz="1600" dirty="0" smtClean="0"/>
              <a:t>,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účetní </a:t>
            </a:r>
            <a:r>
              <a:rPr lang="cs-CZ" sz="1600" dirty="0" smtClean="0"/>
              <a:t>doklady – </a:t>
            </a:r>
            <a:r>
              <a:rPr lang="cs-CZ" sz="1600" dirty="0" smtClean="0">
                <a:solidFill>
                  <a:srgbClr val="FF0000"/>
                </a:solidFill>
              </a:rPr>
              <a:t>!!! doklady, které již byly zkontrolovány v rámci veřejnosprávní kontroly v místě poskytování služby není nutné dokládat !!!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interní </a:t>
            </a:r>
            <a:r>
              <a:rPr lang="cs-CZ" sz="1600" dirty="0"/>
              <a:t>předpis/dokument upravující rozdělení nákladů společných pro více služeb či činností s vyčíslením jednotlivých sazeb za sledované období, metodiku vypočtení režijních nákladů u spotřeby energií, u úhrady nájemného atd</a:t>
            </a:r>
            <a:r>
              <a:rPr lang="cs-CZ" sz="1600" dirty="0" smtClean="0"/>
              <a:t>. 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→ !!! nedošlo-li ke změně interních předpisů/dokumentů ve sledovaném období, není nutné jejich  opětovné dokládání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Dokládá se pouze 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nový/pozměněný 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dokument !!!</a:t>
            </a:r>
            <a:endParaRPr lang="cs-CZ" sz="1600" dirty="0"/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216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78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Termín a způsob předání vyúčtování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412776"/>
            <a:ext cx="8244000" cy="4968552"/>
          </a:xfrm>
        </p:spPr>
        <p:txBody>
          <a:bodyPr/>
          <a:lstStyle/>
          <a:p>
            <a:pPr marL="216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u="sng" dirty="0" smtClean="0"/>
              <a:t>doklady </a:t>
            </a:r>
            <a:r>
              <a:rPr lang="cs-CZ" sz="1800" u="sng" dirty="0"/>
              <a:t>vztahující se k jednotlivým druhům výdajů k příslušným položkám, </a:t>
            </a:r>
            <a:r>
              <a:rPr lang="cs-CZ" sz="1800" u="sng" dirty="0" smtClean="0"/>
              <a:t>tj</a:t>
            </a:r>
            <a:r>
              <a:rPr lang="cs-CZ" sz="180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osobní </a:t>
            </a:r>
            <a:r>
              <a:rPr lang="cs-CZ" sz="1600" dirty="0"/>
              <a:t>náklady – mzdový list, pracovní smlouva, dohoda o pracovní činnosti, dohoda o provedení </a:t>
            </a:r>
            <a:r>
              <a:rPr lang="cs-CZ" sz="1600" dirty="0" smtClean="0"/>
              <a:t>práce,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režijní </a:t>
            </a:r>
            <a:r>
              <a:rPr lang="cs-CZ" sz="1600" dirty="0"/>
              <a:t>výdaje – smlouva o splátkách operativního leasingu, smlouva o pronájmu, aj.,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služby</a:t>
            </a:r>
            <a:r>
              <a:rPr lang="cs-CZ" sz="1600" dirty="0"/>
              <a:t>, drobné stavební úpravy – smlouvy dokladující vztah aj</a:t>
            </a:r>
            <a:r>
              <a:rPr lang="cs-CZ" sz="1600" dirty="0" smtClean="0"/>
              <a:t>.,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hmotný </a:t>
            </a:r>
            <a:r>
              <a:rPr lang="cs-CZ" sz="1600" dirty="0"/>
              <a:t>majetek, kancelářské potřeby, školení – faktury/účtenky/paragony</a:t>
            </a:r>
            <a:r>
              <a:rPr lang="cs-CZ" sz="1600" dirty="0" smtClean="0"/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↓</a:t>
            </a:r>
            <a:endParaRPr lang="cs-CZ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!!! nedošlo-li 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ke změně 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výše uvedených dokumentů ve 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sledovaném období, není nutné jejich 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opětovné dokládání</a:t>
            </a:r>
            <a:r>
              <a:rPr lang="cs-CZ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Dokládá se pouze nový/pozměněný </a:t>
            </a: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dokument !!!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34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dirty="0"/>
              <a:t>Termín a způsob předání vyúčtování výdajů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412776"/>
            <a:ext cx="8244000" cy="496855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u="sng" dirty="0" smtClean="0"/>
              <a:t>doklady na základě výzvy </a:t>
            </a:r>
            <a:r>
              <a:rPr lang="cs-CZ" sz="1800" u="sng" dirty="0"/>
              <a:t>KÚPK </a:t>
            </a:r>
            <a:r>
              <a:rPr lang="cs-CZ" sz="1800" dirty="0" smtClean="0"/>
              <a:t>: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vnitřní </a:t>
            </a:r>
            <a:r>
              <a:rPr lang="cs-CZ" sz="1600" dirty="0"/>
              <a:t>předpis, kolektivní smlouvu nebo obdobný dokument, který stanoví kritéria pro poskytování mimořádných odměn/cílových odměn</a:t>
            </a:r>
            <a:r>
              <a:rPr lang="cs-CZ" sz="1600" dirty="0" smtClean="0"/>
              <a:t>,</a:t>
            </a:r>
          </a:p>
          <a:p>
            <a:pPr marL="2160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0" smtClean="0"/>
              <a:t>zdůvodnění </a:t>
            </a:r>
            <a:r>
              <a:rPr lang="cs-CZ" sz="1600" dirty="0"/>
              <a:t>vyplacení mimořádných odměn/cílových </a:t>
            </a:r>
            <a:r>
              <a:rPr lang="cs-CZ" sz="1600" dirty="0" smtClean="0"/>
              <a:t>odměn,</a:t>
            </a:r>
          </a:p>
          <a:p>
            <a:pPr marL="21600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1600" dirty="0" smtClean="0"/>
              <a:t>knihu jízd.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1800" dirty="0" smtClean="0"/>
              <a:t>Výše uvedené doklady je možné předložit v elektronické </a:t>
            </a:r>
            <a:r>
              <a:rPr lang="cs-CZ" sz="1800" dirty="0"/>
              <a:t>podobě v zabezpečeném souboru na </a:t>
            </a:r>
            <a:r>
              <a:rPr lang="cs-CZ" sz="1800" dirty="0" smtClean="0"/>
              <a:t>emaily: </a:t>
            </a:r>
            <a:r>
              <a:rPr lang="cs-CZ" sz="1800" dirty="0" smtClean="0">
                <a:hlinkClick r:id="rId2"/>
              </a:rPr>
              <a:t>martina.vojackova@plzensky-kraj.cz</a:t>
            </a:r>
            <a:r>
              <a:rPr lang="cs-CZ" sz="1800" dirty="0" smtClean="0"/>
              <a:t> a , </a:t>
            </a:r>
            <a:r>
              <a:rPr lang="cs-CZ" sz="1800" dirty="0" smtClean="0">
                <a:hlinkClick r:id="rId3"/>
              </a:rPr>
              <a:t>renata.kulhankova@plzensky-kraj.cz</a:t>
            </a:r>
            <a:r>
              <a:rPr lang="cs-CZ" sz="1800" dirty="0" smtClean="0"/>
              <a:t>, popř. osobně </a:t>
            </a:r>
            <a:r>
              <a:rPr lang="cs-CZ" sz="1800" dirty="0"/>
              <a:t>do rukou </a:t>
            </a:r>
            <a:r>
              <a:rPr lang="cs-CZ" sz="1800" dirty="0" smtClean="0"/>
              <a:t>Renaty Kulhánkové.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000" dirty="0" smtClean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 smtClean="0"/>
              <a:t>V případě osobního předání je nutné spolu s doklady předložit i protokol o předání s výčtem všech doložených podkladů ke kontrole vyúčtování výdajů. </a:t>
            </a:r>
            <a:r>
              <a:rPr lang="cs-CZ" sz="1400" i="1" dirty="0" smtClean="0"/>
              <a:t>Protokol o předání chrání </a:t>
            </a:r>
            <a:r>
              <a:rPr lang="cs-CZ" sz="1400" i="1" dirty="0"/>
              <a:t>předávajícího před případným nařčením o nedodání všech </a:t>
            </a:r>
            <a:r>
              <a:rPr lang="cs-CZ" sz="1400" i="1" dirty="0" smtClean="0"/>
              <a:t>dokladů, </a:t>
            </a:r>
            <a:r>
              <a:rPr lang="cs-CZ" sz="1400" i="1" dirty="0"/>
              <a:t>a zároveň </a:t>
            </a:r>
            <a:r>
              <a:rPr lang="cs-CZ" sz="1400" i="1" dirty="0" smtClean="0"/>
              <a:t>přejímající </a:t>
            </a:r>
            <a:r>
              <a:rPr lang="cs-CZ" sz="1400" i="1" dirty="0"/>
              <a:t>má kompletní přehled o všech dokumentech.</a:t>
            </a:r>
            <a:endParaRPr lang="cs-CZ" sz="14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 marL="216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8120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5993</TotalTime>
  <Words>1053</Words>
  <Application>Microsoft Office PowerPoint</Application>
  <PresentationFormat>Předvádění na obrazovce (4:3)</PresentationFormat>
  <Paragraphs>62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3</vt:lpstr>
      <vt:lpstr>prezentace</vt:lpstr>
      <vt:lpstr> Vyúčtování výdajů za období  1. 7. 2021 – 31. 12. 2021</vt:lpstr>
      <vt:lpstr>!!! UPOZORNĚNÍ !!!</vt:lpstr>
      <vt:lpstr>Vyúčtování výdajů za období  1. 7. 2021 – 31. 12. 2021</vt:lpstr>
      <vt:lpstr>Vyúčtování výdajů za období  1. 7. 2021 – 31. 12. 2021</vt:lpstr>
      <vt:lpstr>Vyúčtování výdajů za období  1. 7. 2021 – 31. 12. 2021</vt:lpstr>
      <vt:lpstr>Termín a způsob předání vyúčtování výdajů</vt:lpstr>
      <vt:lpstr>Termín a způsob předání vyúčtování výdajů</vt:lpstr>
      <vt:lpstr>Termín a způsob předání vyúčtování výdajů</vt:lpstr>
      <vt:lpstr>Termín a způsob předání vyúčtování výdajů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Petroková Helena (MPSV)</dc:creator>
  <cp:lastModifiedBy>Kulhánková Renata</cp:lastModifiedBy>
  <cp:revision>315</cp:revision>
  <cp:lastPrinted>2017-03-31T11:15:15Z</cp:lastPrinted>
  <dcterms:created xsi:type="dcterms:W3CDTF">2015-02-20T08:23:15Z</dcterms:created>
  <dcterms:modified xsi:type="dcterms:W3CDTF">2021-12-15T15:29:46Z</dcterms:modified>
</cp:coreProperties>
</file>