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68" r:id="rId4"/>
    <p:sldId id="285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57848" y="3740725"/>
            <a:ext cx="4900352" cy="109819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Směrnice RED III.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Nečtiny 10. - 11. 11.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5551580"/>
          </a:xfrm>
        </p:spPr>
        <p:txBody>
          <a:bodyPr>
            <a:normAutofit fontScale="90000"/>
          </a:bodyPr>
          <a:lstStyle/>
          <a:p>
            <a:r>
              <a:rPr lang="cs-CZ" sz="2700" u="sng" dirty="0"/>
              <a:t>K diskusi o vymezování vhodných oblastí pro </a:t>
            </a:r>
            <a:r>
              <a:rPr lang="cs-CZ" sz="2700" u="sng" dirty="0" smtClean="0"/>
              <a:t>OZE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Vazba na jednodušší povolovací procesy, kratší lhůty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▪ </a:t>
            </a:r>
            <a:r>
              <a:rPr lang="cs-CZ" sz="2400" dirty="0"/>
              <a:t>Vymezení v dokumentu MPO (např. Státní energetická koncepce) – jakou to bude mít vazbu na stavební právo?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▪ </a:t>
            </a:r>
            <a:r>
              <a:rPr lang="cs-CZ" sz="2400" dirty="0"/>
              <a:t>Vymezení v PÚR, jako specifické oblasti (za předpokladu, že novela NSZ vrátí do NSZ PÚR) – velký plošný rozsah, málo sofistikované vymezení, v podstatě schematické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▪ </a:t>
            </a:r>
            <a:r>
              <a:rPr lang="cs-CZ" sz="2400" dirty="0"/>
              <a:t>Vymezení jako jednotlivých ploch v ÚRP/ZÚR/popř. ÚP podle předpokládaného významu zdroje – vůči EU je zodpovědný stát, ale v ZÚR nelze vymoci a v ÚP nelze ani zkoordinovat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1978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5551580"/>
          </a:xfrm>
        </p:spPr>
        <p:txBody>
          <a:bodyPr>
            <a:normAutofit/>
          </a:bodyPr>
          <a:lstStyle/>
          <a:p>
            <a:r>
              <a:rPr lang="cs-CZ" sz="2400" u="sng" dirty="0"/>
              <a:t>Převažující veřejný zájem – původní návrh čl. 16d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200" dirty="0" smtClean="0"/>
              <a:t>▪ </a:t>
            </a:r>
            <a:r>
              <a:rPr lang="cs-CZ" sz="2200" dirty="0"/>
              <a:t>Do tří měsíců od vstupu v platnost, dokud nebude dosaženo klimatické neutrality, </a:t>
            </a:r>
            <a:r>
              <a:rPr lang="cs-CZ" sz="2200" u="sng" dirty="0"/>
              <a:t>členské státy zajistí</a:t>
            </a:r>
            <a:r>
              <a:rPr lang="cs-CZ" sz="2200" dirty="0"/>
              <a:t>, aby se v povolovacím řízení mělo za to, že plánování, výstavba a provoz </a:t>
            </a:r>
            <a:r>
              <a:rPr lang="cs-CZ" sz="2200" u="sng" dirty="0"/>
              <a:t>zařízení na výrobu energie z OZE</a:t>
            </a:r>
            <a:r>
              <a:rPr lang="cs-CZ" sz="2200" dirty="0"/>
              <a:t>, jejich připojení k distribuční soustavě, samotná související distribuční soustava a skladovací zařízení </a:t>
            </a:r>
            <a:r>
              <a:rPr lang="cs-CZ" sz="2200" u="sng" dirty="0"/>
              <a:t>jsou v převažujícím veřejném zájmu a slouží veřejnému zdraví a bezpečnosti</a:t>
            </a:r>
            <a:r>
              <a:rPr lang="cs-CZ" sz="2200" dirty="0"/>
              <a:t> při zvažování právních zájmů v jednotlivých případech pro účely čl. 6 odst. 4 a čl. 16 odst. 1 písm. c) směrnice 92/43/EHS, čl. 4 odst. 7 směrnice 2000/60/ES a čl. 9 odst. 1 písm. a) směrnice 2009/147/ES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733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5238583"/>
          </a:xfrm>
        </p:spPr>
        <p:txBody>
          <a:bodyPr>
            <a:normAutofit/>
          </a:bodyPr>
          <a:lstStyle/>
          <a:p>
            <a:r>
              <a:rPr lang="cs-CZ" sz="2400" u="sng" dirty="0"/>
              <a:t>Převažující veř. zájem – přesunutý do jiné novely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Pro </a:t>
            </a:r>
            <a:r>
              <a:rPr lang="cs-CZ" sz="1800" dirty="0"/>
              <a:t>účely čl. 6 odst. 4 a čl. 16 odst. 1 písm. c) směrnice Rady 92/43/EHS ze dne 21. května 1992 </a:t>
            </a:r>
            <a:r>
              <a:rPr lang="cs-CZ" sz="1800" u="sng" dirty="0"/>
              <a:t>o ochraně přírodních stanovišť, volně žijících živočichů a planě rostoucích rostlin</a:t>
            </a:r>
            <a:r>
              <a:rPr lang="cs-CZ" sz="1800" dirty="0"/>
              <a:t>, čl. 9 odst. 1 písm. a) směrnice Evropského parlamentu a Rady 2009/147/ES ze dne 30. listopadu 2009 o ochraně volně žijících ptáků a čl. 4 odst. 7 směrnice EP a Rady 2000/60/ES, kterou se stanoví rámec pro činnost Společenství v oblasti vodní politiky, </a:t>
            </a:r>
            <a:r>
              <a:rPr lang="cs-CZ" sz="1800" u="sng" dirty="0"/>
              <a:t>ČS zajistí</a:t>
            </a:r>
            <a:r>
              <a:rPr lang="cs-CZ" sz="1800" dirty="0"/>
              <a:t>, aby se v procesu plánování a udělování povolení předpokládalo, že plánování, </a:t>
            </a:r>
            <a:r>
              <a:rPr lang="cs-CZ" sz="1800" u="sng" dirty="0"/>
              <a:t>výstavba a provoz zařízení na výrobu energie z OZE</a:t>
            </a:r>
            <a:r>
              <a:rPr lang="cs-CZ" sz="1800" dirty="0"/>
              <a:t>, jejich připojení k rozvodné síti a související síti a skladovací zařízení </a:t>
            </a:r>
            <a:r>
              <a:rPr lang="cs-CZ" sz="1800" u="sng" dirty="0"/>
              <a:t>jsou v zájmu veřejného zdraví a bezpečnosti </a:t>
            </a:r>
            <a:r>
              <a:rPr lang="cs-CZ" sz="1800" dirty="0"/>
              <a:t>a že jsou prováděny z naléhavých důvodů převažujícího veřejného zájmu při vyvažování právních zájmů v jednotlivých případech. ČS mohou použití těchto ustanovení omezit na určité části svého území, jakož i na určité typy technologií nebo na projekty určitých technických vlastností v souladu s prioritami stanovenými v </a:t>
            </a:r>
            <a:r>
              <a:rPr lang="cs-CZ" sz="1800" dirty="0" smtClean="0"/>
              <a:t>jejich integrovaných </a:t>
            </a:r>
            <a:r>
              <a:rPr lang="cs-CZ" sz="1800" dirty="0"/>
              <a:t>vnitrostátních plánech v oblasti energetiky a klimatu</a:t>
            </a:r>
            <a:r>
              <a:rPr lang="cs-CZ" sz="2800" dirty="0"/>
              <a:t>.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746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789709"/>
            <a:ext cx="7886700" cy="5444836"/>
          </a:xfrm>
        </p:spPr>
        <p:txBody>
          <a:bodyPr>
            <a:normAutofit/>
          </a:bodyPr>
          <a:lstStyle/>
          <a:p>
            <a:r>
              <a:rPr lang="cs-CZ" sz="2400" u="sng" dirty="0"/>
              <a:t>Aktuální iniciativy k OZE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1</a:t>
            </a:r>
            <a:r>
              <a:rPr lang="cs-CZ" sz="2000" dirty="0"/>
              <a:t>. EU připravuje návrh směrnice EP a Rady, kterou se mění směrnice (EU) 2018/2001 o podpoře využívání energie z obnovitelných zdrojů, směrnice 2010/31/EU o energetické náročnosti budov a směrnice 2012/27/EU o energetické účinnosti (tato inciativa je dále předmětem této prezentace</a:t>
            </a:r>
            <a:r>
              <a:rPr lang="cs-CZ" sz="2000" dirty="0" smtClean="0"/>
              <a:t>)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2</a:t>
            </a:r>
            <a:r>
              <a:rPr lang="cs-CZ" sz="2000" dirty="0"/>
              <a:t>. MMR připravuje v novele NSZ zjednodušení pro OZE (OZE do určitého výkonu ve volném režimu, OZE od určitého výkonu jako vyhrazená stavba, kterou povoluje SOSÚ aj</a:t>
            </a:r>
            <a:r>
              <a:rPr lang="cs-CZ" sz="2000" dirty="0" smtClean="0"/>
              <a:t>.)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3</a:t>
            </a:r>
            <a:r>
              <a:rPr lang="cs-CZ" sz="2000" dirty="0"/>
              <a:t>. MŽP připravuje zakotvení </a:t>
            </a:r>
            <a:r>
              <a:rPr lang="cs-CZ" sz="2000" dirty="0" err="1"/>
              <a:t>agrovoltaiky</a:t>
            </a:r>
            <a:r>
              <a:rPr lang="cs-CZ" sz="2000" dirty="0"/>
              <a:t> v zákoně o ochraně </a:t>
            </a:r>
            <a:r>
              <a:rPr lang="cs-CZ" sz="2000" dirty="0" smtClean="0"/>
              <a:t>ZPF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4</a:t>
            </a:r>
            <a:r>
              <a:rPr lang="cs-CZ" sz="2000" dirty="0"/>
              <a:t>. Návrh(y) na změnu energetického zákona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5</a:t>
            </a:r>
            <a:r>
              <a:rPr lang="cs-CZ" sz="2000" dirty="0"/>
              <a:t>. Kraj Vysočina připravil tzv. „Teze klimatického zákona</a:t>
            </a:r>
            <a:r>
              <a:rPr lang="cs-CZ" sz="2000" dirty="0" smtClean="0"/>
              <a:t>“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6</a:t>
            </a:r>
            <a:r>
              <a:rPr lang="cs-CZ" sz="2000" dirty="0"/>
              <a:t>. Investoři / stavebníci zásobují MMR dotazy k OZE, </a:t>
            </a:r>
            <a:r>
              <a:rPr lang="cs-CZ" sz="2000" dirty="0" err="1"/>
              <a:t>agrovoltaice</a:t>
            </a:r>
            <a:r>
              <a:rPr lang="cs-CZ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52152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6838" y="980903"/>
            <a:ext cx="8091401" cy="4987636"/>
          </a:xfrm>
        </p:spPr>
        <p:txBody>
          <a:bodyPr>
            <a:normAutofit fontScale="90000"/>
          </a:bodyPr>
          <a:lstStyle/>
          <a:p>
            <a:r>
              <a:rPr lang="cs-CZ" sz="2700" u="sng" dirty="0"/>
              <a:t>Změnová směrnice – Zkratky a související procesy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800" dirty="0" smtClean="0"/>
              <a:t>▪ </a:t>
            </a:r>
            <a:r>
              <a:rPr lang="cs-CZ" sz="1800" dirty="0"/>
              <a:t>EU připravuje návrh směrnice EP a Rady, kterou se mění směrnice (EU) 2018/2001 o podpoře využívání energie z obnovitelných zdrojů, směrnice 2010/31/EU o energetické náročnosti budov a směrnice 2012/27/EU o energetické účinnosti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Směrnice (EU) 2018/2001 je známa také jako RED II (</a:t>
            </a:r>
            <a:r>
              <a:rPr lang="cs-CZ" sz="1800" dirty="0" err="1"/>
              <a:t>Renewable</a:t>
            </a:r>
            <a:r>
              <a:rPr lang="cs-CZ" sz="1800" dirty="0"/>
              <a:t> </a:t>
            </a:r>
            <a:r>
              <a:rPr lang="cs-CZ" sz="1800" dirty="0" err="1"/>
              <a:t>energy</a:t>
            </a:r>
            <a:r>
              <a:rPr lang="cs-CZ" sz="1800" dirty="0"/>
              <a:t> </a:t>
            </a:r>
            <a:r>
              <a:rPr lang="cs-CZ" sz="1800" dirty="0" err="1"/>
              <a:t>directive</a:t>
            </a:r>
            <a:r>
              <a:rPr lang="cs-CZ" sz="1800" dirty="0"/>
              <a:t> II)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Směrnice EP a Rady 2010/31/EU je známa také jako EPBD (</a:t>
            </a:r>
            <a:r>
              <a:rPr lang="cs-CZ" sz="1800" dirty="0" err="1"/>
              <a:t>Energy</a:t>
            </a:r>
            <a:r>
              <a:rPr lang="cs-CZ" sz="1800" dirty="0"/>
              <a:t> performance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buildings</a:t>
            </a:r>
            <a:r>
              <a:rPr lang="cs-CZ" sz="1800" dirty="0"/>
              <a:t> </a:t>
            </a:r>
            <a:r>
              <a:rPr lang="cs-CZ" sz="1800" dirty="0" err="1"/>
              <a:t>directive</a:t>
            </a:r>
            <a:r>
              <a:rPr lang="cs-CZ" sz="1800" dirty="0"/>
              <a:t>)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Směrnice EP a Rady 2012/27/EU je známa také jako EED (</a:t>
            </a:r>
            <a:r>
              <a:rPr lang="cs-CZ" sz="1800" dirty="0" err="1"/>
              <a:t>Energy</a:t>
            </a:r>
            <a:r>
              <a:rPr lang="cs-CZ" sz="1800" dirty="0"/>
              <a:t> </a:t>
            </a:r>
            <a:r>
              <a:rPr lang="cs-CZ" sz="1800" dirty="0" err="1"/>
              <a:t>efficiency</a:t>
            </a:r>
            <a:r>
              <a:rPr lang="cs-CZ" sz="1800" dirty="0"/>
              <a:t> </a:t>
            </a:r>
            <a:r>
              <a:rPr lang="cs-CZ" sz="1800" dirty="0" err="1"/>
              <a:t>directive</a:t>
            </a:r>
            <a:r>
              <a:rPr lang="cs-CZ" sz="1800" dirty="0"/>
              <a:t>)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u="sng" dirty="0" smtClean="0"/>
              <a:t>▪ </a:t>
            </a:r>
            <a:r>
              <a:rPr lang="cs-CZ" sz="1800" u="sng" dirty="0"/>
              <a:t>Změnová směrnice je součástí většího balíčku legislativních návrhů a nelegislativních dokumentů reagujících v energetické oblasti na válku na Ukrajině, souhrnně nazývaného </a:t>
            </a:r>
            <a:r>
              <a:rPr lang="cs-CZ" sz="1800" u="sng" dirty="0" err="1"/>
              <a:t>RePower</a:t>
            </a:r>
            <a:r>
              <a:rPr lang="cs-CZ" sz="1800" u="sng" dirty="0"/>
              <a:t> EU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Paralelně (od roku 2021) se připravuje také balíček legislativních návrhů, zvaný Fit </a:t>
            </a:r>
            <a:r>
              <a:rPr lang="cs-CZ" sz="1800" dirty="0" err="1"/>
              <a:t>for</a:t>
            </a:r>
            <a:r>
              <a:rPr lang="cs-CZ" sz="1800" dirty="0"/>
              <a:t> 55. Má vést k 55% snížení evropských emisí skleníkových plynů do r. 2030 oproti roku 1990.</a:t>
            </a:r>
          </a:p>
        </p:txBody>
      </p:sp>
    </p:spTree>
    <p:extLst>
      <p:ext uri="{BB962C8B-B14F-4D97-AF65-F5344CB8AC3E}">
        <p14:creationId xmlns:p14="http://schemas.microsoft.com/office/powerpoint/2010/main" val="19250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4721629"/>
          </a:xfrm>
        </p:spPr>
        <p:txBody>
          <a:bodyPr>
            <a:normAutofit fontScale="90000"/>
          </a:bodyPr>
          <a:lstStyle/>
          <a:p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700" u="sng" dirty="0"/>
              <a:t>Změnová směrnice, původní návrh EK </a:t>
            </a:r>
            <a:r>
              <a:rPr lang="cs-CZ" sz="2700" u="sng" dirty="0" smtClean="0"/>
              <a:t>– Principy </a:t>
            </a:r>
            <a:r>
              <a:rPr lang="cs-CZ" sz="2000" u="sng" dirty="0" smtClean="0"/>
              <a:t/>
            </a:r>
            <a:br>
              <a:rPr lang="cs-CZ" sz="2000" u="sng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1800" u="sng" dirty="0" smtClean="0"/>
              <a:t>Změna </a:t>
            </a:r>
            <a:r>
              <a:rPr lang="cs-CZ" sz="1800" u="sng" dirty="0"/>
              <a:t>směrnice (EU) 2018/2001 (RED II</a:t>
            </a:r>
            <a:r>
              <a:rPr lang="cs-CZ" sz="1800" u="sng" dirty="0" smtClean="0"/>
              <a:t>):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Zvýšit společný cíl EU pro podíl energie z OZE v roce 2030 z dosavadních </a:t>
            </a:r>
            <a:r>
              <a:rPr lang="cs-CZ" sz="1800" u="sng" dirty="0"/>
              <a:t>32 % na 45 </a:t>
            </a:r>
            <a:r>
              <a:rPr lang="cs-CZ" sz="1800" u="sng" dirty="0" smtClean="0"/>
              <a:t>%.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Vymezit „</a:t>
            </a:r>
            <a:r>
              <a:rPr lang="cs-CZ" sz="1800" u="sng" dirty="0"/>
              <a:t>oblasti nezbytné </a:t>
            </a:r>
            <a:r>
              <a:rPr lang="cs-CZ" sz="1800" dirty="0"/>
              <a:t>pro vnitrostátní příspěvky k cíli v oblasti OZE do roku 2030“ („</a:t>
            </a:r>
            <a:r>
              <a:rPr lang="cs-CZ" sz="1800" dirty="0" err="1"/>
              <a:t>areas</a:t>
            </a:r>
            <a:r>
              <a:rPr lang="cs-CZ" sz="1800" dirty="0"/>
              <a:t> </a:t>
            </a:r>
            <a:r>
              <a:rPr lang="cs-CZ" sz="1800" dirty="0" err="1"/>
              <a:t>necessary</a:t>
            </a:r>
            <a:r>
              <a:rPr lang="cs-CZ" sz="1800" dirty="0"/>
              <a:t> </a:t>
            </a:r>
            <a:r>
              <a:rPr lang="cs-CZ" sz="1800" dirty="0" err="1"/>
              <a:t>for</a:t>
            </a:r>
            <a:r>
              <a:rPr lang="cs-CZ" sz="1800" dirty="0"/>
              <a:t> </a:t>
            </a:r>
            <a:r>
              <a:rPr lang="cs-CZ" sz="1800" dirty="0" err="1"/>
              <a:t>national</a:t>
            </a:r>
            <a:r>
              <a:rPr lang="cs-CZ" sz="1800" dirty="0"/>
              <a:t> </a:t>
            </a:r>
            <a:r>
              <a:rPr lang="cs-CZ" sz="1800" dirty="0" err="1"/>
              <a:t>contributionss</a:t>
            </a:r>
            <a:r>
              <a:rPr lang="cs-CZ" sz="1800" dirty="0"/>
              <a:t> </a:t>
            </a:r>
            <a:r>
              <a:rPr lang="cs-CZ" sz="1800" dirty="0" err="1"/>
              <a:t>towards</a:t>
            </a:r>
            <a:r>
              <a:rPr lang="cs-CZ" sz="1800" dirty="0"/>
              <a:t> </a:t>
            </a:r>
            <a:r>
              <a:rPr lang="cs-CZ" sz="1800" dirty="0" err="1"/>
              <a:t>the</a:t>
            </a:r>
            <a:r>
              <a:rPr lang="cs-CZ" sz="1800" dirty="0"/>
              <a:t> 2030 RES </a:t>
            </a:r>
            <a:r>
              <a:rPr lang="cs-CZ" sz="1800" dirty="0" err="1"/>
              <a:t>target</a:t>
            </a:r>
            <a:r>
              <a:rPr lang="cs-CZ" sz="1800" dirty="0"/>
              <a:t>“; dále jen „nezbytné oblasti</a:t>
            </a:r>
            <a:r>
              <a:rPr lang="cs-CZ" sz="1800" dirty="0" smtClean="0"/>
              <a:t>“)</a:t>
            </a:r>
            <a:br>
              <a:rPr lang="cs-CZ" sz="1800" dirty="0" smtClean="0"/>
            </a:b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V rámci nezbytných oblastí vymezit „</a:t>
            </a:r>
            <a:r>
              <a:rPr lang="cs-CZ" sz="1800" u="sng" dirty="0"/>
              <a:t>oblasti vhodné</a:t>
            </a:r>
            <a:r>
              <a:rPr lang="cs-CZ" sz="1800" dirty="0"/>
              <a:t> pro OZE“ („</a:t>
            </a:r>
            <a:r>
              <a:rPr lang="cs-CZ" sz="1800" dirty="0" err="1"/>
              <a:t>renewables</a:t>
            </a:r>
            <a:r>
              <a:rPr lang="cs-CZ" sz="1800" dirty="0"/>
              <a:t> go-to </a:t>
            </a:r>
            <a:r>
              <a:rPr lang="cs-CZ" sz="1800" dirty="0" err="1"/>
              <a:t>areas</a:t>
            </a:r>
            <a:r>
              <a:rPr lang="cs-CZ" sz="1800" dirty="0" smtClean="0"/>
              <a:t>“)</a:t>
            </a:r>
            <a:br>
              <a:rPr lang="cs-CZ" sz="1800" dirty="0" smtClean="0"/>
            </a:b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u="sng" dirty="0"/>
              <a:t>Stanovit určité úlevy </a:t>
            </a:r>
            <a:r>
              <a:rPr lang="cs-CZ" sz="1800" dirty="0"/>
              <a:t>pro povolování OZE v oblastech vhodných pro OZE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Označit plánování, výstavbu a provoz OZE za „</a:t>
            </a:r>
            <a:r>
              <a:rPr lang="cs-CZ" sz="1800" u="sng" dirty="0"/>
              <a:t>převažující veřejný zájem</a:t>
            </a:r>
            <a:r>
              <a:rPr lang="cs-CZ" sz="1800" dirty="0"/>
              <a:t>“ („</a:t>
            </a:r>
            <a:r>
              <a:rPr lang="cs-CZ" sz="1800" dirty="0" err="1"/>
              <a:t>overriding</a:t>
            </a:r>
            <a:r>
              <a:rPr lang="cs-CZ" sz="1800" dirty="0"/>
              <a:t> public </a:t>
            </a:r>
            <a:r>
              <a:rPr lang="cs-CZ" sz="1800" dirty="0" err="1"/>
              <a:t>interest</a:t>
            </a:r>
            <a:r>
              <a:rPr lang="cs-CZ" sz="1800" dirty="0"/>
              <a:t>“).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u="sng" dirty="0" smtClean="0"/>
              <a:t>Změna </a:t>
            </a:r>
            <a:r>
              <a:rPr lang="cs-CZ" sz="1800" u="sng" dirty="0"/>
              <a:t>směrnice 2010/31/EU (EPBD):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Stanovit požadavky na zavedení výroby z OZE na budovách</a:t>
            </a:r>
            <a:r>
              <a:rPr lang="cs-CZ" sz="1800" dirty="0" smtClean="0"/>
              <a:t>.</a:t>
            </a:r>
            <a:br>
              <a:rPr lang="cs-CZ" sz="1800" dirty="0" smtClean="0"/>
            </a:br>
            <a:r>
              <a:rPr lang="cs-CZ" sz="1800" dirty="0" smtClean="0"/>
              <a:t> </a:t>
            </a:r>
            <a:br>
              <a:rPr lang="cs-CZ" sz="1800" dirty="0" smtClean="0"/>
            </a:br>
            <a:r>
              <a:rPr lang="cs-CZ" sz="1800" u="sng" dirty="0" smtClean="0"/>
              <a:t>Změna </a:t>
            </a:r>
            <a:r>
              <a:rPr lang="cs-CZ" sz="1800" u="sng" dirty="0"/>
              <a:t>směrnice 2012/27/EU (EED):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▪ </a:t>
            </a:r>
            <a:r>
              <a:rPr lang="cs-CZ" sz="1800" dirty="0"/>
              <a:t>Zpřísnění požadavku na maximální spotřebu energie v EU v roce 2030. </a:t>
            </a:r>
          </a:p>
        </p:txBody>
      </p:sp>
    </p:spTree>
    <p:extLst>
      <p:ext uri="{BB962C8B-B14F-4D97-AF65-F5344CB8AC3E}">
        <p14:creationId xmlns:p14="http://schemas.microsoft.com/office/powerpoint/2010/main" val="203023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4232743"/>
          </a:xfrm>
        </p:spPr>
        <p:txBody>
          <a:bodyPr>
            <a:normAutofit fontScale="90000"/>
          </a:bodyPr>
          <a:lstStyle/>
          <a:p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u="sng" dirty="0"/>
              <a:t>Změnová směrnice, (aktuální) revize 2 - Principy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800" u="sng" dirty="0" smtClean="0"/>
              <a:t/>
            </a:r>
            <a:br>
              <a:rPr lang="cs-CZ" sz="2800" u="sng" dirty="0" smtClean="0"/>
            </a:br>
            <a:r>
              <a:rPr lang="cs-CZ" sz="2000" u="sng" dirty="0" smtClean="0"/>
              <a:t>Změna </a:t>
            </a:r>
            <a:r>
              <a:rPr lang="cs-CZ" sz="2000" u="sng" dirty="0"/>
              <a:t>směrnice (EU) 2018/2001 (RED II</a:t>
            </a:r>
            <a:r>
              <a:rPr lang="cs-CZ" sz="2000" dirty="0"/>
              <a:t>):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Zvýšit společný cíl EU pro podíl energie z OZE v roce 2030: má být řešeno paralelní novelou RED II.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Vymezit „oblasti nezbytné pro vnitrostátní příspěvky k cíli v oblasti OZE do roku 2030“ („</a:t>
            </a:r>
            <a:r>
              <a:rPr lang="cs-CZ" sz="2000" dirty="0" err="1"/>
              <a:t>areas</a:t>
            </a:r>
            <a:r>
              <a:rPr lang="cs-CZ" sz="2000" dirty="0"/>
              <a:t> </a:t>
            </a:r>
            <a:r>
              <a:rPr lang="cs-CZ" sz="2000" dirty="0" err="1"/>
              <a:t>necessary</a:t>
            </a:r>
            <a:r>
              <a:rPr lang="cs-CZ" sz="2000" dirty="0"/>
              <a:t> </a:t>
            </a:r>
            <a:r>
              <a:rPr lang="cs-CZ" sz="2000" dirty="0" err="1"/>
              <a:t>for</a:t>
            </a:r>
            <a:r>
              <a:rPr lang="cs-CZ" sz="2000" dirty="0"/>
              <a:t> </a:t>
            </a:r>
            <a:r>
              <a:rPr lang="cs-CZ" sz="2000" dirty="0" err="1"/>
              <a:t>national</a:t>
            </a:r>
            <a:r>
              <a:rPr lang="cs-CZ" sz="2000" dirty="0"/>
              <a:t> </a:t>
            </a:r>
            <a:r>
              <a:rPr lang="cs-CZ" sz="2000" dirty="0" err="1"/>
              <a:t>contributionss</a:t>
            </a:r>
            <a:r>
              <a:rPr lang="cs-CZ" sz="2000" dirty="0"/>
              <a:t> </a:t>
            </a:r>
            <a:r>
              <a:rPr lang="cs-CZ" sz="2000" dirty="0" err="1"/>
              <a:t>towards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2030 RES </a:t>
            </a:r>
            <a:r>
              <a:rPr lang="cs-CZ" sz="2000" dirty="0" err="1"/>
              <a:t>target</a:t>
            </a:r>
            <a:r>
              <a:rPr lang="cs-CZ" sz="2000" dirty="0"/>
              <a:t>“; dále jen „</a:t>
            </a:r>
            <a:r>
              <a:rPr lang="cs-CZ" sz="2000" u="sng" dirty="0"/>
              <a:t>nezbytné oblasti</a:t>
            </a:r>
            <a:r>
              <a:rPr lang="cs-CZ" sz="2000" dirty="0"/>
              <a:t>“)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V rámci nezbytných oblastí vymezit „</a:t>
            </a:r>
            <a:r>
              <a:rPr lang="cs-CZ" sz="2000" u="sng" dirty="0"/>
              <a:t>oblasti vhodné pro OZE</a:t>
            </a:r>
            <a:r>
              <a:rPr lang="cs-CZ" sz="2000" dirty="0"/>
              <a:t>“ („</a:t>
            </a:r>
            <a:r>
              <a:rPr lang="cs-CZ" sz="2000" dirty="0" err="1"/>
              <a:t>renewables</a:t>
            </a:r>
            <a:r>
              <a:rPr lang="cs-CZ" sz="2000" dirty="0"/>
              <a:t> go-to </a:t>
            </a:r>
            <a:r>
              <a:rPr lang="cs-CZ" sz="2000" dirty="0" err="1"/>
              <a:t>areas</a:t>
            </a:r>
            <a:r>
              <a:rPr lang="cs-CZ" sz="2000" dirty="0"/>
              <a:t>“)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Stanovit určité úlevy pro povolování OZE v oblastech vhodných pro OZE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Převažující veřejný zájem: má být řešeno paralelní novelou RED II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u="sng" dirty="0" smtClean="0"/>
              <a:t>Změna </a:t>
            </a:r>
            <a:r>
              <a:rPr lang="cs-CZ" sz="2000" u="sng" dirty="0"/>
              <a:t>směrnice 2010/31/EU (EPBD):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K diskusi ve světle paralelních jednání k EPBD.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u="sng" dirty="0" smtClean="0"/>
              <a:t>Změna </a:t>
            </a:r>
            <a:r>
              <a:rPr lang="cs-CZ" sz="2000" u="sng" dirty="0"/>
              <a:t>směrnice 2012/27/EU (EED):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K diskusi ve světle paralelních jednání k EED</a:t>
            </a:r>
            <a:r>
              <a:rPr lang="cs-CZ" sz="2000" dirty="0" smtClean="0"/>
              <a:t>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152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6053230"/>
          </a:xfrm>
        </p:spPr>
        <p:txBody>
          <a:bodyPr>
            <a:normAutofit/>
          </a:bodyPr>
          <a:lstStyle/>
          <a:p>
            <a:r>
              <a:rPr lang="cs-CZ" sz="2400" u="sng" dirty="0" smtClean="0"/>
              <a:t>Vymezování </a:t>
            </a:r>
            <a:r>
              <a:rPr lang="cs-CZ" sz="2400" u="sng" dirty="0"/>
              <a:t>nezbytných oblastí (čl. 15b RED II</a:t>
            </a:r>
            <a:r>
              <a:rPr lang="cs-CZ" sz="2400" dirty="0"/>
              <a:t>)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000" dirty="0" smtClean="0"/>
              <a:t>▪ </a:t>
            </a:r>
            <a:r>
              <a:rPr lang="cs-CZ" sz="2000" dirty="0"/>
              <a:t>Do 1 roku až 2 let členské státy (ČS) vymezí nezbytné oblasti.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Mají přitom uplatnit princip předběžné opatrnosti (tj. radši toho vymezit víc…?)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Mohou přitom „vycházet ze svých územních plánů“ („</a:t>
            </a:r>
            <a:r>
              <a:rPr lang="cs-CZ" sz="2000" dirty="0" err="1"/>
              <a:t>build</a:t>
            </a:r>
            <a:r>
              <a:rPr lang="cs-CZ" sz="2000" dirty="0"/>
              <a:t> </a:t>
            </a:r>
            <a:r>
              <a:rPr lang="cs-CZ" sz="2000" dirty="0" err="1"/>
              <a:t>upon</a:t>
            </a:r>
            <a:r>
              <a:rPr lang="cs-CZ" sz="2000" dirty="0"/>
              <a:t>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existing</a:t>
            </a:r>
            <a:r>
              <a:rPr lang="cs-CZ" sz="2000" dirty="0"/>
              <a:t> </a:t>
            </a:r>
            <a:r>
              <a:rPr lang="cs-CZ" sz="2000" dirty="0" err="1"/>
              <a:t>spatial</a:t>
            </a:r>
            <a:r>
              <a:rPr lang="cs-CZ" sz="2000" dirty="0"/>
              <a:t> </a:t>
            </a:r>
            <a:r>
              <a:rPr lang="cs-CZ" sz="2000" dirty="0" err="1"/>
              <a:t>plans</a:t>
            </a:r>
            <a:r>
              <a:rPr lang="cs-CZ" sz="2000" dirty="0" smtClean="0"/>
              <a:t>“).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dirty="0"/>
              <a:t>Při vymezování nezbytných oblastí ČS vezmou v úvahu zejména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	▪ </a:t>
            </a:r>
            <a:r>
              <a:rPr lang="cs-CZ" sz="2000" dirty="0"/>
              <a:t>a) </a:t>
            </a:r>
            <a:r>
              <a:rPr lang="cs-CZ" sz="2000" u="sng" dirty="0"/>
              <a:t>dostupnost </a:t>
            </a:r>
            <a:r>
              <a:rPr lang="cs-CZ" sz="2000" dirty="0"/>
              <a:t>OZE a potenciál pro výrobu energie z OZE různými </a:t>
            </a:r>
            <a:r>
              <a:rPr lang="cs-CZ" sz="2000" dirty="0" smtClean="0"/>
              <a:t>	technologiemi </a:t>
            </a:r>
            <a:r>
              <a:rPr lang="cs-CZ" sz="2000" dirty="0"/>
              <a:t>v pevninských a mořských oblastech;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▪ </a:t>
            </a:r>
            <a:r>
              <a:rPr lang="cs-CZ" sz="2000" dirty="0"/>
              <a:t>b) předpokládanou </a:t>
            </a:r>
            <a:r>
              <a:rPr lang="cs-CZ" sz="2000" u="sng" dirty="0"/>
              <a:t>poptávku</a:t>
            </a:r>
            <a:r>
              <a:rPr lang="cs-CZ" sz="2000" dirty="0"/>
              <a:t> po energii;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▪ </a:t>
            </a:r>
            <a:r>
              <a:rPr lang="cs-CZ" sz="2000" dirty="0"/>
              <a:t>c) </a:t>
            </a:r>
            <a:r>
              <a:rPr lang="cs-CZ" sz="2000" u="sng" dirty="0"/>
              <a:t>dostupnost</a:t>
            </a:r>
            <a:r>
              <a:rPr lang="cs-CZ" sz="2000" dirty="0"/>
              <a:t> příslušné síťové infrastruktury („</a:t>
            </a:r>
            <a:r>
              <a:rPr lang="cs-CZ" sz="2000" dirty="0" err="1"/>
              <a:t>grid</a:t>
            </a:r>
            <a:r>
              <a:rPr lang="cs-CZ" sz="2000" dirty="0"/>
              <a:t> </a:t>
            </a:r>
            <a:r>
              <a:rPr lang="cs-CZ" sz="2000" dirty="0" smtClean="0"/>
              <a:t>	</a:t>
            </a:r>
            <a:r>
              <a:rPr lang="cs-CZ" sz="2000" dirty="0" err="1" smtClean="0"/>
              <a:t>infrastructure</a:t>
            </a:r>
            <a:r>
              <a:rPr lang="cs-CZ" sz="2000" dirty="0"/>
              <a:t>“), skladování a dalších nástrojů flexibility nebo </a:t>
            </a:r>
            <a:r>
              <a:rPr lang="cs-CZ" sz="2000" dirty="0" smtClean="0"/>
              <a:t>	potenciálu </a:t>
            </a:r>
            <a:r>
              <a:rPr lang="cs-CZ" sz="2000" dirty="0"/>
              <a:t>k vytvoření nebo další modernizace takové </a:t>
            </a:r>
            <a:r>
              <a:rPr lang="cs-CZ" sz="2000" dirty="0" smtClean="0"/>
              <a:t>	síťové 	infrastruktury </a:t>
            </a:r>
            <a:r>
              <a:rPr lang="cs-CZ" sz="2000" dirty="0"/>
              <a:t>a úložišť;</a:t>
            </a: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51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4066488"/>
          </a:xfrm>
        </p:spPr>
        <p:txBody>
          <a:bodyPr>
            <a:normAutofit fontScale="90000"/>
          </a:bodyPr>
          <a:lstStyle/>
          <a:p>
            <a:r>
              <a:rPr lang="cs-CZ" sz="2400" u="sng" dirty="0"/>
              <a:t>Vymezování vhodných oblastí pro OZE (čl. 15c</a:t>
            </a:r>
            <a:r>
              <a:rPr lang="cs-CZ" sz="2400" u="sng" dirty="0" smtClean="0"/>
              <a:t>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▪ </a:t>
            </a:r>
            <a:r>
              <a:rPr lang="cs-CZ" sz="2400" dirty="0"/>
              <a:t>Do 2-3 let ČS zajistí, že příslušné úřady přijmou plán/plány určující v nezbytných oblastech vhodné oblasti pro jeden nebo více typů OZE</a:t>
            </a:r>
            <a:r>
              <a:rPr lang="cs-CZ" sz="2400" dirty="0" smtClean="0"/>
              <a:t>.</a:t>
            </a:r>
            <a:br>
              <a:rPr lang="cs-CZ" sz="2400" dirty="0" smtClean="0"/>
            </a:b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tomto plánu/plánech ČS: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</a:t>
            </a:r>
            <a:r>
              <a:rPr lang="cs-CZ" sz="2400" dirty="0"/>
              <a:t>) určí dostatečně homogenní pevninské a mořské oblasti, v nichž se neočekává, že zavedení určitého druhu/druhů energie z OZE bude mít významný dopad na ŽP.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174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5551580"/>
          </a:xfrm>
        </p:spPr>
        <p:txBody>
          <a:bodyPr>
            <a:normAutofit fontScale="90000"/>
          </a:bodyPr>
          <a:lstStyle/>
          <a:p>
            <a:r>
              <a:rPr lang="cs-CZ" sz="2000" dirty="0" smtClean="0"/>
              <a:t>ČS </a:t>
            </a:r>
            <a:r>
              <a:rPr lang="cs-CZ" sz="2000" dirty="0"/>
              <a:t>přitom: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 </a:t>
            </a:r>
            <a:r>
              <a:rPr lang="cs-CZ" sz="2000" u="sng" dirty="0"/>
              <a:t>upřednostní</a:t>
            </a:r>
            <a:r>
              <a:rPr lang="cs-CZ" sz="2000" dirty="0"/>
              <a:t> umělé a zastavěné povrchy, jako jsou střechy, fasády, plochy dopravní infrastruktury, parkoviště, skládky odpadů, průmyslové areály, doly, umělé vnitrozemské vodní útvary nebo nádrže, a kde je to vhodné, čistírny městských odpadních vod, pozemky dostupné pro více využití včetně městských oblastí, </a:t>
            </a:r>
            <a:r>
              <a:rPr lang="cs-CZ" sz="2000" dirty="0" err="1"/>
              <a:t>brownfieldy</a:t>
            </a:r>
            <a:r>
              <a:rPr lang="cs-CZ" sz="2000" dirty="0"/>
              <a:t> a znehodnocenou půdu, která není využívána pro zemědělství;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▪</a:t>
            </a:r>
            <a:r>
              <a:rPr lang="cs-CZ" sz="2000" u="sng" dirty="0" smtClean="0"/>
              <a:t> </a:t>
            </a:r>
            <a:r>
              <a:rPr lang="cs-CZ" sz="2000" u="sng" dirty="0"/>
              <a:t>vyloučí </a:t>
            </a:r>
            <a:r>
              <a:rPr lang="cs-CZ" sz="2000" dirty="0"/>
              <a:t>lokality Natura 2000 a oblasti určené na národní úrovni pro ochranu přírody a biodiverzity, identifikované ptačí migrační trasy i další místa identifikovaná na základě map citlivosti a nástrojů uvedených v dalším bodě, vyjma umělých a zastavěných ploch nacházejících se v těchto oblastech, jako jsou </a:t>
            </a:r>
            <a:r>
              <a:rPr lang="cs-CZ" sz="2000" dirty="0" err="1"/>
              <a:t>např</a:t>
            </a:r>
            <a:r>
              <a:rPr lang="cs-CZ" sz="2000" dirty="0"/>
              <a:t> střechy, parkovací plochy nebo dopravní infrastruktura.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▪ použijí </a:t>
            </a:r>
            <a:r>
              <a:rPr lang="cs-CZ" sz="2000" dirty="0"/>
              <a:t>všechny vhodné nástroje a datové soubory k určení oblastí, v nichž by zařízení na výrobu energie z OZE </a:t>
            </a:r>
            <a:r>
              <a:rPr lang="cs-CZ" sz="2000" u="sng" dirty="0"/>
              <a:t>neměla významný dopad na ŽP</a:t>
            </a:r>
            <a:r>
              <a:rPr lang="cs-CZ" sz="2000" dirty="0"/>
              <a:t>, včetně mapování citlivosti volně žijících živočichů a planě rostoucích rostlin.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442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49" y="1642742"/>
            <a:ext cx="7886700" cy="3753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Směrnice RED III.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804770"/>
            <a:ext cx="7886700" cy="5551580"/>
          </a:xfrm>
        </p:spPr>
        <p:txBody>
          <a:bodyPr>
            <a:normAutofit fontScale="90000"/>
          </a:bodyPr>
          <a:lstStyle/>
          <a:p>
            <a:r>
              <a:rPr lang="cs-CZ" sz="2400" u="sng" dirty="0"/>
              <a:t>Vymezování vhodných oblastí pro OZE (čl. 15c) 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b</a:t>
            </a:r>
            <a:r>
              <a:rPr lang="cs-CZ" sz="2400" dirty="0"/>
              <a:t>) stanoví přiměřená pravidla pro určené vhodné oblasti pro OZE…včetně zmírňujících opatření, která mají být přijata…aby se zabránilo negativním dopadům na ŽP…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▪ </a:t>
            </a:r>
            <a:r>
              <a:rPr lang="cs-CZ" sz="2400" dirty="0"/>
              <a:t>Před přijetím plán/plány vymezující vhodné oblasti pro OZE podléhají posouzení vlivů na ŽP (SEA), případně též </a:t>
            </a:r>
            <a:r>
              <a:rPr lang="cs-CZ" sz="2400" dirty="0" err="1"/>
              <a:t>NATURAovému</a:t>
            </a:r>
            <a:r>
              <a:rPr lang="cs-CZ" sz="2400" dirty="0"/>
              <a:t> posouzení.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▪ </a:t>
            </a:r>
            <a:r>
              <a:rPr lang="cs-CZ" sz="2400" dirty="0"/>
              <a:t>Plán/plány vymezující vhodné oblasti pro OZE se zveřejňují a pravidelně se podle potřeby přezkoumávají, a to alespoň v souvislosti s aktualizací vnitrostátních plánů vnitrostátních plánů v oblasti energetiky a klimatu podle čl. 14 nařízení (EU) 2018/1999.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8659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1184</TotalTime>
  <Words>1735</Words>
  <Application>Microsoft Office PowerPoint</Application>
  <PresentationFormat>Předvádění na obrazovce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Office</vt:lpstr>
      <vt:lpstr>Směrnice RED III.</vt:lpstr>
      <vt:lpstr>Aktuální iniciativy k OZE   1. EU připravuje návrh směrnice EP a Rady, kterou se mění směrnice (EU) 2018/2001 o podpoře využívání energie z obnovitelných zdrojů, směrnice 2010/31/EU o energetické náročnosti budov a směrnice 2012/27/EU o energetické účinnosti (tato inciativa je dále předmětem této prezentace)   2. MMR připravuje v novele NSZ zjednodušení pro OZE (OZE do určitého výkonu ve volném režimu, OZE od určitého výkonu jako vyhrazená stavba, kterou povoluje SOSÚ aj.)   3. MŽP připravuje zakotvení agrovoltaiky v zákoně o ochraně ZPF   4. Návrh(y) na změnu energetického zákona   5. Kraj Vysočina připravil tzv. „Teze klimatického zákona“   6. Investoři / stavebníci zásobují MMR dotazy k OZE, agrovoltaice…</vt:lpstr>
      <vt:lpstr>Změnová směrnice – Zkratky a související procesy   ▪ EU připravuje návrh směrnice EP a Rady, kterou se mění směrnice (EU) 2018/2001 o podpoře využívání energie z obnovitelných zdrojů, směrnice 2010/31/EU o energetické náročnosti budov a směrnice 2012/27/EU o energetické účinnosti   ▪ Směrnice (EU) 2018/2001 je známa také jako RED II (Renewable energy directive II)   ▪ Směrnice EP a Rady 2010/31/EU je známa také jako EPBD (Energy performance of buildings directive)   ▪ Směrnice EP a Rady 2012/27/EU je známa také jako EED (Energy efficiency directive)   ▪ Změnová směrnice je součástí většího balíčku legislativních návrhů a nelegislativních dokumentů reagujících v energetické oblasti na válku na Ukrajině, souhrnně nazývaného RePower EU   ▪ Paralelně (od roku 2021) se připravuje také balíček legislativních návrhů, zvaný Fit for 55. Má vést k 55% snížení evropských emisí skleníkových plynů do r. 2030 oproti roku 1990.</vt:lpstr>
      <vt:lpstr>  Změnová směrnice, původní návrh EK – Principy   Změna směrnice (EU) 2018/2001 (RED II):   ▪ Zvýšit společný cíl EU pro podíl energie z OZE v roce 2030 z dosavadních 32 % na 45 %.   ▪ Vymezit „oblasti nezbytné pro vnitrostátní příspěvky k cíli v oblasti OZE do roku 2030“ („areas necessary for national contributionss towards the 2030 RES target“; dále jen „nezbytné oblasti“)   ▪ V rámci nezbytných oblastí vymezit „oblasti vhodné pro OZE“ („renewables go-to areas“)   ▪ Stanovit určité úlevy pro povolování OZE v oblastech vhodných pro OZE   ▪ Označit plánování, výstavbu a provoz OZE za „převažující veřejný zájem“ („overriding public interest“).   Změna směrnice 2010/31/EU (EPBD):  ▪ Stanovit požadavky na zavedení výroby z OZE na budovách.   Změna směrnice 2012/27/EU (EED):  ▪ Zpřísnění požadavku na maximální spotřebu energie v EU v roce 2030. </vt:lpstr>
      <vt:lpstr>  Změnová směrnice, (aktuální) revize 2 - Principy   Změna směrnice (EU) 2018/2001 (RED II):  ▪ Zvýšit společný cíl EU pro podíl energie z OZE v roce 2030: má být řešeno paralelní novelou RED II.  ▪ Vymezit „oblasti nezbytné pro vnitrostátní příspěvky k cíli v oblasti OZE do roku 2030“ („areas necessary for national contributionss towards the 2030 RES target“; dále jen „nezbytné oblasti“)  ▪ V rámci nezbytných oblastí vymezit „oblasti vhodné pro OZE“ („renewables go-to areas“)  ▪ Stanovit určité úlevy pro povolování OZE v oblastech vhodných pro OZE  ▪ Převažující veřejný zájem: má být řešeno paralelní novelou RED II.   Změna směrnice 2010/31/EU (EPBD):  ▪ K diskusi ve světle paralelních jednání k EPBD.   Změna směrnice 2012/27/EU (EED):  ▪ K diskusi ve světle paralelních jednání k EED. </vt:lpstr>
      <vt:lpstr>Vymezování nezbytných oblastí (čl. 15b RED II)   ▪ Do 1 roku až 2 let členské státy (ČS) vymezí nezbytné oblasti.   ▪ Mají přitom uplatnit princip předběžné opatrnosti (tj. radši toho vymezit víc…?)   ▪ Mohou přitom „vycházet ze svých územních plánů“ („build upon their existing spatial plans“).   ▪ Při vymezování nezbytných oblastí ČS vezmou v úvahu zejména   ▪ a) dostupnost OZE a potenciál pro výrobu energie z OZE různými  technologiemi v pevninských a mořských oblastech;   ▪ b) předpokládanou poptávku po energii;   ▪ c) dostupnost příslušné síťové infrastruktury („grid  infrastructure“), skladování a dalších nástrojů flexibility nebo  potenciálu k vytvoření nebo další modernizace takové  síťové  infrastruktury a úložišť; </vt:lpstr>
      <vt:lpstr>Vymezování vhodných oblastí pro OZE (čl. 15c)   ▪ Do 2-3 let ČS zajistí, že příslušné úřady přijmou plán/plány určující v nezbytných oblastech vhodné oblasti pro jeden nebo více typů OZE.   V tomto plánu/plánech ČS:   a) určí dostatečně homogenní pevninské a mořské oblasti, v nichž se neočekává, že zavedení určitého druhu/druhů energie z OZE bude mít významný dopad na ŽP.   </vt:lpstr>
      <vt:lpstr>ČS přitom:   ▪ upřednostní umělé a zastavěné povrchy, jako jsou střechy, fasády, plochy dopravní infrastruktury, parkoviště, skládky odpadů, průmyslové areály, doly, umělé vnitrozemské vodní útvary nebo nádrže, a kde je to vhodné, čistírny městských odpadních vod, pozemky dostupné pro více využití včetně městských oblastí, brownfieldy a znehodnocenou půdu, která není využívána pro zemědělství;   ▪ vyloučí lokality Natura 2000 a oblasti určené na národní úrovni pro ochranu přírody a biodiverzity, identifikované ptačí migrační trasy i další místa identifikovaná na základě map citlivosti a nástrojů uvedených v dalším bodě, vyjma umělých a zastavěných ploch nacházejících se v těchto oblastech, jako jsou např střechy, parkovací plochy nebo dopravní infrastruktura.   ▪ použijí všechny vhodné nástroje a datové soubory k určení oblastí, v nichž by zařízení na výrobu energie z OZE neměla významný dopad na ŽP, včetně mapování citlivosti volně žijících živočichů a planě rostoucích rostlin.   </vt:lpstr>
      <vt:lpstr>Vymezování vhodných oblastí pro OZE (čl. 15c)     b) stanoví přiměřená pravidla pro určené vhodné oblasti pro OZE…včetně zmírňujících opatření, která mají být přijata…aby se zabránilo negativním dopadům na ŽP…   ▪ Před přijetím plán/plány vymezující vhodné oblasti pro OZE podléhají posouzení vlivů na ŽP (SEA), případně též NATURAovému posouzení.   ▪ Plán/plány vymezující vhodné oblasti pro OZE se zveřejňují a pravidelně se podle potřeby přezkoumávají, a to alespoň v souvislosti s aktualizací vnitrostátních plánů vnitrostátních plánů v oblasti energetiky a klimatu podle čl. 14 nařízení (EU) 2018/1999.  </vt:lpstr>
      <vt:lpstr>K diskusi o vymezování vhodných oblastí pro OZE   ▪ Vazba na jednodušší povolovací procesy, kratší lhůty   ▪ Vymezení v dokumentu MPO (např. Státní energetická koncepce) – jakou to bude mít vazbu na stavební právo?   ▪ Vymezení v PÚR, jako specifické oblasti (za předpokladu, že novela NSZ vrátí do NSZ PÚR) – velký plošný rozsah, málo sofistikované vymezení, v podstatě schematické   ▪ Vymezení jako jednotlivých ploch v ÚRP/ZÚR/popř. ÚP podle předpokládaného významu zdroje – vůči EU je zodpovědný stát, ale v ZÚR nelze vymoci a v ÚP nelze ani zkoordinovat  </vt:lpstr>
      <vt:lpstr>Převažující veřejný zájem – původní návrh čl. 16d   ▪ Do tří měsíců od vstupu v platnost, dokud nebude dosaženo klimatické neutrality, členské státy zajistí, aby se v povolovacím řízení mělo za to, že plánování, výstavba a provoz zařízení na výrobu energie z OZE, jejich připojení k distribuční soustavě, samotná související distribuční soustava a skladovací zařízení jsou v převažujícím veřejném zájmu a slouží veřejnému zdraví a bezpečnosti při zvažování právních zájmů v jednotlivých případech pro účely čl. 6 odst. 4 a čl. 16 odst. 1 písm. c) směrnice 92/43/EHS, čl. 4 odst. 7 směrnice 2000/60/ES a čl. 9 odst. 1 písm. a) směrnice 2009/147/ES  </vt:lpstr>
      <vt:lpstr>Převažující veř. zájem – přesunutý do jiné novely   Pro účely čl. 6 odst. 4 a čl. 16 odst. 1 písm. c) směrnice Rady 92/43/EHS ze dne 21. května 1992 o ochraně přírodních stanovišť, volně žijících živočichů a planě rostoucích rostlin, čl. 9 odst. 1 písm. a) směrnice Evropského parlamentu a Rady 2009/147/ES ze dne 30. listopadu 2009 o ochraně volně žijících ptáků a čl. 4 odst. 7 směrnice EP a Rady 2000/60/ES, kterou se stanoví rámec pro činnost Společenství v oblasti vodní politiky, ČS zajistí, aby se v procesu plánování a udělování povolení předpokládalo, že plánování, výstavba a provoz zařízení na výrobu energie z OZE, jejich připojení k rozvodné síti a související síti a skladovací zařízení jsou v zájmu veřejného zdraví a bezpečnosti a že jsou prováděny z naléhavých důvodů převažujícího veřejného zájmu při vyvažování právních zájmů v jednotlivých případech. ČS mohou použití těchto ustanovení omezit na určité části svého území, jakož i na určité typy technologií nebo na projekty určitých technických vlastností v souladu s prioritami stanovenými v jejich integrovaných vnitrostátních plánech v oblasti energetiky a klimatu.  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102</cp:revision>
  <dcterms:created xsi:type="dcterms:W3CDTF">2017-11-24T07:47:20Z</dcterms:created>
  <dcterms:modified xsi:type="dcterms:W3CDTF">2022-11-10T06:13:50Z</dcterms:modified>
</cp:coreProperties>
</file>