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7" r:id="rId3"/>
    <p:sldId id="285" r:id="rId4"/>
    <p:sldId id="286" r:id="rId5"/>
    <p:sldId id="287" r:id="rId6"/>
    <p:sldId id="288" r:id="rId7"/>
    <p:sldId id="289" r:id="rId8"/>
    <p:sldId id="290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78CD7-80B2-49F9-A2A5-FC0AF35C453A}" type="datetimeFigureOut">
              <a:rPr lang="cs-CZ" smtClean="0"/>
              <a:t>09.11.2022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EF64D-BB8B-4A71-95C3-67DEB856D6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5426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EE71B-5620-4C68-8DA7-C64C5CD00BBA}" type="datetimeFigureOut">
              <a:rPr lang="cs-CZ" smtClean="0"/>
              <a:t>09.11.2022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22548-E79E-46AC-B8DC-438267079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884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73188" y="3447206"/>
            <a:ext cx="4485011" cy="1755031"/>
          </a:xfrm>
        </p:spPr>
        <p:txBody>
          <a:bodyPr anchor="b">
            <a:normAutofit/>
          </a:bodyPr>
          <a:lstStyle>
            <a:lvl1pPr algn="r">
              <a:defRPr sz="3600" b="1"/>
            </a:lvl1pPr>
          </a:lstStyle>
          <a:p>
            <a:r>
              <a:rPr lang="cs-CZ" dirty="0"/>
              <a:t>Název prezentace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00200" y="5202238"/>
            <a:ext cx="6858000" cy="818236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93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44133"/>
            <a:ext cx="4633912" cy="2022476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dirty="0"/>
              <a:t>Nadpis sekce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766609"/>
            <a:ext cx="463391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02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9640"/>
              </a:buClr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4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903" y="416191"/>
            <a:ext cx="914447" cy="24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2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rázek 14"/>
          <p:cNvSpPr>
            <a:spLocks noGrp="1"/>
          </p:cNvSpPr>
          <p:nvPr>
            <p:ph type="pic" sz="quarter" idx="12"/>
          </p:nvPr>
        </p:nvSpPr>
        <p:spPr>
          <a:xfrm>
            <a:off x="5653616" y="1993902"/>
            <a:ext cx="3490384" cy="4864098"/>
          </a:xfrm>
          <a:custGeom>
            <a:avLst/>
            <a:gdLst>
              <a:gd name="connsiteX0" fmla="*/ 3152775 w 3490384"/>
              <a:gd name="connsiteY0" fmla="*/ 0 h 4864098"/>
              <a:gd name="connsiteX1" fmla="*/ 3475128 w 3490384"/>
              <a:gd name="connsiteY1" fmla="*/ 16278 h 4864098"/>
              <a:gd name="connsiteX2" fmla="*/ 3490384 w 3490384"/>
              <a:gd name="connsiteY2" fmla="*/ 18216 h 4864098"/>
              <a:gd name="connsiteX3" fmla="*/ 3490384 w 3490384"/>
              <a:gd name="connsiteY3" fmla="*/ 4864098 h 4864098"/>
              <a:gd name="connsiteX4" fmla="*/ 507205 w 3490384"/>
              <a:gd name="connsiteY4" fmla="*/ 4864098 h 4864098"/>
              <a:gd name="connsiteX5" fmla="*/ 380523 w 3490384"/>
              <a:gd name="connsiteY5" fmla="*/ 4655575 h 4864098"/>
              <a:gd name="connsiteX6" fmla="*/ 0 w 3490384"/>
              <a:gd name="connsiteY6" fmla="*/ 3152775 h 4864098"/>
              <a:gd name="connsiteX7" fmla="*/ 3152775 w 3490384"/>
              <a:gd name="connsiteY7" fmla="*/ 0 h 486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0384" h="4864098">
                <a:moveTo>
                  <a:pt x="3152775" y="0"/>
                </a:moveTo>
                <a:cubicBezTo>
                  <a:pt x="3261602" y="0"/>
                  <a:pt x="3369141" y="5514"/>
                  <a:pt x="3475128" y="16278"/>
                </a:cubicBezTo>
                <a:lnTo>
                  <a:pt x="3490384" y="18216"/>
                </a:lnTo>
                <a:lnTo>
                  <a:pt x="3490384" y="4864098"/>
                </a:lnTo>
                <a:lnTo>
                  <a:pt x="507205" y="4864098"/>
                </a:lnTo>
                <a:lnTo>
                  <a:pt x="380523" y="4655575"/>
                </a:lnTo>
                <a:cubicBezTo>
                  <a:pt x="137847" y="4208848"/>
                  <a:pt x="0" y="3696910"/>
                  <a:pt x="0" y="3152775"/>
                </a:cubicBezTo>
                <a:cubicBezTo>
                  <a:pt x="0" y="1411545"/>
                  <a:pt x="1411545" y="0"/>
                  <a:pt x="3152775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4536017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5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50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1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52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5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5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28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94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34533"/>
            <a:ext cx="7886700" cy="556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23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6" r:id="rId5"/>
    <p:sldLayoutId id="2147483667" r:id="rId6"/>
    <p:sldLayoutId id="2147483668" r:id="rId7"/>
    <p:sldLayoutId id="2147483669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964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Jaroslav.kovanda@plzensky-kraj.cz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57848" y="3740725"/>
            <a:ext cx="4900352" cy="1098190"/>
          </a:xfrm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Agrovoltaika</a:t>
            </a:r>
            <a:endParaRPr lang="cs-CZ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0199" y="4922045"/>
            <a:ext cx="6858000" cy="808037"/>
          </a:xfrm>
        </p:spPr>
        <p:txBody>
          <a:bodyPr>
            <a:normAutofit/>
          </a:bodyPr>
          <a:lstStyle/>
          <a:p>
            <a:r>
              <a:rPr lang="cs-CZ" dirty="0" smtClean="0"/>
              <a:t>Porada KÚPK s ÚÚP a pořizovateli ÚPD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28650" y="5895975"/>
            <a:ext cx="7829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Mgr. Jaroslav Kovanda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ORR KÚPK</a:t>
            </a:r>
            <a:r>
              <a:rPr lang="cs-CZ" dirty="0" smtClean="0"/>
              <a:t>		                                    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Nečtiny 10. - 11. 11. 2022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41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28649" y="1642742"/>
            <a:ext cx="7886700" cy="37537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 smtClean="0"/>
              <a:t>Agrovoltaika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2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6839" y="980902"/>
            <a:ext cx="7886700" cy="5020887"/>
          </a:xfrm>
        </p:spPr>
        <p:txBody>
          <a:bodyPr>
            <a:normAutofit fontScale="90000"/>
          </a:bodyPr>
          <a:lstStyle/>
          <a:p>
            <a:r>
              <a:rPr lang="cs-CZ" sz="2400" u="sng" dirty="0" err="1"/>
              <a:t>Agrovoltaika</a:t>
            </a:r>
            <a:r>
              <a:rPr lang="cs-CZ" sz="2400" u="sng" dirty="0"/>
              <a:t> v novele zákona č. 334/1992 Sb., o ochraně ZPF, ve znění pozdějších </a:t>
            </a:r>
            <a:r>
              <a:rPr lang="cs-CZ" sz="2400" u="sng" dirty="0" smtClean="0"/>
              <a:t>předpisů</a:t>
            </a:r>
            <a:br>
              <a:rPr lang="cs-CZ" sz="2400" u="sng" dirty="0" smtClean="0"/>
            </a:br>
            <a:r>
              <a:rPr lang="cs-CZ" sz="2400" u="sng" dirty="0" smtClean="0"/>
              <a:t>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▪ </a:t>
            </a:r>
            <a:r>
              <a:rPr lang="cs-CZ" sz="2400" dirty="0"/>
              <a:t>Větší novela, nejde jen o </a:t>
            </a:r>
            <a:r>
              <a:rPr lang="cs-CZ" sz="2400" dirty="0" err="1" smtClean="0"/>
              <a:t>agrovoltaiku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 </a:t>
            </a:r>
            <a:br>
              <a:rPr lang="cs-CZ" sz="2400" dirty="0" smtClean="0"/>
            </a:br>
            <a:r>
              <a:rPr lang="cs-CZ" sz="2400" dirty="0" smtClean="0"/>
              <a:t>▪ </a:t>
            </a:r>
            <a:r>
              <a:rPr lang="cs-CZ" sz="2400" dirty="0"/>
              <a:t>Pojato čistě jako novela zákona o ochraně ZPF, bez vstupu do jiných zákonů (např. NSZ</a:t>
            </a:r>
            <a:r>
              <a:rPr lang="cs-CZ" sz="2400" dirty="0" smtClean="0"/>
              <a:t>)</a:t>
            </a:r>
            <a:br>
              <a:rPr lang="cs-CZ" sz="2400" dirty="0" smtClean="0"/>
            </a:br>
            <a:r>
              <a:rPr lang="cs-CZ" sz="2400" dirty="0" smtClean="0"/>
              <a:t> </a:t>
            </a:r>
            <a:br>
              <a:rPr lang="cs-CZ" sz="2400" dirty="0" smtClean="0"/>
            </a:br>
            <a:r>
              <a:rPr lang="cs-CZ" sz="2400" dirty="0" smtClean="0"/>
              <a:t>▪ </a:t>
            </a:r>
            <a:r>
              <a:rPr lang="cs-CZ" sz="2400" dirty="0"/>
              <a:t>Jaro 2022 – </a:t>
            </a:r>
            <a:r>
              <a:rPr lang="cs-CZ" sz="2400" dirty="0" smtClean="0"/>
              <a:t>MPŘ</a:t>
            </a:r>
            <a:br>
              <a:rPr lang="cs-CZ" sz="2400" dirty="0" smtClean="0"/>
            </a:br>
            <a:r>
              <a:rPr lang="cs-CZ" sz="2400" dirty="0" smtClean="0"/>
              <a:t> </a:t>
            </a:r>
            <a:br>
              <a:rPr lang="cs-CZ" sz="2400" dirty="0" smtClean="0"/>
            </a:br>
            <a:r>
              <a:rPr lang="cs-CZ" sz="2400" dirty="0" smtClean="0"/>
              <a:t>▪ </a:t>
            </a:r>
            <a:r>
              <a:rPr lang="cs-CZ" sz="2400" dirty="0"/>
              <a:t>Srpen 2022 – pracovní jednání MŽP + dalších ministerstev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▪ </a:t>
            </a:r>
            <a:r>
              <a:rPr lang="cs-CZ" sz="2400" dirty="0"/>
              <a:t>Září 2022 – konferenční vypořádání připomínek z MPŘ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▪ </a:t>
            </a:r>
            <a:r>
              <a:rPr lang="cs-CZ" sz="2400" dirty="0"/>
              <a:t>Jaro 2023 – předpoklad projednání novely vládou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▪ </a:t>
            </a:r>
            <a:r>
              <a:rPr lang="cs-CZ" sz="2400" dirty="0"/>
              <a:t>Cca 2024 – účinnost novely</a:t>
            </a:r>
          </a:p>
        </p:txBody>
      </p:sp>
    </p:spTree>
    <p:extLst>
      <p:ext uri="{BB962C8B-B14F-4D97-AF65-F5344CB8AC3E}">
        <p14:creationId xmlns:p14="http://schemas.microsoft.com/office/powerpoint/2010/main" val="383738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28649" y="1642742"/>
            <a:ext cx="7886700" cy="37537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 smtClean="0"/>
              <a:t>Agrovoltaika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49" y="781397"/>
            <a:ext cx="7886700" cy="5574953"/>
          </a:xfrm>
        </p:spPr>
        <p:txBody>
          <a:bodyPr>
            <a:normAutofit fontScale="90000"/>
          </a:bodyPr>
          <a:lstStyle/>
          <a:p>
            <a:r>
              <a:rPr lang="cs-CZ" sz="2700" u="sng" dirty="0" err="1"/>
              <a:t>Agrovoltaika</a:t>
            </a:r>
            <a:r>
              <a:rPr lang="cs-CZ" sz="2700" u="sng" dirty="0"/>
              <a:t> – principy novely z. o ochraně ZPF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000" dirty="0" smtClean="0"/>
              <a:t>▪ </a:t>
            </a:r>
            <a:r>
              <a:rPr lang="cs-CZ" sz="2000" dirty="0"/>
              <a:t>Nový § 8a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	▪ </a:t>
            </a:r>
            <a:r>
              <a:rPr lang="cs-CZ" sz="2000" dirty="0"/>
              <a:t>doplnění definice „</a:t>
            </a:r>
            <a:r>
              <a:rPr lang="cs-CZ" sz="2000" dirty="0" err="1"/>
              <a:t>agrovoltaické</a:t>
            </a:r>
            <a:r>
              <a:rPr lang="cs-CZ" sz="2000" dirty="0"/>
              <a:t> výrobny elektřiny“ (AVO)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	▪ </a:t>
            </a:r>
            <a:r>
              <a:rPr lang="cs-CZ" sz="2000" dirty="0"/>
              <a:t>AVO je možná pouze na druhu pozemku vinice, chmelnice nebo </a:t>
            </a:r>
            <a:r>
              <a:rPr lang="cs-CZ" sz="2000" dirty="0" smtClean="0"/>
              <a:t>	ovocný </a:t>
            </a:r>
            <a:r>
              <a:rPr lang="cs-CZ" sz="2000" dirty="0"/>
              <a:t>sad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	▪ </a:t>
            </a:r>
            <a:r>
              <a:rPr lang="cs-CZ" sz="2000" dirty="0"/>
              <a:t>Pozemek musí být současně zemědělsky obhospodařován v </a:t>
            </a:r>
            <a:r>
              <a:rPr lang="cs-CZ" sz="2000" dirty="0" smtClean="0"/>
              <a:t>	souladu </a:t>
            </a:r>
            <a:r>
              <a:rPr lang="cs-CZ" sz="2000" dirty="0"/>
              <a:t>s LPIS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	▪ </a:t>
            </a:r>
            <a:r>
              <a:rPr lang="cs-CZ" sz="2000" dirty="0"/>
              <a:t>Parametry AVO, které zajistí soulad jejího technického řešení s </a:t>
            </a:r>
            <a:r>
              <a:rPr lang="cs-CZ" sz="2000" dirty="0" smtClean="0"/>
              <a:t>	obhospodařováním </a:t>
            </a:r>
            <a:r>
              <a:rPr lang="cs-CZ" sz="2000" dirty="0"/>
              <a:t>pozemku, stanoví prováděcí právní předpis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	▪ </a:t>
            </a:r>
            <a:r>
              <a:rPr lang="cs-CZ" sz="2000" dirty="0"/>
              <a:t>Záměr AVO se orgánu ochrany ZPF oznámí, pokud ten se do 30 </a:t>
            </a:r>
            <a:r>
              <a:rPr lang="cs-CZ" sz="2000" dirty="0" smtClean="0"/>
              <a:t>	dnů </a:t>
            </a:r>
            <a:r>
              <a:rPr lang="cs-CZ" sz="2000" dirty="0"/>
              <a:t>nevyjádří, má se za to, že </a:t>
            </a:r>
            <a:r>
              <a:rPr lang="cs-CZ" sz="2000" dirty="0" smtClean="0"/>
              <a:t>souhlasí</a:t>
            </a:r>
            <a:br>
              <a:rPr lang="cs-CZ" sz="2000" dirty="0" smtClean="0"/>
            </a:br>
            <a:r>
              <a:rPr lang="cs-CZ" sz="2000" dirty="0" smtClean="0"/>
              <a:t> </a:t>
            </a:r>
            <a:br>
              <a:rPr lang="cs-CZ" sz="2000" dirty="0" smtClean="0"/>
            </a:br>
            <a:r>
              <a:rPr lang="cs-CZ" sz="2000" dirty="0" smtClean="0"/>
              <a:t>▪ </a:t>
            </a:r>
            <a:r>
              <a:rPr lang="cs-CZ" sz="2000" dirty="0"/>
              <a:t>§ 9 - souhlas orgánu ZPF s odnětím půdy není třeba pro nosné konstrukce a související zařízení pro AVO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▪ </a:t>
            </a:r>
            <a:r>
              <a:rPr lang="cs-CZ" sz="2000" dirty="0"/>
              <a:t>§ 17 – KÚ uvede informaci o realizaci AVO do LPIS</a:t>
            </a:r>
          </a:p>
        </p:txBody>
      </p:sp>
    </p:spTree>
    <p:extLst>
      <p:ext uri="{BB962C8B-B14F-4D97-AF65-F5344CB8AC3E}">
        <p14:creationId xmlns:p14="http://schemas.microsoft.com/office/powerpoint/2010/main" val="316002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28649" y="1642742"/>
            <a:ext cx="7886700" cy="37537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 smtClean="0"/>
              <a:t>Agrovoltaika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49" y="781396"/>
            <a:ext cx="7886700" cy="5020887"/>
          </a:xfrm>
        </p:spPr>
        <p:txBody>
          <a:bodyPr>
            <a:normAutofit fontScale="90000"/>
          </a:bodyPr>
          <a:lstStyle/>
          <a:p>
            <a:r>
              <a:rPr lang="cs-CZ" sz="2700" u="sng" dirty="0" err="1"/>
              <a:t>Agrovoltaika</a:t>
            </a:r>
            <a:r>
              <a:rPr lang="cs-CZ" sz="2700" u="sng" dirty="0"/>
              <a:t> – předpoklad vazby na </a:t>
            </a:r>
            <a:r>
              <a:rPr lang="cs-CZ" sz="2700" u="sng" dirty="0" err="1"/>
              <a:t>úz</a:t>
            </a:r>
            <a:r>
              <a:rPr lang="cs-CZ" sz="2700" u="sng" dirty="0"/>
              <a:t>. plánování </a:t>
            </a:r>
            <a:r>
              <a:rPr lang="cs-CZ" sz="2700" u="sng" dirty="0" smtClean="0"/>
              <a:t/>
            </a:r>
            <a:br>
              <a:rPr lang="cs-CZ" sz="2700" u="sng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u="sng" dirty="0" smtClean="0"/>
              <a:t>▪ </a:t>
            </a:r>
            <a:r>
              <a:rPr lang="cs-CZ" sz="2400" u="sng" dirty="0"/>
              <a:t>Při vymezování ploch v ÚPD</a:t>
            </a:r>
            <a:r>
              <a:rPr lang="cs-CZ" sz="2400" dirty="0"/>
              <a:t>: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/>
              <a:t>	</a:t>
            </a:r>
            <a:r>
              <a:rPr lang="cs-CZ" sz="2400" dirty="0" smtClean="0"/>
              <a:t>▪ </a:t>
            </a:r>
            <a:r>
              <a:rPr lang="cs-CZ" sz="2400" dirty="0"/>
              <a:t>Bude definice </a:t>
            </a:r>
            <a:r>
              <a:rPr lang="cs-CZ" sz="2400" dirty="0" err="1"/>
              <a:t>agrovoltaické</a:t>
            </a:r>
            <a:r>
              <a:rPr lang="cs-CZ" sz="2400" dirty="0"/>
              <a:t> výrobny energie (AVE) </a:t>
            </a:r>
            <a:r>
              <a:rPr lang="cs-CZ" sz="2400" dirty="0" smtClean="0"/>
              <a:t>-	&gt; </a:t>
            </a:r>
            <a:r>
              <a:rPr lang="cs-CZ" sz="2400" dirty="0"/>
              <a:t>v regulaci v ÚPD bude možno odlišit AVE od běžné </a:t>
            </a:r>
            <a:r>
              <a:rPr lang="cs-CZ" sz="2400" dirty="0" smtClean="0"/>
              <a:t>	</a:t>
            </a:r>
            <a:r>
              <a:rPr lang="cs-CZ" sz="2400" dirty="0" err="1" smtClean="0"/>
              <a:t>fotovoltaiky</a:t>
            </a:r>
            <a:r>
              <a:rPr lang="cs-CZ" sz="2400" dirty="0" smtClean="0"/>
              <a:t> </a:t>
            </a:r>
            <a:r>
              <a:rPr lang="cs-CZ" sz="2400" dirty="0"/>
              <a:t>popř. od ostatních výroben energie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	▪ </a:t>
            </a:r>
            <a:r>
              <a:rPr lang="cs-CZ" sz="2400" dirty="0"/>
              <a:t>-&gt; bude možno v ÚPD vymezovat plochy, které </a:t>
            </a:r>
            <a:r>
              <a:rPr lang="cs-CZ" sz="2400" dirty="0" smtClean="0"/>
              <a:t>	umožňují </a:t>
            </a:r>
            <a:r>
              <a:rPr lang="cs-CZ" sz="2400" dirty="0"/>
              <a:t>umístit AVE, ale nikoliv jiné výrobny </a:t>
            </a:r>
            <a:r>
              <a:rPr lang="cs-CZ" sz="2400" dirty="0" smtClean="0"/>
              <a:t>energie</a:t>
            </a:r>
            <a:br>
              <a:rPr lang="cs-CZ" sz="2400" dirty="0" smtClean="0"/>
            </a:br>
            <a:r>
              <a:rPr lang="cs-CZ" sz="2400" dirty="0" smtClean="0"/>
              <a:t> </a:t>
            </a:r>
            <a:br>
              <a:rPr lang="cs-CZ" sz="2400" dirty="0" smtClean="0"/>
            </a:br>
            <a:r>
              <a:rPr lang="cs-CZ" sz="2400" dirty="0" smtClean="0"/>
              <a:t>▪ </a:t>
            </a:r>
            <a:r>
              <a:rPr lang="cs-CZ" sz="2400" u="sng" dirty="0"/>
              <a:t>Při </a:t>
            </a:r>
            <a:r>
              <a:rPr lang="cs-CZ" sz="2400" u="sng" dirty="0" smtClean="0"/>
              <a:t>posuzování </a:t>
            </a:r>
            <a:r>
              <a:rPr lang="cs-CZ" sz="2400" u="sng" dirty="0"/>
              <a:t>souladu záměru s ÚPD </a:t>
            </a:r>
            <a:r>
              <a:rPr lang="cs-CZ" sz="2400" dirty="0"/>
              <a:t>(ZS OÚP podle § 96b SZ nebo stavební úřad podle NSZ)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	▪ </a:t>
            </a:r>
            <a:r>
              <a:rPr lang="cs-CZ" sz="2400" dirty="0"/>
              <a:t>1) Ověřit, zda plocha umožňuje umístit AVE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	▪ </a:t>
            </a:r>
            <a:r>
              <a:rPr lang="cs-CZ" sz="2400" dirty="0"/>
              <a:t>2) Ověřit, zda záměr AVE je opravdu AVE: Pokud </a:t>
            </a:r>
            <a:r>
              <a:rPr lang="cs-CZ" sz="2400" dirty="0" smtClean="0"/>
              <a:t>	záměr </a:t>
            </a:r>
            <a:r>
              <a:rPr lang="cs-CZ" sz="2400" dirty="0"/>
              <a:t>neleží na druhu pozemku vinice, chmelnice </a:t>
            </a:r>
            <a:r>
              <a:rPr lang="cs-CZ" sz="2400" dirty="0" smtClean="0"/>
              <a:t>	nebo </a:t>
            </a:r>
            <a:r>
              <a:rPr lang="cs-CZ" sz="2400" dirty="0"/>
              <a:t>orná půda, tak z definice to není AVE (druh </a:t>
            </a:r>
            <a:r>
              <a:rPr lang="cs-CZ" sz="2400" dirty="0" smtClean="0"/>
              <a:t>	pozemku </a:t>
            </a:r>
            <a:r>
              <a:rPr lang="cs-CZ" sz="2400" dirty="0"/>
              <a:t>ověřit podle katastru nemovitostí)</a:t>
            </a:r>
          </a:p>
        </p:txBody>
      </p:sp>
    </p:spTree>
    <p:extLst>
      <p:ext uri="{BB962C8B-B14F-4D97-AF65-F5344CB8AC3E}">
        <p14:creationId xmlns:p14="http://schemas.microsoft.com/office/powerpoint/2010/main" val="348581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28649" y="1642742"/>
            <a:ext cx="7886700" cy="37537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 smtClean="0"/>
              <a:t>Agrovoltaika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49" y="781396"/>
            <a:ext cx="7886700" cy="5020887"/>
          </a:xfrm>
        </p:spPr>
        <p:txBody>
          <a:bodyPr>
            <a:normAutofit fontScale="90000"/>
          </a:bodyPr>
          <a:lstStyle/>
          <a:p>
            <a:r>
              <a:rPr lang="cs-CZ" sz="2800" u="sng" dirty="0"/>
              <a:t>Vymezování ploch pro </a:t>
            </a:r>
            <a:r>
              <a:rPr lang="cs-CZ" sz="2800" u="sng" dirty="0" err="1"/>
              <a:t>agrovoltaiku</a:t>
            </a:r>
            <a:r>
              <a:rPr lang="cs-CZ" sz="2800" u="sng" dirty="0"/>
              <a:t> v </a:t>
            </a:r>
            <a:r>
              <a:rPr lang="cs-CZ" sz="2800" u="sng" dirty="0" smtClean="0"/>
              <a:t>ÚP</a:t>
            </a:r>
            <a:br>
              <a:rPr lang="cs-CZ" sz="2800" u="sng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700" u="sng" dirty="0" smtClean="0"/>
              <a:t>Současný </a:t>
            </a:r>
            <a:r>
              <a:rPr lang="cs-CZ" sz="2700" u="sng" dirty="0"/>
              <a:t>SZ (zákon č. 183/2006 Sb.): </a:t>
            </a: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/>
              <a:t>▪ </a:t>
            </a:r>
            <a:r>
              <a:rPr lang="cs-CZ" sz="2700" dirty="0"/>
              <a:t>§ 18 (5) SZ -&gt; </a:t>
            </a:r>
            <a:r>
              <a:rPr lang="cs-CZ" sz="2700" dirty="0" err="1"/>
              <a:t>agrovoltaika</a:t>
            </a:r>
            <a:r>
              <a:rPr lang="cs-CZ" sz="2700" dirty="0"/>
              <a:t> nelze v nezastavěném území </a:t>
            </a: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/>
              <a:t>▪ </a:t>
            </a:r>
            <a:r>
              <a:rPr lang="cs-CZ" sz="2700" dirty="0"/>
              <a:t>vymezit zastavitelnou plochu výroby energie z OZE, </a:t>
            </a:r>
            <a:r>
              <a:rPr lang="cs-CZ" sz="2700" dirty="0" err="1"/>
              <a:t>agrovoltaická</a:t>
            </a:r>
            <a:r>
              <a:rPr lang="cs-CZ" sz="2700" dirty="0"/>
              <a:t> výrobna energie = hlavní využití, zemědělské obhospodařování pozemku = přípustné využití </a:t>
            </a: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u="sng" dirty="0" smtClean="0"/>
              <a:t>NSZ </a:t>
            </a:r>
            <a:r>
              <a:rPr lang="cs-CZ" sz="2700" u="sng" dirty="0"/>
              <a:t>(zákon č. 283/2021 Sb.): </a:t>
            </a:r>
            <a:r>
              <a:rPr lang="cs-CZ" sz="2700" u="sng" dirty="0" smtClean="0"/>
              <a:t/>
            </a:r>
            <a:br>
              <a:rPr lang="cs-CZ" sz="2700" u="sng" dirty="0" smtClean="0"/>
            </a:br>
            <a:r>
              <a:rPr lang="cs-CZ" sz="2700" dirty="0" smtClean="0"/>
              <a:t>▪ </a:t>
            </a:r>
            <a:r>
              <a:rPr lang="cs-CZ" sz="2700" dirty="0"/>
              <a:t>Širší definice technické infrastruktury -&gt; výrobny energie také jako technická infrastruktura (?)</a:t>
            </a:r>
          </a:p>
        </p:txBody>
      </p:sp>
    </p:spTree>
    <p:extLst>
      <p:ext uri="{BB962C8B-B14F-4D97-AF65-F5344CB8AC3E}">
        <p14:creationId xmlns:p14="http://schemas.microsoft.com/office/powerpoint/2010/main" val="153580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28649" y="1642742"/>
            <a:ext cx="7886700" cy="37537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 smtClean="0"/>
              <a:t>Agrovoltaika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49" y="781396"/>
            <a:ext cx="7886700" cy="5020887"/>
          </a:xfrm>
        </p:spPr>
        <p:txBody>
          <a:bodyPr>
            <a:normAutofit/>
          </a:bodyPr>
          <a:lstStyle/>
          <a:p>
            <a:r>
              <a:rPr lang="cs-CZ" sz="2400" u="sng" dirty="0"/>
              <a:t>Dotazy – </a:t>
            </a:r>
            <a:r>
              <a:rPr lang="cs-CZ" sz="2400" u="sng" dirty="0" err="1"/>
              <a:t>agrovoltaika</a:t>
            </a:r>
            <a:r>
              <a:rPr lang="cs-CZ" sz="2400" u="sng" dirty="0"/>
              <a:t>, </a:t>
            </a:r>
            <a:r>
              <a:rPr lang="cs-CZ" sz="2400" u="sng" dirty="0" err="1"/>
              <a:t>fotovoltaika</a:t>
            </a:r>
            <a:r>
              <a:rPr lang="cs-CZ" sz="2400" u="sng" dirty="0"/>
              <a:t>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>Představuje </a:t>
            </a:r>
            <a:r>
              <a:rPr lang="cs-CZ" sz="2000" dirty="0" err="1"/>
              <a:t>agrivoltaika</a:t>
            </a:r>
            <a:r>
              <a:rPr lang="cs-CZ" sz="2000" dirty="0"/>
              <a:t> „převažující zemědělské využití?“ (odkaz na § 14 odst. 1 vyhlášky č. 501/2006 Sb.)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>▪ </a:t>
            </a:r>
            <a:r>
              <a:rPr lang="cs-CZ" sz="2000" dirty="0"/>
              <a:t>Není (zatím) nikde definován pojem </a:t>
            </a:r>
            <a:r>
              <a:rPr lang="cs-CZ" sz="2000" dirty="0" err="1" smtClean="0"/>
              <a:t>agrovoltaika</a:t>
            </a:r>
            <a:r>
              <a:rPr lang="cs-CZ" sz="2000" dirty="0" smtClean="0"/>
              <a:t>.</a:t>
            </a:r>
            <a:br>
              <a:rPr lang="cs-CZ" sz="2000" dirty="0" smtClean="0"/>
            </a:br>
            <a:r>
              <a:rPr lang="cs-CZ" sz="2000" dirty="0" smtClean="0"/>
              <a:t> </a:t>
            </a:r>
            <a:br>
              <a:rPr lang="cs-CZ" sz="2000" dirty="0" smtClean="0"/>
            </a:br>
            <a:r>
              <a:rPr lang="cs-CZ" sz="2000" dirty="0" smtClean="0"/>
              <a:t>▪ </a:t>
            </a:r>
            <a:r>
              <a:rPr lang="cs-CZ" sz="2000" dirty="0"/>
              <a:t>Pokud tazatel pojmem „</a:t>
            </a:r>
            <a:r>
              <a:rPr lang="cs-CZ" sz="2000" dirty="0" err="1" smtClean="0"/>
              <a:t>agrovoltaika</a:t>
            </a:r>
            <a:r>
              <a:rPr lang="cs-CZ" sz="2000" dirty="0"/>
              <a:t>“ myslí pouze samotnou FV elektrárnu na konstrukci, pod kterou probíhá zemědělské hospodaření, pak jde o speciální případ o </a:t>
            </a:r>
            <a:r>
              <a:rPr lang="cs-CZ" sz="2000" dirty="0" err="1"/>
              <a:t>fotovoltaické</a:t>
            </a:r>
            <a:r>
              <a:rPr lang="cs-CZ" sz="2000" dirty="0"/>
              <a:t> elektrárny – tedy nejde o </a:t>
            </a:r>
            <a:r>
              <a:rPr lang="cs-CZ" sz="2000" dirty="0" err="1"/>
              <a:t>zeměď</a:t>
            </a:r>
            <a:r>
              <a:rPr lang="cs-CZ" sz="2000" dirty="0"/>
              <a:t>. využití.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>▪ </a:t>
            </a:r>
            <a:r>
              <a:rPr lang="cs-CZ" sz="2000" dirty="0"/>
              <a:t>Pokud tazatel pojmem „</a:t>
            </a:r>
            <a:r>
              <a:rPr lang="cs-CZ" sz="2000" dirty="0" err="1" smtClean="0"/>
              <a:t>agrovoltaika</a:t>
            </a:r>
            <a:r>
              <a:rPr lang="cs-CZ" sz="2000" dirty="0"/>
              <a:t>“ myslí neoddělitelně FV elektrárnu i zemědělské hospodaření na týchž pozemcích, pak jde o kombinaci výroby energie a zemědělského využití, nejde ale o převažující zemědělské využití</a:t>
            </a:r>
          </a:p>
        </p:txBody>
      </p:sp>
    </p:spTree>
    <p:extLst>
      <p:ext uri="{BB962C8B-B14F-4D97-AF65-F5344CB8AC3E}">
        <p14:creationId xmlns:p14="http://schemas.microsoft.com/office/powerpoint/2010/main" val="309058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28649" y="1642742"/>
            <a:ext cx="7886700" cy="37537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 smtClean="0"/>
              <a:t>Agrovoltaika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49" y="781396"/>
            <a:ext cx="7886700" cy="5020887"/>
          </a:xfrm>
        </p:spPr>
        <p:txBody>
          <a:bodyPr>
            <a:normAutofit/>
          </a:bodyPr>
          <a:lstStyle/>
          <a:p>
            <a:r>
              <a:rPr lang="cs-CZ" sz="2400" u="sng" dirty="0"/>
              <a:t>Dotazy – </a:t>
            </a:r>
            <a:r>
              <a:rPr lang="cs-CZ" sz="2400" u="sng" dirty="0" err="1"/>
              <a:t>agrovoltaika</a:t>
            </a:r>
            <a:r>
              <a:rPr lang="cs-CZ" sz="2400" u="sng" dirty="0"/>
              <a:t>, </a:t>
            </a:r>
            <a:r>
              <a:rPr lang="cs-CZ" sz="2400" u="sng" dirty="0" err="1"/>
              <a:t>fotovoltaika</a:t>
            </a:r>
            <a:r>
              <a:rPr lang="cs-CZ" sz="2400" u="sng" dirty="0"/>
              <a:t>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>Lze </a:t>
            </a:r>
            <a:r>
              <a:rPr lang="cs-CZ" sz="2000" dirty="0"/>
              <a:t>v nezastavěném území obce, která nemá ÚP, umístit FV elektrárnu?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▪ </a:t>
            </a:r>
            <a:r>
              <a:rPr lang="cs-CZ" sz="2000" dirty="0"/>
              <a:t>Podle § 18 odst. 5 SZ nelze v nezastavěném území FV elektrárnu umístit</a:t>
            </a:r>
            <a:r>
              <a:rPr lang="cs-CZ" sz="2000" dirty="0" smtClean="0"/>
              <a:t>.</a:t>
            </a:r>
            <a:br>
              <a:rPr lang="cs-CZ" sz="2000" dirty="0" smtClean="0"/>
            </a:br>
            <a:r>
              <a:rPr lang="cs-CZ" sz="2000" dirty="0" smtClean="0"/>
              <a:t> </a:t>
            </a:r>
            <a:br>
              <a:rPr lang="cs-CZ" sz="2000" dirty="0" smtClean="0"/>
            </a:br>
            <a:r>
              <a:rPr lang="cs-CZ" sz="2000" dirty="0" smtClean="0"/>
              <a:t>▪ </a:t>
            </a:r>
            <a:r>
              <a:rPr lang="cs-CZ" sz="2000" dirty="0"/>
              <a:t>V přechodném období do konce roku 2020 bylo možno postupem podle § 188 odst. 2 SZ v nezastavěném území obce, která nemá ÚP, umisťovat také některé další stavby uvedené v § 188a odst. 1 SZ. Tato možnost skončila dnem 31. 12. 2020.</a:t>
            </a:r>
          </a:p>
        </p:txBody>
      </p:sp>
    </p:spTree>
    <p:extLst>
      <p:ext uri="{BB962C8B-B14F-4D97-AF65-F5344CB8AC3E}">
        <p14:creationId xmlns:p14="http://schemas.microsoft.com/office/powerpoint/2010/main" val="422837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28649" y="1642742"/>
            <a:ext cx="7886700" cy="37537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 smtClean="0"/>
              <a:t>Agrovoltaika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49" y="781396"/>
            <a:ext cx="7886700" cy="5020887"/>
          </a:xfrm>
        </p:spPr>
        <p:txBody>
          <a:bodyPr>
            <a:normAutofit fontScale="90000"/>
          </a:bodyPr>
          <a:lstStyle/>
          <a:p>
            <a:r>
              <a:rPr lang="cs-CZ" sz="2700" u="sng" dirty="0"/>
              <a:t>Princip dohodnutý s MMR-OSŘ pro FV panely na střechách staveb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▪ </a:t>
            </a:r>
            <a:r>
              <a:rPr lang="cs-CZ" sz="2400" dirty="0"/>
              <a:t>Pokud instalovaný výkon střešních panelů zjevně výrazně nepřesahuje spotřebu stavby, na níž jsou panely instalovány, nejedná se o „stavbu na stavbě“ (stavbu FV elektrárny na např. rodinném domě), ale o změnu stavby (např. změnu stavby rodinného domu).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▪ </a:t>
            </a:r>
            <a:r>
              <a:rPr lang="cs-CZ" sz="2400" dirty="0"/>
              <a:t>Důsledek: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pro </a:t>
            </a:r>
            <a:r>
              <a:rPr lang="cs-CZ" sz="2400" dirty="0"/>
              <a:t>soulad záměru s ÚPD je v takovém případě rozhodující, zda ÚPD připouští stavbu, která je měněna (např. rodinný dům). Není podstatné, zda ÚPD v dané ploše připouští FV elektrárnu, protože se nejedná o stavbu FV elektrárny, ale o změnu stavby (např. rodinného domu).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6737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846954"/>
            <a:ext cx="7886700" cy="556156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</a:t>
            </a:r>
            <a:endParaRPr lang="cs-CZ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 smtClean="0"/>
              <a:t>Agrovoltaika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9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28649" y="4904738"/>
            <a:ext cx="761047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ORR KÚPK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Oddělení územního plánování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Mgr. Jaroslav Kovanda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tel.: 377 195 563</a:t>
            </a:r>
          </a:p>
          <a:p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j</a:t>
            </a:r>
            <a:r>
              <a:rPr lang="cs-CZ" u="sng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aroslav.kovanda@plzensky-kraj.cz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7870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8B6722D6-0584-4B7E-A4FB-D297BDBBC31E}" vid="{BA8B70A0-803C-4640-9ECA-FA8ACE5BFB6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porada ÚÚP XII_2017 oprávněný investor</Template>
  <TotalTime>1158</TotalTime>
  <Words>875</Words>
  <Application>Microsoft Office PowerPoint</Application>
  <PresentationFormat>Předvádění na obrazovce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Office</vt:lpstr>
      <vt:lpstr>Agrovoltaika</vt:lpstr>
      <vt:lpstr>Agrovoltaika v novele zákona č. 334/1992 Sb., o ochraně ZPF, ve znění pozdějších předpisů   ▪ Větší novela, nejde jen o agrovoltaiku   ▪ Pojato čistě jako novela zákona o ochraně ZPF, bez vstupu do jiných zákonů (např. NSZ)   ▪ Jaro 2022 – MPŘ   ▪ Srpen 2022 – pracovní jednání MŽP + dalších ministerstev   ▪ Září 2022 – konferenční vypořádání připomínek z MPŘ  ▪ Jaro 2023 – předpoklad projednání novely vládou   ▪ Cca 2024 – účinnost novely</vt:lpstr>
      <vt:lpstr>Agrovoltaika – principy novely z. o ochraně ZPF  ▪ Nový § 8a    ▪ doplnění definice „agrovoltaické výrobny elektřiny“ (AVO)    ▪ AVO je možná pouze na druhu pozemku vinice, chmelnice nebo  ovocný sad    ▪ Pozemek musí být současně zemědělsky obhospodařován v  souladu s LPIS    ▪ Parametry AVO, které zajistí soulad jejího technického řešení s  obhospodařováním pozemku, stanoví prováděcí právní předpis    ▪ Záměr AVO se orgánu ochrany ZPF oznámí, pokud ten se do 30  dnů nevyjádří, má se za to, že souhlasí   ▪ § 9 - souhlas orgánu ZPF s odnětím půdy není třeba pro nosné konstrukce a související zařízení pro AVO   ▪ § 17 – KÚ uvede informaci o realizaci AVO do LPIS</vt:lpstr>
      <vt:lpstr>Agrovoltaika – předpoklad vazby na úz. plánování   ▪ Při vymezování ploch v ÚPD:   ▪ Bude definice agrovoltaické výrobny energie (AVE) - &gt; v regulaci v ÚPD bude možno odlišit AVE od běžné  fotovoltaiky popř. od ostatních výroben energie   ▪ -&gt; bude možno v ÚPD vymezovat plochy, které  umožňují umístit AVE, ale nikoliv jiné výrobny energie   ▪ Při posuzování souladu záměru s ÚPD (ZS OÚP podle § 96b SZ nebo stavební úřad podle NSZ)   ▪ 1) Ověřit, zda plocha umožňuje umístit AVE   ▪ 2) Ověřit, zda záměr AVE je opravdu AVE: Pokud  záměr neleží na druhu pozemku vinice, chmelnice  nebo orná půda, tak z definice to není AVE (druh  pozemku ověřit podle katastru nemovitostí)</vt:lpstr>
      <vt:lpstr>Vymezování ploch pro agrovoltaiku v ÚP  Současný SZ (zákon č. 183/2006 Sb.):  ▪ § 18 (5) SZ -&gt; agrovoltaika nelze v nezastavěném území   ▪ vymezit zastavitelnou plochu výroby energie z OZE, agrovoltaická výrobna energie = hlavní využití, zemědělské obhospodařování pozemku = přípustné využití   NSZ (zákon č. 283/2021 Sb.):  ▪ Širší definice technické infrastruktury -&gt; výrobny energie také jako technická infrastruktura (?)</vt:lpstr>
      <vt:lpstr>Dotazy – agrovoltaika, fotovoltaika   Představuje agrivoltaika „převažující zemědělské využití?“ (odkaz na § 14 odst. 1 vyhlášky č. 501/2006 Sb.)   ▪ Není (zatím) nikde definován pojem agrovoltaika.   ▪ Pokud tazatel pojmem „agrovoltaika“ myslí pouze samotnou FV elektrárnu na konstrukci, pod kterou probíhá zemědělské hospodaření, pak jde o speciální případ o fotovoltaické elektrárny – tedy nejde o zeměď. využití.   ▪ Pokud tazatel pojmem „agrovoltaika“ myslí neoddělitelně FV elektrárnu i zemědělské hospodaření na týchž pozemcích, pak jde o kombinaci výroby energie a zemědělského využití, nejde ale o převažující zemědělské využití</vt:lpstr>
      <vt:lpstr>Dotazy – agrovoltaika, fotovoltaika   Lze v nezastavěném území obce, která nemá ÚP, umístit FV elektrárnu?   ▪ Podle § 18 odst. 5 SZ nelze v nezastavěném území FV elektrárnu umístit.   ▪ V přechodném období do konce roku 2020 bylo možno postupem podle § 188 odst. 2 SZ v nezastavěném území obce, která nemá ÚP, umisťovat také některé další stavby uvedené v § 188a odst. 1 SZ. Tato možnost skončila dnem 31. 12. 2020.</vt:lpstr>
      <vt:lpstr>Princip dohodnutý s MMR-OSŘ pro FV panely na střechách staveb   ▪ Pokud instalovaný výkon střešních panelů zjevně výrazně nepřesahuje spotřebu stavby, na níž jsou panely instalovány, nejedná se o „stavbu na stavbě“ (stavbu FV elektrárny na např. rodinném domě), ale o změnu stavby (např. změnu stavby rodinného domu).   ▪ Důsledek:  pro soulad záměru s ÚPD je v takovém případě rozhodující, zda ÚPD připouští stavbu, která je měněna (např. rodinný dům). Není podstatné, zda ÚPD v dané ploše připouští FV elektrárnu, protože se nejedná o stavbu FV elektrárny, ale o změnu stavby (např. rodinného domu).</vt:lpstr>
      <vt:lpstr>Děkuji za pozornost</vt:lpstr>
    </vt:vector>
  </TitlesOfParts>
  <Company>Plzeňský kraj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Oprávněný investor</dc:title>
  <dc:creator>Součková Lucie</dc:creator>
  <cp:lastModifiedBy>Kovanda Jaroslav</cp:lastModifiedBy>
  <cp:revision>102</cp:revision>
  <dcterms:created xsi:type="dcterms:W3CDTF">2017-11-24T07:47:20Z</dcterms:created>
  <dcterms:modified xsi:type="dcterms:W3CDTF">2022-11-09T13:30:17Z</dcterms:modified>
</cp:coreProperties>
</file>