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7" r:id="rId3"/>
    <p:sldId id="264" r:id="rId4"/>
    <p:sldId id="265" r:id="rId5"/>
    <p:sldId id="257" r:id="rId6"/>
    <p:sldId id="266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63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78CD7-80B2-49F9-A2A5-FC0AF35C453A}" type="datetimeFigureOut">
              <a:rPr lang="cs-CZ" smtClean="0"/>
              <a:t>06.12.2017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EF64D-BB8B-4A71-95C3-67DEB856D6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5426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EE71B-5620-4C68-8DA7-C64C5CD00BBA}" type="datetimeFigureOut">
              <a:rPr lang="cs-CZ" smtClean="0"/>
              <a:t>06.12.2017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22548-E79E-46AC-B8DC-438267079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884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73188" y="3447206"/>
            <a:ext cx="4485011" cy="1755031"/>
          </a:xfrm>
        </p:spPr>
        <p:txBody>
          <a:bodyPr anchor="b">
            <a:normAutofit/>
          </a:bodyPr>
          <a:lstStyle>
            <a:lvl1pPr algn="r">
              <a:defRPr sz="3600" b="1"/>
            </a:lvl1pPr>
          </a:lstStyle>
          <a:p>
            <a:r>
              <a:rPr lang="cs-CZ" dirty="0"/>
              <a:t>Název prezentace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00200" y="5202238"/>
            <a:ext cx="6858000" cy="818236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 prezentace</a:t>
            </a: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93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44133"/>
            <a:ext cx="4633912" cy="2022476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dirty="0"/>
              <a:t>Nadpis sekce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766609"/>
            <a:ext cx="463391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02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9640"/>
              </a:buClr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4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903" y="416191"/>
            <a:ext cx="914447" cy="24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22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rázek 14"/>
          <p:cNvSpPr>
            <a:spLocks noGrp="1"/>
          </p:cNvSpPr>
          <p:nvPr>
            <p:ph type="pic" sz="quarter" idx="12"/>
          </p:nvPr>
        </p:nvSpPr>
        <p:spPr>
          <a:xfrm>
            <a:off x="5653616" y="1993902"/>
            <a:ext cx="3490384" cy="4864098"/>
          </a:xfrm>
          <a:custGeom>
            <a:avLst/>
            <a:gdLst>
              <a:gd name="connsiteX0" fmla="*/ 3152775 w 3490384"/>
              <a:gd name="connsiteY0" fmla="*/ 0 h 4864098"/>
              <a:gd name="connsiteX1" fmla="*/ 3475128 w 3490384"/>
              <a:gd name="connsiteY1" fmla="*/ 16278 h 4864098"/>
              <a:gd name="connsiteX2" fmla="*/ 3490384 w 3490384"/>
              <a:gd name="connsiteY2" fmla="*/ 18216 h 4864098"/>
              <a:gd name="connsiteX3" fmla="*/ 3490384 w 3490384"/>
              <a:gd name="connsiteY3" fmla="*/ 4864098 h 4864098"/>
              <a:gd name="connsiteX4" fmla="*/ 507205 w 3490384"/>
              <a:gd name="connsiteY4" fmla="*/ 4864098 h 4864098"/>
              <a:gd name="connsiteX5" fmla="*/ 380523 w 3490384"/>
              <a:gd name="connsiteY5" fmla="*/ 4655575 h 4864098"/>
              <a:gd name="connsiteX6" fmla="*/ 0 w 3490384"/>
              <a:gd name="connsiteY6" fmla="*/ 3152775 h 4864098"/>
              <a:gd name="connsiteX7" fmla="*/ 3152775 w 3490384"/>
              <a:gd name="connsiteY7" fmla="*/ 0 h 486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0384" h="4864098">
                <a:moveTo>
                  <a:pt x="3152775" y="0"/>
                </a:moveTo>
                <a:cubicBezTo>
                  <a:pt x="3261602" y="0"/>
                  <a:pt x="3369141" y="5514"/>
                  <a:pt x="3475128" y="16278"/>
                </a:cubicBezTo>
                <a:lnTo>
                  <a:pt x="3490384" y="18216"/>
                </a:lnTo>
                <a:lnTo>
                  <a:pt x="3490384" y="4864098"/>
                </a:lnTo>
                <a:lnTo>
                  <a:pt x="507205" y="4864098"/>
                </a:lnTo>
                <a:lnTo>
                  <a:pt x="380523" y="4655575"/>
                </a:lnTo>
                <a:cubicBezTo>
                  <a:pt x="137847" y="4208848"/>
                  <a:pt x="0" y="3696910"/>
                  <a:pt x="0" y="3152775"/>
                </a:cubicBezTo>
                <a:cubicBezTo>
                  <a:pt x="0" y="1411545"/>
                  <a:pt x="1411545" y="0"/>
                  <a:pt x="3152775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4536017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5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50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cxnSp>
        <p:nvCxnSpPr>
          <p:cNvPr id="7" name="Přímá spojnice 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1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752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nice 5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5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28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94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34533"/>
            <a:ext cx="7886700" cy="556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23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6" r:id="rId5"/>
    <p:sldLayoutId id="2147483667" r:id="rId6"/>
    <p:sldLayoutId id="2147483668" r:id="rId7"/>
    <p:sldLayoutId id="2147483669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00964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Jaroslav.kovanda@plzensky-kraj.cz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73188" y="3167013"/>
            <a:ext cx="4485011" cy="1755032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Zkrácený postup pořizování změny územního plánu</a:t>
            </a:r>
            <a:endParaRPr lang="cs-CZ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0199" y="4922045"/>
            <a:ext cx="6858000" cy="808037"/>
          </a:xfrm>
        </p:spPr>
        <p:txBody>
          <a:bodyPr>
            <a:normAutofit/>
          </a:bodyPr>
          <a:lstStyle/>
          <a:p>
            <a:r>
              <a:rPr lang="cs-CZ" dirty="0" smtClean="0"/>
              <a:t>Porada KÚPK s ÚÚP a pořizovateli ÚPD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28650" y="5895975"/>
            <a:ext cx="7829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Mgr. Jaroslav Kovanda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ORR KÚPK</a:t>
            </a:r>
            <a:r>
              <a:rPr lang="cs-CZ" dirty="0" smtClean="0"/>
              <a:t>		                                    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Zelená Lhota 7. - 8. 12. 2017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941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Spojené SJ a VP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§ 55b </a:t>
            </a:r>
            <a:r>
              <a:rPr lang="cs-CZ" sz="2000" dirty="0" smtClean="0"/>
              <a:t>(po zprávě, po rozhodnutí zastup., po zadání?)</a:t>
            </a:r>
          </a:p>
          <a:p>
            <a:pPr>
              <a:buFontTx/>
              <a:buChar char="-"/>
            </a:pPr>
            <a:r>
              <a:rPr lang="cs-CZ" dirty="0" smtClean="0"/>
              <a:t>pořizovatel zajistí zpracování návrhu změny</a:t>
            </a:r>
          </a:p>
          <a:p>
            <a:pPr>
              <a:buFontTx/>
              <a:buChar char="-"/>
            </a:pPr>
            <a:r>
              <a:rPr lang="cs-CZ" dirty="0" smtClean="0"/>
              <a:t>návrh doručí KÚ a obci </a:t>
            </a:r>
            <a:r>
              <a:rPr lang="cs-CZ" sz="2000" dirty="0" smtClean="0"/>
              <a:t>(nejméně 30 dní před VP)</a:t>
            </a:r>
          </a:p>
          <a:p>
            <a:pPr>
              <a:buFontTx/>
              <a:buChar char="-"/>
            </a:pPr>
            <a:r>
              <a:rPr lang="cs-CZ" dirty="0" smtClean="0"/>
              <a:t>klasické VP </a:t>
            </a:r>
            <a:r>
              <a:rPr lang="cs-CZ" sz="2000" dirty="0" smtClean="0"/>
              <a:t>(§52 odst</a:t>
            </a:r>
            <a:r>
              <a:rPr lang="cs-CZ" sz="2000" dirty="0"/>
              <a:t>.</a:t>
            </a:r>
            <a:r>
              <a:rPr lang="cs-CZ" sz="2000" dirty="0" smtClean="0"/>
              <a:t> 1 a 2)</a:t>
            </a:r>
          </a:p>
          <a:p>
            <a:pPr>
              <a:buFontTx/>
              <a:buChar char="-"/>
            </a:pPr>
            <a:r>
              <a:rPr lang="cs-CZ" dirty="0" smtClean="0"/>
              <a:t>veřejná vyhláška </a:t>
            </a:r>
            <a:r>
              <a:rPr lang="cs-CZ" sz="2000" dirty="0" smtClean="0"/>
              <a:t>(15+15 dní)</a:t>
            </a:r>
          </a:p>
          <a:p>
            <a:pPr>
              <a:buFontTx/>
              <a:buChar char="-"/>
            </a:pPr>
            <a:r>
              <a:rPr lang="cs-CZ" dirty="0" smtClean="0"/>
              <a:t>obec, DO, KÚ, sousední obce </a:t>
            </a:r>
            <a:r>
              <a:rPr lang="cs-CZ" sz="2000" dirty="0" smtClean="0"/>
              <a:t>(nejméně 30 dní předem)</a:t>
            </a:r>
          </a:p>
          <a:p>
            <a:pPr>
              <a:buFontTx/>
              <a:buChar char="-"/>
            </a:pPr>
            <a:r>
              <a:rPr lang="cs-CZ" u="sng" dirty="0" smtClean="0"/>
              <a:t>7 dní po VP pro všechny </a:t>
            </a:r>
            <a:r>
              <a:rPr lang="cs-CZ" sz="2000" dirty="0" smtClean="0"/>
              <a:t>(námitky, připomínky, stanoviska)</a:t>
            </a:r>
            <a:endParaRPr lang="cs-CZ" sz="20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Zkrácený postup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10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609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49" y="991399"/>
            <a:ext cx="7886700" cy="556156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B050"/>
                </a:solidFill>
              </a:rPr>
              <a:t>Spojené SJ a VP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49" y="1547555"/>
            <a:ext cx="7886700" cy="496131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případná konzultace se </a:t>
            </a:r>
            <a:r>
              <a:rPr lang="cs-CZ" dirty="0" smtClean="0"/>
              <a:t>zahraničím (negativní vliv ve VVŽP)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stanovisko KÚ ORR do 30 dnů od zaslání návrhu změny a stanovisek, připomínek a výsledků konzultací</a:t>
            </a:r>
          </a:p>
          <a:p>
            <a:pPr marL="0" indent="0">
              <a:buNone/>
            </a:pPr>
            <a:r>
              <a:rPr lang="cs-CZ" dirty="0" smtClean="0"/>
              <a:t>Když se zpracovává Vyhodnocení vlivů na ŽP</a:t>
            </a:r>
          </a:p>
          <a:p>
            <a:pPr>
              <a:buFontTx/>
              <a:buChar char="-"/>
            </a:pPr>
            <a:r>
              <a:rPr lang="cs-CZ" dirty="0" smtClean="0"/>
              <a:t>stanovisko KÚ OŽP do 30 od zaslání </a:t>
            </a:r>
            <a:r>
              <a:rPr lang="cs-CZ" dirty="0"/>
              <a:t>návrhu změny a stanovisek, </a:t>
            </a:r>
            <a:r>
              <a:rPr lang="cs-CZ" dirty="0" smtClean="0"/>
              <a:t>připomínek, výsledků konzultací a vyjádření k vyhodnocení vlivů</a:t>
            </a:r>
          </a:p>
          <a:p>
            <a:pPr>
              <a:buFontTx/>
              <a:buChar char="-"/>
            </a:pPr>
            <a:r>
              <a:rPr lang="cs-CZ" sz="2000" dirty="0" smtClean="0"/>
              <a:t>případně kompenzační opatření (orgán ochrany přírody)</a:t>
            </a:r>
            <a:endParaRPr lang="cs-CZ" sz="2000" dirty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Zkrácený postup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11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4573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920739"/>
            <a:ext cx="7886700" cy="556156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Postup po VP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49" y="1567925"/>
            <a:ext cx="7886700" cy="4351338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další postup již klasicky</a:t>
            </a:r>
          </a:p>
          <a:p>
            <a:pPr>
              <a:buFontTx/>
              <a:buChar char="-"/>
            </a:pPr>
            <a:r>
              <a:rPr lang="cs-CZ" dirty="0" smtClean="0"/>
              <a:t>návrh rozhodnutí o námitkách...</a:t>
            </a:r>
          </a:p>
          <a:p>
            <a:pPr>
              <a:buFontTx/>
              <a:buChar char="-"/>
            </a:pPr>
            <a:r>
              <a:rPr lang="cs-CZ" dirty="0" smtClean="0"/>
              <a:t>vydání</a:t>
            </a:r>
          </a:p>
          <a:p>
            <a:pPr>
              <a:buFontTx/>
              <a:buChar char="-"/>
            </a:pPr>
            <a:r>
              <a:rPr lang="cs-CZ" dirty="0" smtClean="0"/>
              <a:t>nabytí účinnosti § 55c</a:t>
            </a:r>
          </a:p>
          <a:p>
            <a:pPr marL="0" indent="0">
              <a:buNone/>
            </a:pPr>
            <a:r>
              <a:rPr lang="cs-CZ" dirty="0" smtClean="0"/>
              <a:t>veřejnou vyhláškou se doručí </a:t>
            </a:r>
            <a:r>
              <a:rPr lang="cs-CZ" u="sng" dirty="0" smtClean="0"/>
              <a:t>změna i </a:t>
            </a:r>
            <a:r>
              <a:rPr lang="cs-CZ" b="1" u="sng" dirty="0" smtClean="0"/>
              <a:t>úplné znění</a:t>
            </a:r>
            <a:r>
              <a:rPr lang="cs-CZ" u="sng" dirty="0" smtClean="0"/>
              <a:t> územního </a:t>
            </a:r>
            <a:r>
              <a:rPr lang="cs-CZ" u="sng" dirty="0" smtClean="0"/>
              <a:t>plánu </a:t>
            </a:r>
            <a:r>
              <a:rPr lang="cs-CZ" u="sng" dirty="0" smtClean="0"/>
              <a:t>- až poté nabytí účinnosti</a:t>
            </a:r>
            <a:endParaRPr lang="cs-CZ" u="sng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Zkrácený postup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12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8869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Ideální stav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malá změna</a:t>
            </a:r>
          </a:p>
          <a:p>
            <a:pPr>
              <a:buFontTx/>
              <a:buChar char="-"/>
            </a:pPr>
            <a:r>
              <a:rPr lang="cs-CZ" dirty="0" smtClean="0"/>
              <a:t>obec se domluví s pořizovatelem </a:t>
            </a:r>
          </a:p>
          <a:p>
            <a:pPr>
              <a:buFontTx/>
              <a:buChar char="-"/>
            </a:pPr>
            <a:r>
              <a:rPr lang="cs-CZ" dirty="0" smtClean="0"/>
              <a:t>pořizovatel si vyžádá stanoviska</a:t>
            </a:r>
          </a:p>
          <a:p>
            <a:pPr marL="0" indent="0">
              <a:buNone/>
            </a:pPr>
            <a:r>
              <a:rPr lang="cs-CZ" dirty="0" smtClean="0"/>
              <a:t>- rozhodnutí o pořízení změny ÚP </a:t>
            </a:r>
            <a:r>
              <a:rPr lang="cs-CZ" u="sng" dirty="0" smtClean="0"/>
              <a:t>zkráceným postupem</a:t>
            </a:r>
          </a:p>
          <a:p>
            <a:pPr>
              <a:buFontTx/>
              <a:buChar char="-"/>
            </a:pPr>
            <a:r>
              <a:rPr lang="cs-CZ" dirty="0" smtClean="0"/>
              <a:t>zpracování návrhu </a:t>
            </a:r>
          </a:p>
          <a:p>
            <a:pPr>
              <a:buFontTx/>
              <a:buChar char="-"/>
            </a:pPr>
            <a:r>
              <a:rPr lang="cs-CZ" dirty="0" smtClean="0"/>
              <a:t>VP</a:t>
            </a:r>
          </a:p>
          <a:p>
            <a:pPr>
              <a:buFontTx/>
              <a:buChar char="-"/>
            </a:pPr>
            <a:r>
              <a:rPr lang="cs-CZ" dirty="0" smtClean="0"/>
              <a:t>žádné námitky</a:t>
            </a:r>
          </a:p>
          <a:p>
            <a:pPr>
              <a:buFontTx/>
              <a:buChar char="-"/>
            </a:pPr>
            <a:r>
              <a:rPr lang="cs-CZ" dirty="0" smtClean="0"/>
              <a:t>vydání</a:t>
            </a:r>
          </a:p>
          <a:p>
            <a:pPr>
              <a:buFontTx/>
              <a:buChar char="-"/>
            </a:pPr>
            <a:r>
              <a:rPr lang="cs-CZ" dirty="0" smtClean="0"/>
              <a:t>zpracování úplného znění</a:t>
            </a:r>
          </a:p>
          <a:p>
            <a:pPr>
              <a:buFontTx/>
              <a:buChar char="-"/>
            </a:pPr>
            <a:r>
              <a:rPr lang="cs-CZ" dirty="0" smtClean="0"/>
              <a:t>nabytí účinnosti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u="sng" dirty="0" smtClean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Zkrácený postup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13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5903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Problémy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místo zadání pořizovatel zajistí stanoviska</a:t>
            </a:r>
          </a:p>
          <a:p>
            <a:pPr>
              <a:buFontTx/>
              <a:buChar char="-"/>
            </a:pPr>
            <a:r>
              <a:rPr lang="cs-CZ" dirty="0" smtClean="0"/>
              <a:t>úspora „pouze“ SJ</a:t>
            </a:r>
          </a:p>
          <a:p>
            <a:pPr>
              <a:buFontTx/>
              <a:buChar char="-"/>
            </a:pPr>
            <a:r>
              <a:rPr lang="cs-CZ" dirty="0" smtClean="0"/>
              <a:t>opakování VJ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Zkrácený postup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14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16154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846954"/>
            <a:ext cx="7886700" cy="556156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</a:t>
            </a:r>
            <a:endParaRPr lang="cs-CZ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Zkrácený postup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15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28649" y="4904738"/>
            <a:ext cx="761047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ORR KÚPK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Oddělení územního plánování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Mgr. Jaroslav Kovanda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tel.: 377 195 563</a:t>
            </a:r>
          </a:p>
          <a:p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j</a:t>
            </a:r>
            <a:r>
              <a:rPr lang="cs-CZ" u="sng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aroslav.kovanda@plzensky-kraj.cz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787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Základní princip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28650" y="1709243"/>
            <a:ext cx="7886700" cy="4351338"/>
          </a:xfrm>
        </p:spPr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rozhodnutí o pořízení – zadání – společné jednání – veřejné projednání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rozhodnutí o </a:t>
            </a:r>
            <a:r>
              <a:rPr lang="cs-CZ" dirty="0" smtClean="0"/>
              <a:t>pořízení – veřejné projednání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Zkrácený postup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2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738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Změna územního plánu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na základě zadání (§ 55 odst. 2)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na základě zprávy (§ 55 odst. 1)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po zrušení části ÚP (§ 55 odst. 3)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zkráceným postupem (§55a, § 55b)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Zkrácený postup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3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86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49" y="1134533"/>
            <a:ext cx="8132965" cy="55615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>
                <a:solidFill>
                  <a:srgbClr val="00B050"/>
                </a:solidFill>
              </a:rPr>
              <a:t>Postup po </a:t>
            </a:r>
            <a:r>
              <a:rPr lang="cs-CZ" b="1" dirty="0">
                <a:solidFill>
                  <a:srgbClr val="00B050"/>
                </a:solidFill>
              </a:rPr>
              <a:t>zrušení části ÚP (§ 55 odst. 3)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1781" y="1998567"/>
            <a:ext cx="7886700" cy="4351338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dirty="0" smtClean="0"/>
              <a:t>pořizovatel si vyžádá stanoviska (orgán ochrany přírody a KÚ jako příslušný úřad)</a:t>
            </a:r>
          </a:p>
          <a:p>
            <a:pPr>
              <a:buFontTx/>
              <a:buChar char="-"/>
            </a:pPr>
            <a:r>
              <a:rPr lang="cs-CZ" sz="2000" dirty="0" smtClean="0"/>
              <a:t>v případě uvedení do souladu se ZÚR stanoviska nepotřebuje - VVURÚ se nezpracovává</a:t>
            </a:r>
          </a:p>
          <a:p>
            <a:pPr>
              <a:buFontTx/>
              <a:buChar char="-"/>
            </a:pPr>
            <a:endParaRPr lang="cs-CZ" sz="2000" dirty="0" smtClean="0"/>
          </a:p>
          <a:p>
            <a:pPr>
              <a:buFontTx/>
              <a:buChar char="-"/>
            </a:pPr>
            <a:r>
              <a:rPr lang="cs-CZ" dirty="0" smtClean="0"/>
              <a:t>zastupitelstvo rozhodne o pořízení změny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bez variant = </a:t>
            </a:r>
            <a:r>
              <a:rPr lang="cs-CZ" dirty="0" smtClean="0">
                <a:solidFill>
                  <a:srgbClr val="00B050"/>
                </a:solidFill>
              </a:rPr>
              <a:t>zkrácený postup</a:t>
            </a:r>
          </a:p>
          <a:p>
            <a:pPr marL="0" indent="0">
              <a:buNone/>
            </a:pPr>
            <a:endParaRPr lang="cs-CZ" dirty="0" smtClean="0">
              <a:solidFill>
                <a:srgbClr val="00B050"/>
              </a:solidFill>
            </a:endParaRPr>
          </a:p>
          <a:p>
            <a:pPr>
              <a:buFontTx/>
              <a:buChar char="-"/>
            </a:pPr>
            <a:r>
              <a:rPr lang="cs-CZ" dirty="0" smtClean="0">
                <a:solidFill>
                  <a:srgbClr val="00B050"/>
                </a:solidFill>
              </a:rPr>
              <a:t>musí být zkrácený postup?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Zkrácený postup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4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894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B050"/>
                </a:solidFill>
              </a:rPr>
              <a:t>Kdy zkrácený postup?</a:t>
            </a:r>
            <a:r>
              <a:rPr lang="cs-CZ" sz="2400" b="1" dirty="0">
                <a:solidFill>
                  <a:srgbClr val="00B050"/>
                </a:solidFill>
              </a:rPr>
              <a:t/>
            </a:r>
            <a:br>
              <a:rPr lang="cs-CZ" sz="2400" b="1" dirty="0">
                <a:solidFill>
                  <a:srgbClr val="00B050"/>
                </a:solidFill>
              </a:rPr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§ </a:t>
            </a:r>
            <a:r>
              <a:rPr lang="cs-CZ" dirty="0"/>
              <a:t>55a, 55b </a:t>
            </a:r>
            <a:r>
              <a:rPr lang="cs-CZ" dirty="0" smtClean="0"/>
              <a:t>SZ</a:t>
            </a:r>
            <a:endParaRPr lang="cs-CZ" dirty="0"/>
          </a:p>
          <a:p>
            <a:pPr marL="0" indent="0">
              <a:buNone/>
            </a:pPr>
            <a:endParaRPr lang="cs-CZ" sz="24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dirty="0" smtClean="0"/>
              <a:t>- změna územního plánu</a:t>
            </a:r>
          </a:p>
          <a:p>
            <a:pPr marL="0" indent="0">
              <a:buNone/>
            </a:pPr>
            <a:r>
              <a:rPr lang="cs-CZ" dirty="0" smtClean="0"/>
              <a:t>- bez variant</a:t>
            </a:r>
          </a:p>
          <a:p>
            <a:pPr marL="0" indent="0">
              <a:buNone/>
            </a:pPr>
            <a:r>
              <a:rPr lang="cs-CZ" dirty="0" smtClean="0"/>
              <a:t>- rozhodnutí zastupitelstva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- z vlastního podnětu obce</a:t>
            </a:r>
          </a:p>
          <a:p>
            <a:pPr marL="0" indent="0">
              <a:buNone/>
            </a:pPr>
            <a:r>
              <a:rPr lang="cs-CZ" dirty="0" smtClean="0"/>
              <a:t>- na návrh</a:t>
            </a:r>
          </a:p>
          <a:p>
            <a:pPr marL="0" indent="0">
              <a:buNone/>
            </a:pPr>
            <a:endParaRPr lang="cs-CZ" sz="2400" b="1" dirty="0" smtClean="0">
              <a:solidFill>
                <a:srgbClr val="339966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Zkrácený postup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5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037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B050"/>
                </a:solidFill>
              </a:rPr>
              <a:t>Kdy zkrácený postup?</a:t>
            </a:r>
            <a:r>
              <a:rPr lang="cs-CZ" sz="2400" b="1" dirty="0">
                <a:solidFill>
                  <a:srgbClr val="00B050"/>
                </a:solidFill>
              </a:rPr>
              <a:t/>
            </a:r>
            <a:br>
              <a:rPr lang="cs-CZ" sz="2400" b="1" dirty="0">
                <a:solidFill>
                  <a:srgbClr val="00B050"/>
                </a:solidFill>
              </a:rPr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po zprávě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po rozhodnutí zastupitelstva o pořízení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po zadání?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endParaRPr lang="cs-CZ" sz="24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cs-CZ" sz="2400" b="1" dirty="0" smtClean="0">
              <a:solidFill>
                <a:srgbClr val="339966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Zkrácený postup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137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Návrh na pořízení změny ÚP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§ 44 písm. b) až e)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orgán veřejné správy</a:t>
            </a:r>
          </a:p>
          <a:p>
            <a:pPr marL="0" indent="0">
              <a:buNone/>
            </a:pPr>
            <a:r>
              <a:rPr lang="cs-CZ" dirty="0" smtClean="0"/>
              <a:t>- občan obce</a:t>
            </a:r>
          </a:p>
          <a:p>
            <a:pPr marL="0" indent="0">
              <a:buNone/>
            </a:pPr>
            <a:r>
              <a:rPr lang="cs-CZ" dirty="0" smtClean="0"/>
              <a:t>- FO nebo PO, která má vlastnická práva v obci</a:t>
            </a:r>
          </a:p>
          <a:p>
            <a:pPr marL="0" indent="0">
              <a:buNone/>
            </a:pPr>
            <a:r>
              <a:rPr lang="cs-CZ" dirty="0" smtClean="0"/>
              <a:t>- oprávněný investor</a:t>
            </a:r>
          </a:p>
          <a:p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Zkrácený postup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7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239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Obsah návrhu na změnu ÚP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§ 55a odst. 2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- kdo </a:t>
            </a:r>
            <a:r>
              <a:rPr lang="cs-CZ" sz="2000" dirty="0" smtClean="0"/>
              <a:t>(identifikační údaje)</a:t>
            </a:r>
          </a:p>
          <a:p>
            <a:pPr marL="0" indent="0">
              <a:buNone/>
            </a:pPr>
            <a:r>
              <a:rPr lang="cs-CZ" dirty="0" smtClean="0"/>
              <a:t>- proč </a:t>
            </a:r>
            <a:r>
              <a:rPr lang="cs-CZ" sz="2000" dirty="0" smtClean="0"/>
              <a:t>(důvod pro změnu)</a:t>
            </a:r>
          </a:p>
          <a:p>
            <a:pPr marL="0" indent="0">
              <a:buNone/>
            </a:pPr>
            <a:r>
              <a:rPr lang="cs-CZ" dirty="0" smtClean="0"/>
              <a:t>- co </a:t>
            </a:r>
            <a:r>
              <a:rPr lang="cs-CZ" sz="2000" dirty="0" smtClean="0"/>
              <a:t>(návrh obsahu změny)</a:t>
            </a:r>
          </a:p>
          <a:p>
            <a:pPr marL="0" indent="0">
              <a:buNone/>
            </a:pPr>
            <a:r>
              <a:rPr lang="cs-CZ" dirty="0" smtClean="0"/>
              <a:t>- stanoviska </a:t>
            </a:r>
            <a:r>
              <a:rPr lang="cs-CZ" sz="2000" dirty="0" smtClean="0"/>
              <a:t>(bude se dělat VVURÚ?)</a:t>
            </a:r>
          </a:p>
          <a:p>
            <a:pPr marL="0" indent="0">
              <a:buNone/>
            </a:pPr>
            <a:r>
              <a:rPr lang="cs-CZ" dirty="0" smtClean="0"/>
              <a:t>- za kolik </a:t>
            </a:r>
            <a:r>
              <a:rPr lang="cs-CZ" sz="2000" dirty="0" smtClean="0"/>
              <a:t>(návrh úhrady nákladů, </a:t>
            </a:r>
            <a:r>
              <a:rPr lang="cs-CZ" sz="2000" b="1" dirty="0" smtClean="0"/>
              <a:t>ZÚR – ÚP – RP § 46 odst. 1 písmeno e)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Zkrácený postup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8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374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Pořizovatel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§ 46 odst. 2 a 3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posoudí úplnost návrhu </a:t>
            </a:r>
          </a:p>
          <a:p>
            <a:pPr>
              <a:buFontTx/>
              <a:buChar char="-"/>
            </a:pPr>
            <a:r>
              <a:rPr lang="cs-CZ" dirty="0" smtClean="0"/>
              <a:t>případně vyzve k doplnění</a:t>
            </a:r>
          </a:p>
          <a:p>
            <a:pPr>
              <a:buFontTx/>
              <a:buChar char="-"/>
            </a:pPr>
            <a:r>
              <a:rPr lang="cs-CZ" dirty="0" smtClean="0"/>
              <a:t>bezodkladně předloží zastupitelstvu k rozhodnutí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při vlastní podnětu (obce) </a:t>
            </a:r>
            <a:r>
              <a:rPr lang="cs-CZ" u="sng" dirty="0" smtClean="0"/>
              <a:t>zajistí </a:t>
            </a:r>
          </a:p>
          <a:p>
            <a:pPr marL="0" indent="0">
              <a:buNone/>
            </a:pPr>
            <a:r>
              <a:rPr lang="cs-CZ" u="sng" dirty="0" smtClean="0"/>
              <a:t>stanoviska před předložením</a:t>
            </a:r>
            <a:r>
              <a:rPr lang="cs-CZ" dirty="0" smtClean="0"/>
              <a:t> zastup.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Zkrácený postup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9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824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8B6722D6-0584-4B7E-A4FB-D297BDBBC31E}" vid="{BA8B70A0-803C-4640-9ECA-FA8ACE5BFB6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porada ÚÚP XII_2017 oprávněný investor</Template>
  <TotalTime>713</TotalTime>
  <Words>582</Words>
  <Application>Microsoft Office PowerPoint</Application>
  <PresentationFormat>Předvádění na obrazovce (4:3)</PresentationFormat>
  <Paragraphs>137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Calibri</vt:lpstr>
      <vt:lpstr>Motiv Office</vt:lpstr>
      <vt:lpstr>Zkrácený postup pořizování změny územního plánu</vt:lpstr>
      <vt:lpstr>Základní princip</vt:lpstr>
      <vt:lpstr>Změna územního plánu</vt:lpstr>
      <vt:lpstr> Postup po zrušení části ÚP (§ 55 odst. 3) </vt:lpstr>
      <vt:lpstr>Kdy zkrácený postup? </vt:lpstr>
      <vt:lpstr>Kdy zkrácený postup? </vt:lpstr>
      <vt:lpstr>Návrh na pořízení změny ÚP</vt:lpstr>
      <vt:lpstr>Obsah návrhu na změnu ÚP</vt:lpstr>
      <vt:lpstr>Pořizovatel</vt:lpstr>
      <vt:lpstr>Spojené SJ a VP</vt:lpstr>
      <vt:lpstr>Spojené SJ a VP</vt:lpstr>
      <vt:lpstr>Postup po VP</vt:lpstr>
      <vt:lpstr>Ideální stav</vt:lpstr>
      <vt:lpstr>Problémy</vt:lpstr>
      <vt:lpstr>Děkuji za pozornost</vt:lpstr>
    </vt:vector>
  </TitlesOfParts>
  <Company>Plzeňský kraj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Oprávněný investor</dc:title>
  <dc:creator>Součková Lucie</dc:creator>
  <cp:lastModifiedBy>Kovanda Jaroslav</cp:lastModifiedBy>
  <cp:revision>63</cp:revision>
  <dcterms:created xsi:type="dcterms:W3CDTF">2017-11-24T07:47:20Z</dcterms:created>
  <dcterms:modified xsi:type="dcterms:W3CDTF">2017-12-06T13:51:22Z</dcterms:modified>
</cp:coreProperties>
</file>