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9AF43-2CD2-44F3-AEDE-57509C08D7A5}" type="datetimeFigureOut">
              <a:rPr lang="cs-CZ" smtClean="0"/>
              <a:t>12.2.2014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4CE00-19B5-4301-81A4-1E4A243EE19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nikamazlatedne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0" y="0"/>
          <a:ext cx="11420475" cy="7562850"/>
        </p:xfrm>
        <a:graphic>
          <a:graphicData uri="http://schemas.openxmlformats.org/presentationml/2006/ole">
            <p:oleObj spid="_x0000_s5121" name="Picture" r:id="rId3" imgW="11420856" imgH="7563612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b="1" u="sng" dirty="0"/>
              <a:t>Dotazníkové šetření – podpora technického vzdělávání v základních </a:t>
            </a:r>
            <a:r>
              <a:rPr lang="cs-CZ" sz="3600" b="1" u="sng" dirty="0" smtClean="0"/>
              <a:t>školách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u="sng" dirty="0"/>
              <a:t>Poděkování:</a:t>
            </a:r>
            <a:endParaRPr lang="cs-CZ" dirty="0"/>
          </a:p>
          <a:p>
            <a:pPr>
              <a:buNone/>
            </a:pPr>
            <a:r>
              <a:rPr lang="cs-CZ" dirty="0"/>
              <a:t>Ing. Jiří </a:t>
            </a:r>
            <a:r>
              <a:rPr lang="cs-CZ" dirty="0" err="1"/>
              <a:t>Prantner</a:t>
            </a:r>
            <a:r>
              <a:rPr lang="cs-CZ" dirty="0"/>
              <a:t>, Olga Votavová (OHK DO), </a:t>
            </a:r>
          </a:p>
          <a:p>
            <a:pPr>
              <a:buNone/>
            </a:pPr>
            <a:r>
              <a:rPr lang="cs-CZ" dirty="0"/>
              <a:t>JUDr. Jaroslava Havlíčková, zřizovatelé ZŠ (ORP)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dirty="0"/>
              <a:t>Základních škol s 2. stupněm obesláno celkem </a:t>
            </a:r>
            <a:r>
              <a:rPr lang="cs-CZ" b="1" dirty="0"/>
              <a:t>135,</a:t>
            </a:r>
            <a:r>
              <a:rPr lang="cs-CZ" dirty="0"/>
              <a:t> 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dirty="0"/>
              <a:t>dotazník odevzdalo </a:t>
            </a:r>
            <a:r>
              <a:rPr lang="cs-CZ" b="1" dirty="0"/>
              <a:t>116</a:t>
            </a:r>
            <a:r>
              <a:rPr lang="cs-CZ" dirty="0"/>
              <a:t> </a:t>
            </a:r>
            <a:r>
              <a:rPr lang="cs-CZ" b="1" dirty="0"/>
              <a:t>= 86 %</a:t>
            </a:r>
            <a:endParaRPr lang="cs-CZ" dirty="0"/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dirty="0"/>
              <a:t>neodevzdalo </a:t>
            </a:r>
            <a:r>
              <a:rPr lang="cs-CZ" b="1" dirty="0"/>
              <a:t>19</a:t>
            </a:r>
            <a:r>
              <a:rPr lang="cs-CZ" dirty="0"/>
              <a:t> </a:t>
            </a:r>
            <a:r>
              <a:rPr lang="cs-CZ" b="1" dirty="0"/>
              <a:t>= 14 %</a:t>
            </a:r>
            <a:r>
              <a:rPr lang="cs-CZ" dirty="0"/>
              <a:t> (11x ZŠ, 6x speciální ZŠ a 2 x soukromé ZŠ)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>
              <a:buNone/>
            </a:pPr>
            <a:r>
              <a:rPr lang="cs-CZ" sz="1800" dirty="0"/>
              <a:t>Sledované období: </a:t>
            </a:r>
            <a:r>
              <a:rPr lang="cs-CZ" sz="1800" b="1" dirty="0"/>
              <a:t>9/2010 – 12/2013</a:t>
            </a:r>
            <a:r>
              <a:rPr lang="cs-CZ" sz="1800" dirty="0"/>
              <a:t> (3 školní roky </a:t>
            </a:r>
          </a:p>
          <a:p>
            <a:pPr>
              <a:buNone/>
            </a:pPr>
            <a:r>
              <a:rPr lang="cs-CZ" sz="1800" dirty="0"/>
              <a:t>a 1. pololetí 2013/14)</a:t>
            </a:r>
          </a:p>
          <a:p>
            <a:pPr>
              <a:buNone/>
            </a:pPr>
            <a:r>
              <a:rPr lang="cs-CZ" sz="1800" dirty="0"/>
              <a:t> </a:t>
            </a:r>
          </a:p>
          <a:p>
            <a:pPr>
              <a:buNone/>
            </a:pPr>
            <a:r>
              <a:rPr lang="cs-CZ" sz="1800" dirty="0"/>
              <a:t>Sledované aktivity a problémy:</a:t>
            </a:r>
          </a:p>
          <a:p>
            <a:pPr>
              <a:buNone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395536" y="1661160"/>
          <a:ext cx="8496944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808312"/>
                <a:gridCol w="2088232"/>
                <a:gridCol w="3168352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Arial"/>
                          <a:ea typeface="Times New Roman"/>
                        </a:rPr>
                        <a:t>Aktivita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kern="0" dirty="0">
                          <a:latin typeface="Times New Roman"/>
                        </a:rPr>
                        <a:t>Průměrná účast ZŠ v %</a:t>
                      </a:r>
                      <a:endParaRPr lang="cs-CZ" sz="1000" b="1" kern="0" dirty="0">
                        <a:latin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</a:rPr>
                        <a:t>(z odevzdaných)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b="1" dirty="0">
                          <a:latin typeface="Arial"/>
                        </a:rPr>
                        <a:t>Externí problémy</a:t>
                      </a:r>
                      <a:endParaRPr lang="cs-CZ" sz="1000" b="1" dirty="0">
                        <a:latin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"/>
                          <a:ea typeface="Times New Roman"/>
                        </a:rPr>
                        <a:t>1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Řemeslo má zlaté dno – soutěž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16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Arial"/>
                          <a:ea typeface="Times New Roman"/>
                        </a:rPr>
                        <a:t>Chybějící odborníci (řemesla)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2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Technické kroužky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39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"/>
                          <a:ea typeface="Times New Roman"/>
                        </a:rPr>
                        <a:t>Neúčast některých technických SŠ ve výzvě č. 44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3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Účast v projektech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51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latin typeface="Arial" pitchFamily="34" charset="0"/>
                          <a:cs typeface="Arial" pitchFamily="34" charset="0"/>
                        </a:rPr>
                        <a:t>Udržitelnost projektů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4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Studijní veletrhy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58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dirty="0">
                          <a:latin typeface="Arial" pitchFamily="34" charset="0"/>
                          <a:cs typeface="Arial" pitchFamily="34" charset="0"/>
                        </a:rPr>
                        <a:t>Dopravní dostupnost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5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Ukázkové dny na technických SŠ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59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"/>
                          <a:ea typeface="Times New Roman"/>
                        </a:rPr>
                        <a:t>Malá preference regionálních škol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6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Exkurze ve firmách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59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>
                          <a:latin typeface="Arial"/>
                          <a:ea typeface="Times New Roman"/>
                        </a:rPr>
                        <a:t>Chybějící trvalé vazby na firmy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7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Techmania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>
                          <a:latin typeface="Arial"/>
                          <a:ea typeface="Times New Roman"/>
                        </a:rPr>
                        <a:t>66</a:t>
                      </a:r>
                      <a:endParaRPr lang="cs-CZ" sz="12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b="0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Dopravní dostupnost</a:t>
                      </a:r>
                    </a:p>
                  </a:txBody>
                  <a:tcPr marL="44450" marR="4445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"/>
                          <a:ea typeface="Times New Roman"/>
                        </a:rPr>
                        <a:t>8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"/>
                          <a:ea typeface="Times New Roman"/>
                        </a:rPr>
                        <a:t>Návštěva ÚP – volba povolání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Arial"/>
                          <a:ea typeface="Times New Roman"/>
                        </a:rPr>
                        <a:t>86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600" dirty="0">
                          <a:latin typeface="Arial"/>
                          <a:ea typeface="Times New Roman"/>
                        </a:rPr>
                        <a:t>Pouze zprostředkované informace</a:t>
                      </a:r>
                      <a:endParaRPr lang="cs-CZ" sz="12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Interní problémy ZŠ a řešení</a:t>
            </a:r>
            <a:r>
              <a:rPr lang="cs-CZ" b="1" u="sng" dirty="0" smtClean="0"/>
              <a:t>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cs-CZ" b="1" dirty="0" smtClean="0"/>
          </a:p>
          <a:p>
            <a:pPr lvl="0">
              <a:buNone/>
            </a:pPr>
            <a:r>
              <a:rPr lang="cs-CZ" b="1" dirty="0" smtClean="0"/>
              <a:t>Nejasnosti </a:t>
            </a:r>
            <a:r>
              <a:rPr lang="cs-CZ" b="1" dirty="0"/>
              <a:t>→ zlepšit informovanost škol, </a:t>
            </a:r>
            <a:endParaRPr lang="cs-CZ" dirty="0"/>
          </a:p>
          <a:p>
            <a:pPr>
              <a:buNone/>
            </a:pPr>
            <a:r>
              <a:rPr lang="cs-CZ" b="1" dirty="0"/>
              <a:t> metodická podpora, </a:t>
            </a:r>
            <a:r>
              <a:rPr lang="cs-CZ" b="1" dirty="0" smtClean="0"/>
              <a:t>TVZ </a:t>
            </a:r>
            <a:r>
              <a:rPr lang="cs-CZ" b="1" dirty="0"/>
              <a:t>jako balíček produktů</a:t>
            </a:r>
            <a:br>
              <a:rPr lang="cs-CZ" b="1" dirty="0"/>
            </a:br>
            <a:endParaRPr lang="cs-CZ" dirty="0"/>
          </a:p>
          <a:p>
            <a:pPr lvl="0">
              <a:buNone/>
            </a:pPr>
            <a:r>
              <a:rPr lang="cs-CZ" b="1" dirty="0"/>
              <a:t>Odlišné priority → sjednocení dle Strategie </a:t>
            </a:r>
            <a:endParaRPr lang="cs-CZ" dirty="0"/>
          </a:p>
          <a:p>
            <a:pPr>
              <a:buNone/>
            </a:pPr>
            <a:r>
              <a:rPr lang="cs-CZ" b="1" dirty="0"/>
              <a:t>regionálního rozvoje 2020</a:t>
            </a:r>
            <a:endParaRPr lang="cs-CZ" dirty="0"/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8313" y="260350"/>
            <a:ext cx="8229600" cy="6264275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cs-CZ" dirty="0" smtClean="0"/>
          </a:p>
          <a:p>
            <a:pPr algn="ctr">
              <a:buNone/>
            </a:pPr>
            <a:r>
              <a:rPr lang="cs-CZ" dirty="0" smtClean="0"/>
              <a:t>Další </a:t>
            </a:r>
            <a:r>
              <a:rPr lang="cs-CZ" dirty="0"/>
              <a:t>informace : </a:t>
            </a:r>
          </a:p>
          <a:p>
            <a:pPr algn="ctr">
              <a:buNone/>
            </a:pPr>
            <a:r>
              <a:rPr lang="cs-CZ" dirty="0"/>
              <a:t> </a:t>
            </a:r>
          </a:p>
          <a:p>
            <a:pPr algn="ctr">
              <a:buNone/>
            </a:pPr>
            <a:r>
              <a:rPr lang="cs-CZ" u="sng" dirty="0">
                <a:hlinkClick r:id="rId2"/>
              </a:rPr>
              <a:t>www.</a:t>
            </a:r>
            <a:r>
              <a:rPr lang="cs-CZ" u="sng" dirty="0" err="1">
                <a:hlinkClick r:id="rId2"/>
              </a:rPr>
              <a:t>technikamazlatedno.cz</a:t>
            </a:r>
            <a:endParaRPr lang="cs-CZ" dirty="0"/>
          </a:p>
          <a:p>
            <a:pPr>
              <a:buNone/>
            </a:pPr>
            <a:r>
              <a:rPr lang="cs-CZ" dirty="0"/>
              <a:t> </a:t>
            </a:r>
          </a:p>
          <a:p>
            <a:pPr>
              <a:buNone/>
            </a:pPr>
            <a:r>
              <a:rPr lang="cs-CZ" dirty="0"/>
              <a:t> </a:t>
            </a: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Příklady dobré praxe: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pPr lvl="0">
              <a:buNone/>
            </a:pPr>
            <a:r>
              <a:rPr lang="cs-CZ" dirty="0"/>
              <a:t>ZŠ </a:t>
            </a:r>
            <a:r>
              <a:rPr lang="cs-CZ" dirty="0" err="1"/>
              <a:t>Touškov</a:t>
            </a:r>
            <a:r>
              <a:rPr lang="cs-CZ" dirty="0"/>
              <a:t> – katalog firem</a:t>
            </a:r>
          </a:p>
          <a:p>
            <a:pPr lvl="0">
              <a:buNone/>
            </a:pPr>
            <a:r>
              <a:rPr lang="cs-CZ" dirty="0"/>
              <a:t>ZŠ Horní Bříza (a další) – účast v projektu Řemeslo očima žáků</a:t>
            </a:r>
          </a:p>
          <a:p>
            <a:pPr lvl="0">
              <a:buNone/>
            </a:pPr>
            <a:r>
              <a:rPr lang="cs-CZ" dirty="0"/>
              <a:t>ZŠ Planá Zámecká – soutěž Řemeslo má zlaté dno</a:t>
            </a:r>
          </a:p>
          <a:p>
            <a:pPr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152</Words>
  <Application>Microsoft Office PowerPoint</Application>
  <PresentationFormat>Předvádění na obrazovce (4:3)</PresentationFormat>
  <Paragraphs>70</Paragraphs>
  <Slides>5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7" baseType="lpstr">
      <vt:lpstr>Motiv sady Office</vt:lpstr>
      <vt:lpstr>Microsoft Word Picture</vt:lpstr>
      <vt:lpstr>Snímek 1</vt:lpstr>
      <vt:lpstr>Dotazníkové šetření – podpora technického vzdělávání v základních školách</vt:lpstr>
      <vt:lpstr>Snímek 3</vt:lpstr>
      <vt:lpstr>Interní problémy ZŠ a řešení:</vt:lpstr>
      <vt:lpstr>Snímek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Zdeněk Weber</dc:creator>
  <cp:lastModifiedBy>Zdeněk Weber</cp:lastModifiedBy>
  <cp:revision>1</cp:revision>
  <dcterms:created xsi:type="dcterms:W3CDTF">2014-02-12T06:13:52Z</dcterms:created>
  <dcterms:modified xsi:type="dcterms:W3CDTF">2014-02-12T06:22:33Z</dcterms:modified>
</cp:coreProperties>
</file>