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56" r:id="rId3"/>
    <p:sldId id="305" r:id="rId4"/>
    <p:sldId id="306" r:id="rId5"/>
    <p:sldId id="304" r:id="rId6"/>
    <p:sldId id="307" r:id="rId7"/>
    <p:sldId id="308" r:id="rId8"/>
    <p:sldId id="274" r:id="rId9"/>
    <p:sldId id="309" r:id="rId10"/>
    <p:sldId id="267" r:id="rId11"/>
  </p:sldIdLst>
  <p:sldSz cx="9144000" cy="6858000" type="screen4x3"/>
  <p:notesSz cx="6792913" cy="99250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336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6992" y="2"/>
            <a:ext cx="2944336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6657"/>
            <a:ext cx="2944336" cy="496807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6992" y="9426657"/>
            <a:ext cx="2944336" cy="496807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C1100373-84E0-4952-B2F3-935F8FBAE1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493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12" cy="497140"/>
          </a:xfrm>
          <a:prstGeom prst="rect">
            <a:avLst/>
          </a:prstGeom>
        </p:spPr>
        <p:txBody>
          <a:bodyPr vert="horz" lIns="88186" tIns="44093" rIns="88186" bIns="4409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947" y="0"/>
            <a:ext cx="2943912" cy="497140"/>
          </a:xfrm>
          <a:prstGeom prst="rect">
            <a:avLst/>
          </a:prstGeom>
        </p:spPr>
        <p:txBody>
          <a:bodyPr vert="horz" lIns="88186" tIns="44093" rIns="88186" bIns="44093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86" tIns="44093" rIns="88186" bIns="4409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8" y="4713955"/>
            <a:ext cx="5433698" cy="4467605"/>
          </a:xfrm>
          <a:prstGeom prst="rect">
            <a:avLst/>
          </a:prstGeom>
        </p:spPr>
        <p:txBody>
          <a:bodyPr vert="horz" lIns="88186" tIns="44093" rIns="88186" bIns="4409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7911"/>
            <a:ext cx="2943912" cy="494921"/>
          </a:xfrm>
          <a:prstGeom prst="rect">
            <a:avLst/>
          </a:prstGeom>
        </p:spPr>
        <p:txBody>
          <a:bodyPr vert="horz" lIns="88186" tIns="44093" rIns="88186" bIns="4409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947" y="9427911"/>
            <a:ext cx="2943912" cy="494921"/>
          </a:xfrm>
          <a:prstGeom prst="rect">
            <a:avLst/>
          </a:prstGeom>
        </p:spPr>
        <p:txBody>
          <a:bodyPr vert="horz" lIns="88186" tIns="44093" rIns="88186" bIns="44093" rtlCol="0" anchor="b"/>
          <a:lstStyle>
            <a:lvl1pPr algn="r">
              <a:defRPr sz="1200"/>
            </a:lvl1pPr>
          </a:lstStyle>
          <a:p>
            <a:fld id="{8084C223-2C5C-49A9-9045-50C956FD9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3705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4C223-2C5C-49A9-9045-50C956FD917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44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05" indent="-28402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69" indent="-22689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053" indent="-22689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8438" indent="-22689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5410" indent="-22689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2381" indent="-22689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9352" indent="-22689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6324" indent="-22689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5EEE67-B5BE-4F43-989D-B16B1BA4DD9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664296"/>
          </a:xfrm>
        </p:spPr>
        <p:txBody>
          <a:bodyPr>
            <a:normAutofit/>
          </a:bodyPr>
          <a:lstStyle/>
          <a:p>
            <a:r>
              <a:rPr lang="cs-CZ" sz="5400" dirty="0" smtClean="0"/>
              <a:t>Financování projektů </a:t>
            </a:r>
            <a:br>
              <a:rPr lang="cs-CZ" sz="5400" dirty="0" smtClean="0"/>
            </a:br>
            <a:r>
              <a:rPr lang="cs-CZ" sz="5400" dirty="0" smtClean="0"/>
              <a:t>mimo dotace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230425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5100" dirty="0" smtClean="0"/>
          </a:p>
          <a:p>
            <a:pPr algn="ctr">
              <a:buNone/>
            </a:pPr>
            <a:r>
              <a:rPr lang="cs-CZ" sz="7400" dirty="0" smtClean="0"/>
              <a:t>21.5.2024</a:t>
            </a:r>
          </a:p>
          <a:p>
            <a:pPr algn="ctr">
              <a:buNone/>
            </a:pPr>
            <a:r>
              <a:rPr lang="cs-CZ" sz="7400" dirty="0" smtClean="0"/>
              <a:t>Krajský úřad Plzeňského kraje</a:t>
            </a:r>
            <a:endParaRPr lang="cs-CZ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8136904" cy="1584176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Ing. Lucie Fetterová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Tel.: 734 439 988, email: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</a:rPr>
              <a:t>lucie.fetterova@erv.cz</a:t>
            </a:r>
          </a:p>
          <a:p>
            <a:pPr algn="l"/>
            <a:r>
              <a:rPr lang="cs-CZ" sz="1800" dirty="0" smtClean="0"/>
              <a:t>Ekologický rozvoj a výstavba s.r.o.                                                                        www.</a:t>
            </a:r>
            <a:r>
              <a:rPr lang="cs-CZ" sz="1800" dirty="0" err="1" smtClean="0"/>
              <a:t>erv.cz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3525" y="1168457"/>
            <a:ext cx="7918648" cy="1252432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</a:t>
            </a: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dotací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6405" y="2852936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Možnosti:</a:t>
            </a:r>
          </a:p>
          <a:p>
            <a:pPr algn="just"/>
            <a:endParaRPr lang="cs-CZ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vlastní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zdroje </a:t>
            </a:r>
          </a:p>
          <a:p>
            <a:pPr algn="just"/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ankovní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úvěr</a:t>
            </a:r>
          </a:p>
          <a:p>
            <a:pPr algn="just"/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dkup pohledávky od dodavatele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3525" y="1168456"/>
            <a:ext cx="7918648" cy="1684479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</a:t>
            </a:r>
            <a:b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vlastní zdroje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6405" y="2852935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nedostatečné množství,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není rezerva na další případně nepředvídatelné výdaje obce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nakládat s nimi dle vlastního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uvážení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3525" y="908720"/>
            <a:ext cx="7918648" cy="1684479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</a:t>
            </a:r>
            <a:b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bankovní úvěr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3525" y="220486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Nevýhody: </a:t>
            </a:r>
            <a:endParaRPr lang="cs-CZ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emusí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být poskytnut v požadované výši,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ysoké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úrokové sazby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říliš d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louhá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doba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splácení </a:t>
            </a: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bjeví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v celkovém úvěrovém zatížení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Výhody:</a:t>
            </a:r>
            <a:endParaRPr lang="cs-CZ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isk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potřebných financí na investici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 nastavit podmínky pro čerpání i splácení (mimořádné splátky, nedočerpání, předčasné splacení,…)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 relativně snadno získat </a:t>
            </a: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3525" y="1168457"/>
            <a:ext cx="7918648" cy="1224136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 </a:t>
            </a:r>
            <a:b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odkup pohledávky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3525" y="2852936"/>
            <a:ext cx="79928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</a:rPr>
              <a:t>Při </a:t>
            </a:r>
            <a:r>
              <a:rPr lang="cs-CZ" altLang="cs-CZ" sz="2400" dirty="0">
                <a:latin typeface="Arial" panose="020B0604020202020204" pitchFamily="34" charset="0"/>
              </a:rPr>
              <a:t>řešení investičních potřeb v municipálním sektoru je nutné překonat rozdílné představy investora a zhotovitele o splácení projektu. 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</a:rPr>
              <a:t>Obec </a:t>
            </a:r>
            <a:r>
              <a:rPr lang="cs-CZ" altLang="cs-CZ" sz="2400" dirty="0">
                <a:latin typeface="Arial" panose="020B0604020202020204" pitchFamily="34" charset="0"/>
              </a:rPr>
              <a:t>potřebuje zpravidla splácet náklady investice postupně po delší časové období, zájmem dodavatele je získat úhradu co nejdříve po předání díla.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3525" y="1168457"/>
            <a:ext cx="7918648" cy="1224136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 </a:t>
            </a:r>
            <a:b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odkup pohledávky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3524" y="2564904"/>
            <a:ext cx="814092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2800" u="sng" dirty="0">
                <a:latin typeface="Arial" panose="020B0604020202020204" pitchFamily="34" charset="0"/>
              </a:rPr>
              <a:t>Výhody pro investora (objednatele = obec):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u="sng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transakce 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nahrazuje financování dlouhodobým bankovním investi</a:t>
            </a:r>
            <a:r>
              <a:rPr lang="cs-CZ" altLang="cs-CZ" sz="2000" dirty="0">
                <a:latin typeface="Arial" panose="020B0604020202020204" pitchFamily="34" charset="0"/>
              </a:rPr>
              <a:t>čn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ím úv</a:t>
            </a:r>
            <a:r>
              <a:rPr lang="cs-CZ" altLang="cs-CZ" sz="2000" dirty="0">
                <a:latin typeface="Arial" panose="020B0604020202020204" pitchFamily="34" charset="0"/>
              </a:rPr>
              <a:t>ě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nezat</a:t>
            </a:r>
            <a:r>
              <a:rPr lang="cs-CZ" altLang="cs-CZ" sz="2000" dirty="0" smtClean="0">
                <a:latin typeface="Arial" panose="020B0604020202020204" pitchFamily="34" charset="0"/>
              </a:rPr>
              <a:t>ěž</a:t>
            </a:r>
            <a:r>
              <a:rPr lang="cs-CZ" altLang="cs-CZ" sz="2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uje 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rozvahu v pasivech dlouhodobým </a:t>
            </a:r>
            <a:r>
              <a:rPr lang="cs-CZ" altLang="cs-CZ" sz="2000" dirty="0">
                <a:latin typeface="Arial" panose="020B0604020202020204" pitchFamily="34" charset="0"/>
              </a:rPr>
              <a:t>závazkem k </a:t>
            </a:r>
            <a:r>
              <a:rPr lang="cs-CZ" altLang="cs-CZ" sz="2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ban</a:t>
            </a:r>
            <a:r>
              <a:rPr lang="cs-CZ" altLang="cs-CZ" sz="2000" dirty="0" smtClean="0">
                <a:latin typeface="Arial" panose="020B0604020202020204" pitchFamily="34" charset="0"/>
              </a:rPr>
              <a:t>ce</a:t>
            </a:r>
          </a:p>
          <a:p>
            <a:pPr marL="342900" indent="-34290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</a:rPr>
              <a:t>ča</a:t>
            </a:r>
            <a:r>
              <a:rPr lang="cs-CZ" altLang="cs-CZ" sz="2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sové </a:t>
            </a:r>
            <a:r>
              <a:rPr lang="cs-CZ" altLang="cs-CZ" sz="2000" dirty="0">
                <a:latin typeface="Arial" panose="020B0604020202020204" pitchFamily="34" charset="0"/>
              </a:rPr>
              <a:t>a objemové 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rozlo</a:t>
            </a:r>
            <a:r>
              <a:rPr lang="cs-CZ" altLang="cs-CZ" sz="2000" dirty="0">
                <a:latin typeface="Arial" panose="020B0604020202020204" pitchFamily="34" charset="0"/>
              </a:rPr>
              <a:t>ž</a:t>
            </a:r>
            <a:r>
              <a:rPr lang="cs-CZ" altLang="cs-CZ" sz="2000" dirty="0">
                <a:latin typeface="Arial" panose="020B0604020202020204" pitchFamily="34" charset="0"/>
                <a:cs typeface="Times New Roman" panose="02020603050405020304" pitchFamily="18" charset="0"/>
              </a:rPr>
              <a:t>ení splácení projektu </a:t>
            </a:r>
            <a:r>
              <a:rPr lang="cs-CZ" altLang="cs-CZ" sz="2000" dirty="0">
                <a:latin typeface="Arial" panose="020B0604020202020204" pitchFamily="34" charset="0"/>
              </a:rPr>
              <a:t>lze už v zadávacím řízení vhodně nastavit tak,  aby bylo v souladu s možnostmi rozpočtu </a:t>
            </a:r>
            <a:r>
              <a:rPr lang="cs-CZ" altLang="cs-CZ" sz="2000" dirty="0" smtClean="0">
                <a:latin typeface="Arial" panose="020B0604020202020204" pitchFamily="34" charset="0"/>
              </a:rPr>
              <a:t>obce</a:t>
            </a:r>
          </a:p>
          <a:p>
            <a:pPr marL="342900" indent="-34290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</a:rPr>
              <a:t>není </a:t>
            </a:r>
            <a:r>
              <a:rPr lang="cs-CZ" altLang="cs-CZ" sz="2000" dirty="0">
                <a:latin typeface="Arial" panose="020B0604020202020204" pitchFamily="34" charset="0"/>
              </a:rPr>
              <a:t>nutno vypisovat dvě výběrová řízení (na dílo a jeho financování</a:t>
            </a:r>
            <a:r>
              <a:rPr lang="cs-CZ" altLang="cs-CZ" sz="2000" dirty="0" smtClean="0">
                <a:latin typeface="Arial" panose="020B0604020202020204" pitchFamily="34" charset="0"/>
              </a:rPr>
              <a:t>)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0666" y="980728"/>
            <a:ext cx="7918648" cy="1224136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 </a:t>
            </a:r>
            <a:b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odkup pohledávky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0666" y="2636912"/>
            <a:ext cx="828493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2400" u="sng" dirty="0">
                <a:latin typeface="Arial" panose="020B0604020202020204" pitchFamily="34" charset="0"/>
              </a:rPr>
              <a:t>Výhody pro zhotovitele díla (dodavatele):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2400" u="sng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zlepšení </a:t>
            </a:r>
            <a:r>
              <a:rPr lang="cs-CZ" altLang="cs-CZ" sz="2400" dirty="0" smtClean="0">
                <a:latin typeface="Arial" panose="020B0604020202020204" pitchFamily="34" charset="0"/>
              </a:rPr>
              <a:t>cash-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flow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</a:rPr>
              <a:t>snížení </a:t>
            </a:r>
            <a:r>
              <a:rPr lang="cs-CZ" altLang="cs-CZ" sz="2400" dirty="0">
                <a:latin typeface="Arial" panose="020B0604020202020204" pitchFamily="34" charset="0"/>
              </a:rPr>
              <a:t>objemu pohledávek v bilanci (odkup pohledávek bez </a:t>
            </a:r>
            <a:r>
              <a:rPr lang="cs-CZ" altLang="cs-CZ" sz="2400" dirty="0" smtClean="0">
                <a:latin typeface="Arial" panose="020B0604020202020204" pitchFamily="34" charset="0"/>
              </a:rPr>
              <a:t>postihu)</a:t>
            </a:r>
          </a:p>
          <a:p>
            <a:pPr marL="342900" indent="-3429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</a:rPr>
              <a:t>vyšší </a:t>
            </a:r>
            <a:r>
              <a:rPr lang="cs-CZ" altLang="cs-CZ" sz="2400" dirty="0">
                <a:latin typeface="Arial" panose="020B0604020202020204" pitchFamily="34" charset="0"/>
              </a:rPr>
              <a:t>konkurenceschopnost – zhotovitel nabízí s dílem i jeho financování</a:t>
            </a:r>
          </a:p>
          <a:p>
            <a:pPr algn="just"/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Financování investic bez dotací </a:t>
            </a:r>
            <a:br>
              <a:rPr lang="cs-CZ" altLang="cs-CZ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odkup pohledávky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17814"/>
            <a:ext cx="8640960" cy="45365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400" b="1" u="sng" dirty="0" smtClean="0"/>
              <a:t>Jak to funguje:</a:t>
            </a:r>
          </a:p>
          <a:p>
            <a:pPr>
              <a:buNone/>
            </a:pPr>
            <a:endParaRPr lang="cs-CZ" sz="1800" b="1" u="sng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Dodavatel, jakým je např. stavební firma, uskuteční projekt nebo dodá službu </a:t>
            </a:r>
            <a:r>
              <a:rPr lang="cs-CZ" sz="2800" kern="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odběrateli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kterým může být </a:t>
            </a:r>
            <a:r>
              <a:rPr lang="cs-CZ" sz="2800" kern="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např. obec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město, kraj nebo i konkrétní </a:t>
            </a:r>
            <a:r>
              <a:rPr lang="cs-CZ" sz="2800" kern="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zařízení, 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podle </a:t>
            </a:r>
            <a:r>
              <a:rPr lang="cs-CZ" sz="2800" u="sng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potřeby odběratele mu poskytne odloženou splatnost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Tím dodavateli vznikne pohledávka, kterou </a:t>
            </a:r>
            <a:r>
              <a:rPr lang="cs-CZ" sz="2800" u="sng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řádném dokončení díla 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jeho plně funkčním předání postoupí bance.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pohledávku dodavateli profinancuje a odběratel nadále splácí podle původně sjednaného kalendáře, jen příjemcem splátek se mezitím stane banka, na kterou byla pohledávka postoupena.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 smtClean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Investora 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takové řešení nijak neomezuje v tom, jak předem specifikuje 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BoldTwo"/>
              </a:rPr>
              <a:t>časové i objemové rozložení splátek závazku, a může tak učinit </a:t>
            </a:r>
            <a:r>
              <a:rPr lang="cs-CZ" sz="2800" u="sng" kern="50" dirty="0">
                <a:latin typeface="Arial" panose="020B0604020202020204" pitchFamily="34" charset="0"/>
                <a:ea typeface="Calibri" panose="020F0502020204030204" pitchFamily="34" charset="0"/>
                <a:cs typeface="TradeGothicBoldTwo"/>
              </a:rPr>
              <a:t>podle možností svého rozpočtu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BoldTwo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BoldTwo"/>
              </a:rPr>
              <a:t>Podstatnou výhodou je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 stanovení pevné výše celkových nákladů ještě před vlastním zahájením investice. </a:t>
            </a:r>
            <a:r>
              <a:rPr lang="cs-CZ" sz="2800" u="sng" kern="50" dirty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Náklady jsou totiž předem fixovány </a:t>
            </a: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a ani během realizace dodávky ani během splácení se nijak nemění, a to ani přes případný aktuální nárůst úrokových sazeb.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kern="50" dirty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Navíc investor není zatížen administrativou, protože s bankou jedná dodavatel, který vyřídí všechny náležitosti</a:t>
            </a:r>
            <a:r>
              <a:rPr lang="cs-CZ" sz="2800" kern="50" dirty="0" smtClean="0">
                <a:latin typeface="Arial" panose="020B0604020202020204" pitchFamily="34" charset="0"/>
                <a:ea typeface="Calibri" panose="020F0502020204030204" pitchFamily="34" charset="0"/>
                <a:cs typeface="TradeGothic-Regular"/>
              </a:rPr>
              <a:t>.</a:t>
            </a:r>
            <a:endParaRPr lang="cs-CZ" sz="2800" kern="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621">
              <a:spcBef>
                <a:spcPct val="20000"/>
              </a:spcBef>
              <a:buClr>
                <a:schemeClr val="tx2"/>
              </a:buClr>
              <a:buChar char="•"/>
              <a:defRPr sz="3149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4763" indent="-290293" defTabSz="88862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32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61174" indent="-232235" defTabSz="888621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25643" indent="-232235" defTabSz="88862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90113" indent="-232235" defTabSz="88862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54582" indent="-232235" defTabSz="88862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19052" indent="-232235" defTabSz="88862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83521" indent="-232235" defTabSz="88862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47991" indent="-232235" defTabSz="88862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3974F7-5FB4-42F1-BAC3-B8DA1D14C8FF}" type="slidenum">
              <a:rPr lang="cs-CZ" altLang="cs-CZ" sz="914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914">
              <a:latin typeface="Arial" panose="020B0604020202020204" pitchFamily="34" charset="0"/>
            </a:endParaRP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>
          <a:xfrm>
            <a:off x="403175" y="430188"/>
            <a:ext cx="8336039" cy="511225"/>
          </a:xfrm>
          <a:noFill/>
        </p:spPr>
        <p:txBody>
          <a:bodyPr/>
          <a:lstStyle/>
          <a:p>
            <a:pPr eaLnBrk="1" hangingPunct="1"/>
            <a:r>
              <a:rPr lang="cs-CZ" altLang="cs-CZ" sz="1829">
                <a:solidFill>
                  <a:schemeClr val="tx2"/>
                </a:solidFill>
                <a:latin typeface="Times New Roman" panose="02020603050405020304" pitchFamily="18" charset="0"/>
              </a:rPr>
              <a:t>Financování investic: Schéma odkupu pohledávek</a:t>
            </a: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87048" y="1160740"/>
            <a:ext cx="1315962" cy="9256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625" dirty="0">
                <a:solidFill>
                  <a:schemeClr val="bg1"/>
                </a:solidFill>
                <a:latin typeface="Arial" charset="0"/>
              </a:rPr>
              <a:t>Město, obec, </a:t>
            </a:r>
          </a:p>
          <a:p>
            <a:pPr algn="ctr">
              <a:defRPr/>
            </a:pPr>
            <a:r>
              <a:rPr lang="cs-CZ" sz="1625" dirty="0">
                <a:solidFill>
                  <a:schemeClr val="bg1"/>
                </a:solidFill>
                <a:latin typeface="Arial" charset="0"/>
              </a:rPr>
              <a:t>kraj</a:t>
            </a:r>
          </a:p>
          <a:p>
            <a:pPr algn="ctr">
              <a:defRPr/>
            </a:pPr>
            <a:r>
              <a:rPr lang="cs-CZ" sz="1625" dirty="0">
                <a:solidFill>
                  <a:schemeClr val="bg1"/>
                </a:solidFill>
                <a:latin typeface="Arial" charset="0"/>
              </a:rPr>
              <a:t>(odběratel) </a:t>
            </a:r>
          </a:p>
          <a:p>
            <a:pPr algn="ctr">
              <a:defRPr/>
            </a:pPr>
            <a:endParaRPr lang="cs-CZ" sz="1625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3096381" y="1234924"/>
            <a:ext cx="1780419" cy="309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422">
                <a:solidFill>
                  <a:schemeClr val="bg1"/>
                </a:solidFill>
                <a:latin typeface="Times New Roman" panose="02020603050405020304" pitchFamily="18" charset="0"/>
              </a:rPr>
              <a:t>1. Smlouva o dílo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7586134" y="3015343"/>
            <a:ext cx="1238552" cy="77409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190500" indent="-190500"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6.	Smlouva 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	postoupení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	pohledávky</a:t>
            </a: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 flipH="1">
            <a:off x="3328610" y="1621972"/>
            <a:ext cx="1238552" cy="3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3. fakturace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 rot="2040000">
            <a:off x="1935239" y="3631382"/>
            <a:ext cx="2689981" cy="3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4. ověření správnosti fakturace</a:t>
            </a:r>
          </a:p>
        </p:txBody>
      </p:sp>
      <p:sp>
        <p:nvSpPr>
          <p:cNvPr id="171021" name="Text Box 13"/>
          <p:cNvSpPr txBox="1">
            <a:spLocks noChangeArrowheads="1"/>
          </p:cNvSpPr>
          <p:nvPr/>
        </p:nvSpPr>
        <p:spPr bwMode="auto">
          <a:xfrm>
            <a:off x="5728305" y="2937934"/>
            <a:ext cx="1393371" cy="53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7325" indent="-187325"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7. postoupení    pohledávky</a:t>
            </a: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6347582" y="3712029"/>
            <a:ext cx="1393371" cy="53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7325" indent="-187325"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8. proplacení pohledávky</a:t>
            </a: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 rot="1320000">
            <a:off x="1006324" y="4560296"/>
            <a:ext cx="4478464" cy="3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9. splácení pohledávky dle splátkového kalendáře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4334934" y="2937933"/>
            <a:ext cx="1315962" cy="9289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190500" indent="-190500"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2.	Smlouva 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	budoucím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	postoupení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422" dirty="0">
                <a:solidFill>
                  <a:schemeClr val="bg1"/>
                </a:solidFill>
                <a:latin typeface="Times New Roman" panose="02020603050405020304" pitchFamily="18" charset="0"/>
              </a:rPr>
              <a:t>	pohledávky</a:t>
            </a:r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 flipH="1" flipV="1">
            <a:off x="7431315" y="1776790"/>
            <a:ext cx="851505" cy="1238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5031620" y="3866847"/>
            <a:ext cx="309638" cy="1006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3" name="Line 19"/>
          <p:cNvSpPr>
            <a:spLocks noChangeShapeType="1"/>
          </p:cNvSpPr>
          <p:nvPr/>
        </p:nvSpPr>
        <p:spPr bwMode="auto">
          <a:xfrm>
            <a:off x="1083734" y="4021667"/>
            <a:ext cx="3947886" cy="1548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4" name="Line 20"/>
          <p:cNvSpPr>
            <a:spLocks noChangeShapeType="1"/>
          </p:cNvSpPr>
          <p:nvPr/>
        </p:nvSpPr>
        <p:spPr bwMode="auto">
          <a:xfrm flipH="1">
            <a:off x="5728305" y="3557209"/>
            <a:ext cx="387048" cy="13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5" name="Line 21"/>
          <p:cNvSpPr>
            <a:spLocks noChangeShapeType="1"/>
          </p:cNvSpPr>
          <p:nvPr/>
        </p:nvSpPr>
        <p:spPr bwMode="auto">
          <a:xfrm flipV="1">
            <a:off x="6270172" y="2086428"/>
            <a:ext cx="154819" cy="7740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6" name="Line 22"/>
          <p:cNvSpPr>
            <a:spLocks noChangeShapeType="1"/>
          </p:cNvSpPr>
          <p:nvPr/>
        </p:nvSpPr>
        <p:spPr bwMode="auto">
          <a:xfrm flipV="1">
            <a:off x="6270172" y="4331305"/>
            <a:ext cx="541867" cy="7740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7" name="Line 23"/>
          <p:cNvSpPr>
            <a:spLocks noChangeShapeType="1"/>
          </p:cNvSpPr>
          <p:nvPr/>
        </p:nvSpPr>
        <p:spPr bwMode="auto">
          <a:xfrm flipV="1">
            <a:off x="6966858" y="2086429"/>
            <a:ext cx="154819" cy="1548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8" name="Line 24"/>
          <p:cNvSpPr>
            <a:spLocks noChangeShapeType="1"/>
          </p:cNvSpPr>
          <p:nvPr/>
        </p:nvSpPr>
        <p:spPr bwMode="auto">
          <a:xfrm>
            <a:off x="4876801" y="1389742"/>
            <a:ext cx="1238552" cy="2322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29" name="Line 25"/>
          <p:cNvSpPr>
            <a:spLocks noChangeShapeType="1"/>
          </p:cNvSpPr>
          <p:nvPr/>
        </p:nvSpPr>
        <p:spPr bwMode="auto">
          <a:xfrm flipH="1">
            <a:off x="1703010" y="1389742"/>
            <a:ext cx="1393371" cy="2322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0" name="Line 26"/>
          <p:cNvSpPr>
            <a:spLocks noChangeShapeType="1"/>
          </p:cNvSpPr>
          <p:nvPr/>
        </p:nvSpPr>
        <p:spPr bwMode="auto">
          <a:xfrm flipH="1">
            <a:off x="6270172" y="3789438"/>
            <a:ext cx="1935238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1" name="Line 27"/>
          <p:cNvSpPr>
            <a:spLocks noChangeShapeType="1"/>
          </p:cNvSpPr>
          <p:nvPr/>
        </p:nvSpPr>
        <p:spPr bwMode="auto">
          <a:xfrm flipH="1">
            <a:off x="1703010" y="1931609"/>
            <a:ext cx="44123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3" name="Line 29"/>
          <p:cNvSpPr>
            <a:spLocks noChangeShapeType="1"/>
          </p:cNvSpPr>
          <p:nvPr/>
        </p:nvSpPr>
        <p:spPr bwMode="auto">
          <a:xfrm>
            <a:off x="1703010" y="2937933"/>
            <a:ext cx="3328610" cy="21674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4" name="Rectangle 30"/>
          <p:cNvSpPr>
            <a:spLocks noChangeArrowheads="1"/>
          </p:cNvSpPr>
          <p:nvPr/>
        </p:nvSpPr>
        <p:spPr bwMode="auto">
          <a:xfrm>
            <a:off x="6115353" y="1160740"/>
            <a:ext cx="1748165" cy="92568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1625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625">
                <a:solidFill>
                  <a:schemeClr val="bg1"/>
                </a:solidFill>
                <a:latin typeface="Arial" panose="020B0604020202020204" pitchFamily="34" charset="0"/>
              </a:rPr>
              <a:t>Dodavatel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625">
                <a:solidFill>
                  <a:schemeClr val="bg1"/>
                </a:solidFill>
                <a:latin typeface="Arial" panose="020B0604020202020204" pitchFamily="34" charset="0"/>
              </a:rPr>
              <a:t>projektu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1625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35" name="Line 31"/>
          <p:cNvSpPr>
            <a:spLocks noChangeShapeType="1"/>
          </p:cNvSpPr>
          <p:nvPr/>
        </p:nvSpPr>
        <p:spPr bwMode="auto">
          <a:xfrm>
            <a:off x="1393372" y="3402390"/>
            <a:ext cx="3638248" cy="1935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6" name="Line 32"/>
          <p:cNvSpPr>
            <a:spLocks noChangeShapeType="1"/>
          </p:cNvSpPr>
          <p:nvPr/>
        </p:nvSpPr>
        <p:spPr bwMode="auto">
          <a:xfrm>
            <a:off x="619277" y="2086428"/>
            <a:ext cx="464457" cy="1935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37" name="Line 33"/>
          <p:cNvSpPr>
            <a:spLocks noChangeShapeType="1"/>
          </p:cNvSpPr>
          <p:nvPr/>
        </p:nvSpPr>
        <p:spPr bwMode="auto">
          <a:xfrm>
            <a:off x="1006324" y="2086428"/>
            <a:ext cx="387048" cy="13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1042" name="Text Box 34"/>
          <p:cNvSpPr txBox="1">
            <a:spLocks noChangeArrowheads="1"/>
          </p:cNvSpPr>
          <p:nvPr/>
        </p:nvSpPr>
        <p:spPr bwMode="auto">
          <a:xfrm rot="1740000">
            <a:off x="1548191" y="3863610"/>
            <a:ext cx="2606121" cy="3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cs-CZ" altLang="cs-CZ" sz="1422">
                <a:latin typeface="Times New Roman" panose="02020603050405020304" pitchFamily="18" charset="0"/>
              </a:rPr>
              <a:t>5. uznání závazku odběratelem</a:t>
            </a:r>
          </a:p>
        </p:txBody>
      </p:sp>
      <p:sp>
        <p:nvSpPr>
          <p:cNvPr id="17439" name="Line 35"/>
          <p:cNvSpPr>
            <a:spLocks noChangeShapeType="1"/>
          </p:cNvSpPr>
          <p:nvPr/>
        </p:nvSpPr>
        <p:spPr bwMode="auto">
          <a:xfrm>
            <a:off x="1315962" y="2086428"/>
            <a:ext cx="387048" cy="8515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17440" name="Line 36"/>
          <p:cNvSpPr>
            <a:spLocks noChangeShapeType="1"/>
          </p:cNvSpPr>
          <p:nvPr/>
        </p:nvSpPr>
        <p:spPr bwMode="auto">
          <a:xfrm flipV="1">
            <a:off x="5109029" y="2086428"/>
            <a:ext cx="1006324" cy="8515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29"/>
          </a:p>
        </p:txBody>
      </p:sp>
      <p:sp>
        <p:nvSpPr>
          <p:cNvPr id="3" name="Obdélník 2"/>
          <p:cNvSpPr/>
          <p:nvPr/>
        </p:nvSpPr>
        <p:spPr>
          <a:xfrm>
            <a:off x="5083578" y="4954016"/>
            <a:ext cx="1161143" cy="83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91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7" grpId="0" animBg="1" autoUpdateAnimBg="0"/>
      <p:bldP spid="171018" grpId="0" animBg="1" autoUpdateAnimBg="0"/>
      <p:bldP spid="171019" grpId="0" build="p" autoUpdateAnimBg="0"/>
      <p:bldP spid="171020" grpId="0" build="p" autoUpdateAnimBg="0"/>
      <p:bldP spid="171021" grpId="0" build="p" autoUpdateAnimBg="0"/>
      <p:bldP spid="171022" grpId="0" build="p" autoUpdateAnimBg="0"/>
      <p:bldP spid="171023" grpId="0" build="p" autoUpdateAnimBg="0"/>
      <p:bldP spid="171024" grpId="0" animBg="1" autoUpdateAnimBg="0"/>
      <p:bldP spid="171042" grpId="0" build="p" autoUpdateAnimBg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451</Words>
  <Application>Microsoft Office PowerPoint</Application>
  <PresentationFormat>Předvádění na obrazovce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TradeGothicBoldTwo</vt:lpstr>
      <vt:lpstr>TradeGothic-Regular</vt:lpstr>
      <vt:lpstr>Motiv sady Office</vt:lpstr>
      <vt:lpstr>Financování projektů  mimo dotace</vt:lpstr>
      <vt:lpstr>Financování investic bez dotací</vt:lpstr>
      <vt:lpstr>Financování investic bez dotací - vlastní zdroje</vt:lpstr>
      <vt:lpstr>Financování investic bez dotací - bankovní úvěr</vt:lpstr>
      <vt:lpstr>Financování investic bez dotací  - odkup pohledávky</vt:lpstr>
      <vt:lpstr>Financování investic bez dotací  - odkup pohledávky</vt:lpstr>
      <vt:lpstr>Financování investic bez dotací  - odkup pohledávky</vt:lpstr>
      <vt:lpstr>Financování investic bez dotací  - odkup pohledávky</vt:lpstr>
      <vt:lpstr>Financování investic: Schéma odkupu pohledávek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Ekologický rozvoj a výstavba s.r.o.</dc:title>
  <dc:creator>ERV 4</dc:creator>
  <cp:lastModifiedBy>Uživatel</cp:lastModifiedBy>
  <cp:revision>202</cp:revision>
  <cp:lastPrinted>2024-05-20T06:29:55Z</cp:lastPrinted>
  <dcterms:created xsi:type="dcterms:W3CDTF">2013-05-14T05:31:57Z</dcterms:created>
  <dcterms:modified xsi:type="dcterms:W3CDTF">2024-05-20T06:29:58Z</dcterms:modified>
</cp:coreProperties>
</file>