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4" r:id="rId4"/>
    <p:sldId id="257" r:id="rId5"/>
    <p:sldId id="268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18.04.2019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740725"/>
            <a:ext cx="4485011" cy="10981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 závazných stanovisek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97658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Právní rámec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044226"/>
            <a:ext cx="7886700" cy="5215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§ </a:t>
            </a:r>
            <a:r>
              <a:rPr lang="cs-CZ" dirty="0" smtClean="0"/>
              <a:t>149 odst. 5 a 6 SŘ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/>
              <a:t>(5</a:t>
            </a:r>
            <a:r>
              <a:rPr lang="cs-CZ" sz="2000" dirty="0" smtClean="0"/>
              <a:t>) </a:t>
            </a:r>
            <a:r>
              <a:rPr lang="cs-CZ" sz="2000" u="sng" dirty="0" smtClean="0"/>
              <a:t>potvrzení </a:t>
            </a:r>
            <a:r>
              <a:rPr lang="cs-CZ" sz="2000" u="sng" dirty="0"/>
              <a:t>nebo změnu závazného stanoviska </a:t>
            </a:r>
            <a:r>
              <a:rPr lang="cs-CZ" sz="2000" dirty="0"/>
              <a:t>od správního orgánu nadřízeného správnímu orgánu příslušnému k vydání závazného stanoviska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(6</a:t>
            </a:r>
            <a:r>
              <a:rPr lang="cs-CZ" sz="2000" dirty="0"/>
              <a:t>) Nezákonné závazné stanovisko lze </a:t>
            </a:r>
            <a:r>
              <a:rPr lang="cs-CZ" sz="2000" u="sng" dirty="0"/>
              <a:t>zrušit nebo změnit </a:t>
            </a:r>
            <a:r>
              <a:rPr lang="cs-CZ" sz="2000" dirty="0"/>
              <a:t>v přezkumném </a:t>
            </a:r>
            <a:r>
              <a:rPr lang="cs-CZ" sz="2000" dirty="0" smtClean="0"/>
              <a:t>řízení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§ 4 odst. 9 až 11 SZ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/>
              <a:t>(9) Nezákonné závazné stanovisko dotčeného orgánu, vydané pro účely řízení podle tohoto zákona, lze </a:t>
            </a:r>
            <a:r>
              <a:rPr lang="cs-CZ" sz="2000" u="sng" dirty="0"/>
              <a:t>zrušit nebo změnit </a:t>
            </a:r>
            <a:r>
              <a:rPr lang="cs-CZ" sz="2000" dirty="0"/>
              <a:t>správním orgánem nadřízeným dotčenému orgánu </a:t>
            </a:r>
            <a:r>
              <a:rPr lang="cs-CZ" sz="2000" u="sng" dirty="0"/>
              <a:t>pouze v rámci odvolacího řízení proti rozhodnutí</a:t>
            </a:r>
            <a:r>
              <a:rPr lang="cs-CZ" sz="2000" dirty="0"/>
              <a:t>, které bylo závazným stanoviskem podmíněno, postupem podle § 149 odst. </a:t>
            </a:r>
            <a:r>
              <a:rPr lang="cs-CZ" sz="2000" b="1" dirty="0"/>
              <a:t>4</a:t>
            </a:r>
            <a:r>
              <a:rPr lang="cs-CZ" sz="2000" dirty="0"/>
              <a:t> správního řádu. </a:t>
            </a:r>
            <a:endParaRPr lang="cs-CZ" sz="2000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Přezkum ZS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20988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Praxe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84803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smtClean="0"/>
              <a:t>potvrzujeme</a:t>
            </a:r>
            <a:r>
              <a:rPr lang="cs-CZ" dirty="0" smtClean="0"/>
              <a:t> - má náležitosti, je věcně správně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měníme</a:t>
            </a:r>
            <a:r>
              <a:rPr lang="cs-CZ" dirty="0" smtClean="0"/>
              <a:t> </a:t>
            </a:r>
            <a:r>
              <a:rPr lang="cs-CZ" dirty="0"/>
              <a:t>-</a:t>
            </a:r>
            <a:r>
              <a:rPr lang="cs-CZ" dirty="0" smtClean="0"/>
              <a:t> má náležitosti, ale věcně nesprávně  (např. jiná plocha v ÚP nebo při nepřípustnosti pouze kvůli cílům a úkolům územního plánování)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rušíme</a:t>
            </a:r>
            <a:r>
              <a:rPr lang="cs-CZ" dirty="0" smtClean="0"/>
              <a:t> - nemá náležitosti nebo zřejmá a rozsáhlá nesprávnost a není zřejmá správnost (</a:t>
            </a:r>
            <a:r>
              <a:rPr lang="cs-CZ" dirty="0" err="1" smtClean="0"/>
              <a:t>Světovar</a:t>
            </a:r>
            <a:r>
              <a:rPr lang="cs-CZ" dirty="0" smtClean="0"/>
              <a:t>). </a:t>
            </a:r>
            <a:r>
              <a:rPr lang="cs-CZ" i="1" dirty="0" smtClean="0"/>
              <a:t>KÚ přezkoumává, ale „nevytváří“ stanoviska</a:t>
            </a:r>
            <a:endParaRPr lang="cs-CZ" i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Přezkum ZS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5971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Minimální náležitosti ZS - § 96b SZ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PÚR – ZÚR – ÚP – cíle a úkoly</a:t>
            </a:r>
          </a:p>
          <a:p>
            <a:endParaRPr lang="cs-CZ" dirty="0" smtClean="0"/>
          </a:p>
          <a:p>
            <a:r>
              <a:rPr lang="cs-CZ" dirty="0" smtClean="0"/>
              <a:t>záměr nemá vliv na PÚR a ZÚR </a:t>
            </a:r>
            <a:r>
              <a:rPr lang="cs-CZ" sz="2000" dirty="0" smtClean="0"/>
              <a:t>(ale bacha když tam něco je!)</a:t>
            </a:r>
          </a:p>
          <a:p>
            <a:r>
              <a:rPr lang="cs-CZ" dirty="0" smtClean="0"/>
              <a:t>ÚP pořádně</a:t>
            </a:r>
          </a:p>
          <a:p>
            <a:r>
              <a:rPr lang="cs-CZ" dirty="0" smtClean="0"/>
              <a:t>„vzhledem k tomu, že je Záměr v souladu s ÚP nemůže být (v tomto případě) v nesouladu s cíli a úkoly“ – </a:t>
            </a:r>
            <a:r>
              <a:rPr lang="cs-CZ" dirty="0" err="1" smtClean="0"/>
              <a:t>Tenkej</a:t>
            </a:r>
            <a:r>
              <a:rPr lang="cs-CZ" dirty="0" smtClean="0"/>
              <a:t> led! </a:t>
            </a:r>
          </a:p>
          <a:p>
            <a:r>
              <a:rPr lang="cs-CZ" dirty="0" smtClean="0"/>
              <a:t>když není ÚP tak cíle a úkoly pořádně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 marL="0" indent="0">
              <a:buNone/>
            </a:pPr>
            <a:endParaRPr lang="cs-CZ" sz="2400" b="1" u="sng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03015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Problémy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2917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cíle a úkoly</a:t>
            </a:r>
          </a:p>
          <a:p>
            <a:endParaRPr lang="cs-CZ" dirty="0" smtClean="0"/>
          </a:p>
          <a:p>
            <a:r>
              <a:rPr lang="cs-CZ" dirty="0" smtClean="0"/>
              <a:t>subjektivita</a:t>
            </a:r>
          </a:p>
          <a:p>
            <a:endParaRPr lang="cs-CZ" dirty="0"/>
          </a:p>
          <a:p>
            <a:r>
              <a:rPr lang="cs-CZ" dirty="0" smtClean="0"/>
              <a:t>alespoň minimální opora v ÚPP nebo ÚPD (Libkov)</a:t>
            </a:r>
          </a:p>
          <a:p>
            <a:endParaRPr lang="cs-CZ" dirty="0"/>
          </a:p>
          <a:p>
            <a:r>
              <a:rPr lang="cs-CZ" dirty="0" smtClean="0"/>
              <a:t>definice v územním plánu (podkroví atp.)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Přezkum ZS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12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854</TotalTime>
  <Words>312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Office</vt:lpstr>
      <vt:lpstr>Přezkum závazných stanovisek</vt:lpstr>
      <vt:lpstr>Právní rámec</vt:lpstr>
      <vt:lpstr>Praxe</vt:lpstr>
      <vt:lpstr>Minimální náležitosti ZS - § 96b SZ </vt:lpstr>
      <vt:lpstr>Problémy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76</cp:revision>
  <dcterms:created xsi:type="dcterms:W3CDTF">2017-11-24T07:47:20Z</dcterms:created>
  <dcterms:modified xsi:type="dcterms:W3CDTF">2019-04-18T13:51:31Z</dcterms:modified>
</cp:coreProperties>
</file>