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0104100" cy="1130935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79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74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63" y="0"/>
            <a:ext cx="2945802" cy="4974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D6B45784-C78D-4947-A185-1CF0EC6221FC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63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FE99924-80CA-46B9-80F9-3DBBAF36BA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07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99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99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99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99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4891" y="376506"/>
            <a:ext cx="394970" cy="10546080"/>
          </a:xfrm>
          <a:custGeom>
            <a:avLst/>
            <a:gdLst/>
            <a:ahLst/>
            <a:cxnLst/>
            <a:rect l="l" t="t" r="r" b="b"/>
            <a:pathLst>
              <a:path w="394970" h="10546080">
                <a:moveTo>
                  <a:pt x="394563" y="0"/>
                </a:moveTo>
                <a:lnTo>
                  <a:pt x="290690" y="11087"/>
                </a:lnTo>
                <a:lnTo>
                  <a:pt x="196138" y="41897"/>
                </a:lnTo>
                <a:lnTo>
                  <a:pt x="104521" y="104609"/>
                </a:lnTo>
                <a:lnTo>
                  <a:pt x="42989" y="194805"/>
                </a:lnTo>
                <a:lnTo>
                  <a:pt x="12090" y="288671"/>
                </a:lnTo>
                <a:lnTo>
                  <a:pt x="1270" y="362419"/>
                </a:lnTo>
                <a:lnTo>
                  <a:pt x="660" y="376605"/>
                </a:lnTo>
                <a:lnTo>
                  <a:pt x="0" y="376605"/>
                </a:lnTo>
                <a:lnTo>
                  <a:pt x="0" y="392290"/>
                </a:lnTo>
                <a:lnTo>
                  <a:pt x="0" y="10545851"/>
                </a:lnTo>
                <a:lnTo>
                  <a:pt x="20904" y="10545851"/>
                </a:lnTo>
                <a:lnTo>
                  <a:pt x="20904" y="391668"/>
                </a:lnTo>
                <a:lnTo>
                  <a:pt x="29845" y="391388"/>
                </a:lnTo>
                <a:lnTo>
                  <a:pt x="103530" y="381165"/>
                </a:lnTo>
                <a:lnTo>
                  <a:pt x="197319" y="350354"/>
                </a:lnTo>
                <a:lnTo>
                  <a:pt x="287426" y="287680"/>
                </a:lnTo>
                <a:lnTo>
                  <a:pt x="350456" y="197485"/>
                </a:lnTo>
                <a:lnTo>
                  <a:pt x="382143" y="103619"/>
                </a:lnTo>
                <a:lnTo>
                  <a:pt x="393255" y="29870"/>
                </a:lnTo>
                <a:lnTo>
                  <a:pt x="394563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818" y="370276"/>
            <a:ext cx="17933670" cy="1148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99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64218" y="3633958"/>
            <a:ext cx="13364210" cy="427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vk.hydrosoft.cz/zakladni-map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profin.mfcr.cz/risp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isprofin.mfcr.cz/risp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anna.svestkova@mze.gov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an.zak2@mze.gov.cz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eagri.cz/public/portal/mze/dotace/narodni-dotace/dotace-ve-vodnim-hospodarstvi/vodovody-a-kanalizace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71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79546" y="231241"/>
            <a:ext cx="1182370" cy="693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sz="2300" spc="-110" dirty="0">
                <a:latin typeface="Trebuchet MS"/>
                <a:cs typeface="Trebuchet MS"/>
              </a:rPr>
              <a:t>22.5.2024</a:t>
            </a:r>
            <a:endParaRPr sz="2300">
              <a:latin typeface="Trebuchet MS"/>
              <a:cs typeface="Trebuchet MS"/>
            </a:endParaRPr>
          </a:p>
          <a:p>
            <a:pPr marL="311150">
              <a:lnSpc>
                <a:spcPts val="2625"/>
              </a:lnSpc>
            </a:pPr>
            <a:r>
              <a:rPr sz="2300" spc="45" dirty="0">
                <a:latin typeface="Trebuchet MS"/>
                <a:cs typeface="Trebuchet MS"/>
              </a:rPr>
              <a:t>PLZEŇ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7" y="1356930"/>
            <a:ext cx="7417434" cy="1010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ING.</a:t>
            </a:r>
            <a:r>
              <a:rPr sz="2300" spc="-2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JAN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spc="155" dirty="0">
                <a:latin typeface="Trebuchet MS"/>
                <a:cs typeface="Trebuchet MS"/>
              </a:rPr>
              <a:t>ŽÁK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495"/>
              </a:lnSpc>
            </a:pPr>
            <a:r>
              <a:rPr sz="2300" spc="200" dirty="0">
                <a:latin typeface="Trebuchet MS"/>
                <a:cs typeface="Trebuchet MS"/>
              </a:rPr>
              <a:t>ODBOR</a:t>
            </a:r>
            <a:r>
              <a:rPr sz="2300" spc="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REGULACE</a:t>
            </a:r>
            <a:r>
              <a:rPr sz="2300" spc="85" dirty="0">
                <a:latin typeface="Trebuchet MS"/>
                <a:cs typeface="Trebuchet MS"/>
              </a:rPr>
              <a:t> </a:t>
            </a:r>
            <a:r>
              <a:rPr sz="2300" spc="160" dirty="0">
                <a:latin typeface="Trebuchet MS"/>
                <a:cs typeface="Trebuchet MS"/>
              </a:rPr>
              <a:t>OBORU</a:t>
            </a:r>
            <a:r>
              <a:rPr sz="2300" spc="-355" dirty="0">
                <a:latin typeface="Trebuchet MS"/>
                <a:cs typeface="Trebuchet MS"/>
              </a:rPr>
              <a:t> </a:t>
            </a:r>
            <a:r>
              <a:rPr sz="2300" spc="190" dirty="0">
                <a:latin typeface="Trebuchet MS"/>
                <a:cs typeface="Trebuchet MS"/>
              </a:rPr>
              <a:t>VODOVODŮ</a:t>
            </a:r>
            <a:r>
              <a:rPr sz="2300" spc="-220" dirty="0">
                <a:latin typeface="Trebuchet MS"/>
                <a:cs typeface="Trebuchet MS"/>
              </a:rPr>
              <a:t> </a:t>
            </a:r>
            <a:r>
              <a:rPr sz="2300" spc="160" dirty="0">
                <a:latin typeface="Trebuchet MS"/>
                <a:cs typeface="Trebuchet MS"/>
              </a:rPr>
              <a:t>A</a:t>
            </a:r>
            <a:r>
              <a:rPr sz="2300" spc="55" dirty="0">
                <a:latin typeface="Trebuchet MS"/>
                <a:cs typeface="Trebuchet MS"/>
              </a:rPr>
              <a:t> </a:t>
            </a:r>
            <a:r>
              <a:rPr sz="2300" spc="105" dirty="0">
                <a:latin typeface="Trebuchet MS"/>
                <a:cs typeface="Trebuchet MS"/>
              </a:rPr>
              <a:t>KANALIZACÍ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625"/>
              </a:lnSpc>
            </a:pPr>
            <a:r>
              <a:rPr sz="2300" i="1" spc="-185" dirty="0">
                <a:latin typeface="Trebuchet MS"/>
                <a:cs typeface="Trebuchet MS"/>
              </a:rPr>
              <a:t>zástupce</a:t>
            </a:r>
            <a:r>
              <a:rPr sz="2300" i="1" spc="5" dirty="0">
                <a:latin typeface="Trebuchet MS"/>
                <a:cs typeface="Trebuchet MS"/>
              </a:rPr>
              <a:t> </a:t>
            </a:r>
            <a:r>
              <a:rPr sz="2300" i="1" spc="-265" dirty="0">
                <a:latin typeface="Trebuchet MS"/>
                <a:cs typeface="Trebuchet MS"/>
              </a:rPr>
              <a:t>ředitele</a:t>
            </a:r>
            <a:r>
              <a:rPr sz="2300" i="1" spc="-15" dirty="0">
                <a:latin typeface="Trebuchet MS"/>
                <a:cs typeface="Trebuchet MS"/>
              </a:rPr>
              <a:t> </a:t>
            </a:r>
            <a:r>
              <a:rPr sz="2300" i="1" spc="-140" dirty="0">
                <a:latin typeface="Trebuchet MS"/>
                <a:cs typeface="Trebuchet MS"/>
              </a:rPr>
              <a:t>a</a:t>
            </a:r>
            <a:r>
              <a:rPr sz="2300" i="1" spc="-15" dirty="0">
                <a:latin typeface="Trebuchet MS"/>
                <a:cs typeface="Trebuchet MS"/>
              </a:rPr>
              <a:t> </a:t>
            </a:r>
            <a:r>
              <a:rPr sz="2300" i="1" spc="-235" dirty="0">
                <a:latin typeface="Trebuchet MS"/>
                <a:cs typeface="Trebuchet MS"/>
              </a:rPr>
              <a:t>vedoucí</a:t>
            </a:r>
            <a:r>
              <a:rPr sz="2300" i="1" spc="-10" dirty="0">
                <a:latin typeface="Trebuchet MS"/>
                <a:cs typeface="Trebuchet MS"/>
              </a:rPr>
              <a:t> </a:t>
            </a:r>
            <a:r>
              <a:rPr sz="2300" i="1" spc="-215" dirty="0">
                <a:latin typeface="Trebuchet MS"/>
                <a:cs typeface="Trebuchet MS"/>
              </a:rPr>
              <a:t>Oddělení</a:t>
            </a:r>
            <a:r>
              <a:rPr sz="2300" i="1" spc="-10" dirty="0">
                <a:latin typeface="Trebuchet MS"/>
                <a:cs typeface="Trebuchet MS"/>
              </a:rPr>
              <a:t> </a:t>
            </a:r>
            <a:r>
              <a:rPr sz="2300" i="1" spc="-245" dirty="0">
                <a:latin typeface="Trebuchet MS"/>
                <a:cs typeface="Trebuchet MS"/>
              </a:rPr>
              <a:t>rozvoje</a:t>
            </a:r>
            <a:r>
              <a:rPr sz="2300" i="1" spc="-5" dirty="0">
                <a:latin typeface="Trebuchet MS"/>
                <a:cs typeface="Trebuchet MS"/>
              </a:rPr>
              <a:t> </a:t>
            </a:r>
            <a:r>
              <a:rPr sz="2300" i="1" spc="-245" dirty="0">
                <a:latin typeface="Trebuchet MS"/>
                <a:cs typeface="Trebuchet MS"/>
              </a:rPr>
              <a:t>vodovodů</a:t>
            </a:r>
            <a:r>
              <a:rPr sz="2300" i="1" dirty="0">
                <a:latin typeface="Trebuchet MS"/>
                <a:cs typeface="Trebuchet MS"/>
              </a:rPr>
              <a:t> </a:t>
            </a:r>
            <a:r>
              <a:rPr sz="2300" i="1" spc="-140" dirty="0">
                <a:latin typeface="Trebuchet MS"/>
                <a:cs typeface="Trebuchet MS"/>
              </a:rPr>
              <a:t>a</a:t>
            </a:r>
            <a:r>
              <a:rPr sz="2300" i="1" spc="-15" dirty="0">
                <a:latin typeface="Trebuchet MS"/>
                <a:cs typeface="Trebuchet MS"/>
              </a:rPr>
              <a:t> </a:t>
            </a:r>
            <a:r>
              <a:rPr sz="2300" i="1" spc="-130" dirty="0">
                <a:latin typeface="Trebuchet MS"/>
                <a:cs typeface="Trebuchet MS"/>
              </a:rPr>
              <a:t>kanalizací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59997" y="482092"/>
            <a:ext cx="8031480" cy="247586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4450" b="1" spc="484" dirty="0">
                <a:solidFill>
                  <a:srgbClr val="004999"/>
                </a:solidFill>
                <a:latin typeface="Trebuchet MS"/>
                <a:cs typeface="Trebuchet MS"/>
              </a:rPr>
              <a:t>DOTAČNÍ</a:t>
            </a:r>
            <a:r>
              <a:rPr sz="4450" b="1" spc="-8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4450" b="1" spc="480" dirty="0">
                <a:solidFill>
                  <a:srgbClr val="004999"/>
                </a:solidFill>
                <a:latin typeface="Trebuchet MS"/>
                <a:cs typeface="Trebuchet MS"/>
              </a:rPr>
              <a:t>PROGRAMY</a:t>
            </a:r>
            <a:r>
              <a:rPr sz="4450" b="1" spc="-11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4450" b="1" spc="475" dirty="0">
                <a:solidFill>
                  <a:srgbClr val="004999"/>
                </a:solidFill>
                <a:latin typeface="Trebuchet MS"/>
                <a:cs typeface="Trebuchet MS"/>
              </a:rPr>
              <a:t>MZE</a:t>
            </a:r>
            <a:endParaRPr sz="4450">
              <a:latin typeface="Trebuchet MS"/>
              <a:cs typeface="Trebuchet MS"/>
            </a:endParaRPr>
          </a:p>
          <a:p>
            <a:pPr marR="213995" algn="ctr">
              <a:lnSpc>
                <a:spcPct val="100000"/>
              </a:lnSpc>
              <a:spcBef>
                <a:spcPts val="1090"/>
              </a:spcBef>
            </a:pPr>
            <a:r>
              <a:rPr sz="4450" b="1" dirty="0">
                <a:solidFill>
                  <a:srgbClr val="004999"/>
                </a:solidFill>
                <a:latin typeface="Trebuchet MS"/>
                <a:cs typeface="Trebuchet MS"/>
              </a:rPr>
              <a:t>pro </a:t>
            </a:r>
            <a:r>
              <a:rPr sz="4450" b="1" spc="-10" dirty="0">
                <a:solidFill>
                  <a:srgbClr val="004999"/>
                </a:solidFill>
                <a:latin typeface="Trebuchet MS"/>
                <a:cs typeface="Trebuchet MS"/>
              </a:rPr>
              <a:t>oblast</a:t>
            </a:r>
            <a:endParaRPr sz="4450">
              <a:latin typeface="Trebuchet MS"/>
              <a:cs typeface="Trebuchet MS"/>
            </a:endParaRPr>
          </a:p>
          <a:p>
            <a:pPr marL="19685">
              <a:lnSpc>
                <a:spcPct val="100000"/>
              </a:lnSpc>
              <a:spcBef>
                <a:spcPts val="1090"/>
              </a:spcBef>
            </a:pPr>
            <a:r>
              <a:rPr sz="4450" b="1" spc="525" dirty="0">
                <a:solidFill>
                  <a:srgbClr val="004999"/>
                </a:solidFill>
                <a:latin typeface="Trebuchet MS"/>
                <a:cs typeface="Trebuchet MS"/>
              </a:rPr>
              <a:t>VODOVODŮ</a:t>
            </a:r>
            <a:r>
              <a:rPr sz="4450" b="1" spc="-5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4450" b="1" spc="645" dirty="0">
                <a:solidFill>
                  <a:srgbClr val="004999"/>
                </a:solidFill>
                <a:latin typeface="Trebuchet MS"/>
                <a:cs typeface="Trebuchet MS"/>
              </a:rPr>
              <a:t>A</a:t>
            </a:r>
            <a:r>
              <a:rPr sz="4450" b="1" spc="-9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4450" b="1" spc="490" dirty="0">
                <a:solidFill>
                  <a:srgbClr val="004999"/>
                </a:solidFill>
                <a:latin typeface="Trebuchet MS"/>
                <a:cs typeface="Trebuchet MS"/>
              </a:rPr>
              <a:t>KANALIZACÍ</a:t>
            </a:r>
            <a:endParaRPr sz="445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586" y="139455"/>
            <a:ext cx="19661505" cy="2920365"/>
            <a:chOff x="66586" y="139455"/>
            <a:chExt cx="19661505" cy="29203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86" y="139455"/>
              <a:ext cx="2583053" cy="11156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17993" y="194734"/>
              <a:ext cx="0" cy="2120265"/>
            </a:xfrm>
            <a:custGeom>
              <a:avLst/>
              <a:gdLst/>
              <a:ahLst/>
              <a:cxnLst/>
              <a:rect l="l" t="t" r="r" b="b"/>
              <a:pathLst>
                <a:path h="2120265">
                  <a:moveTo>
                    <a:pt x="0" y="0"/>
                  </a:moveTo>
                  <a:lnTo>
                    <a:pt x="0" y="2120089"/>
                  </a:lnTo>
                </a:path>
              </a:pathLst>
            </a:custGeom>
            <a:ln w="52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94551" y="3027801"/>
              <a:ext cx="8933180" cy="0"/>
            </a:xfrm>
            <a:custGeom>
              <a:avLst/>
              <a:gdLst/>
              <a:ahLst/>
              <a:cxnLst/>
              <a:rect l="l" t="t" r="r" b="b"/>
              <a:pathLst>
                <a:path w="8933180">
                  <a:moveTo>
                    <a:pt x="0" y="0"/>
                  </a:moveTo>
                  <a:lnTo>
                    <a:pt x="8933166" y="0"/>
                  </a:lnTo>
                </a:path>
              </a:pathLst>
            </a:custGeom>
            <a:ln w="62817">
              <a:solidFill>
                <a:srgbClr val="004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87030" y="5161469"/>
            <a:ext cx="3676650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dirty="0">
                <a:solidFill>
                  <a:srgbClr val="808080"/>
                </a:solidFill>
                <a:latin typeface="Calibri"/>
                <a:cs typeface="Calibri"/>
              </a:rPr>
              <a:t>vedoucí</a:t>
            </a:r>
            <a:r>
              <a:rPr sz="1450" spc="5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808080"/>
                </a:solidFill>
                <a:latin typeface="Calibri"/>
                <a:cs typeface="Calibri"/>
              </a:rPr>
              <a:t>Oddělení</a:t>
            </a:r>
            <a:r>
              <a:rPr sz="1450" spc="8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808080"/>
                </a:solidFill>
                <a:latin typeface="Calibri"/>
                <a:cs typeface="Calibri"/>
              </a:rPr>
              <a:t>rozvoje</a:t>
            </a:r>
            <a:r>
              <a:rPr sz="1450" spc="5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808080"/>
                </a:solidFill>
                <a:latin typeface="Calibri"/>
                <a:cs typeface="Calibri"/>
              </a:rPr>
              <a:t>vodovodů</a:t>
            </a:r>
            <a:r>
              <a:rPr sz="1450" spc="65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808080"/>
                </a:solidFill>
                <a:latin typeface="Calibri"/>
                <a:cs typeface="Calibri"/>
              </a:rPr>
              <a:t>a</a:t>
            </a:r>
            <a:r>
              <a:rPr sz="1450" spc="60" dirty="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808080"/>
                </a:solidFill>
                <a:latin typeface="Calibri"/>
                <a:cs typeface="Calibri"/>
              </a:rPr>
              <a:t>kanalizací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105"/>
              </a:spcBef>
            </a:pPr>
            <a:r>
              <a:rPr spc="484" dirty="0">
                <a:solidFill>
                  <a:srgbClr val="29B4E9"/>
                </a:solidFill>
              </a:rPr>
              <a:t>OBCE</a:t>
            </a:r>
            <a:r>
              <a:rPr spc="-80" dirty="0">
                <a:solidFill>
                  <a:srgbClr val="29B4E9"/>
                </a:solidFill>
              </a:rPr>
              <a:t> </a:t>
            </a:r>
            <a:r>
              <a:rPr spc="459" dirty="0">
                <a:solidFill>
                  <a:srgbClr val="29B4E9"/>
                </a:solidFill>
              </a:rPr>
              <a:t>ZASAŽENÉ</a:t>
            </a:r>
            <a:r>
              <a:rPr spc="-75" dirty="0">
                <a:solidFill>
                  <a:srgbClr val="29B4E9"/>
                </a:solidFill>
              </a:rPr>
              <a:t> </a:t>
            </a:r>
            <a:r>
              <a:rPr spc="500" dirty="0">
                <a:solidFill>
                  <a:srgbClr val="29B4E9"/>
                </a:solidFill>
              </a:rPr>
              <a:t>SUCHEM</a:t>
            </a:r>
            <a:r>
              <a:rPr spc="-70" dirty="0">
                <a:solidFill>
                  <a:srgbClr val="29B4E9"/>
                </a:solidFill>
              </a:rPr>
              <a:t> </a:t>
            </a:r>
            <a:r>
              <a:rPr spc="520" dirty="0">
                <a:solidFill>
                  <a:srgbClr val="29B4E9"/>
                </a:solidFill>
              </a:rPr>
              <a:t>–</a:t>
            </a:r>
            <a:r>
              <a:rPr spc="-75" dirty="0">
                <a:solidFill>
                  <a:srgbClr val="29B4E9"/>
                </a:solidFill>
              </a:rPr>
              <a:t> </a:t>
            </a:r>
            <a:r>
              <a:rPr spc="400" dirty="0">
                <a:solidFill>
                  <a:srgbClr val="29B4E9"/>
                </a:solidFill>
              </a:rPr>
              <a:t>ČR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6213" y="1103074"/>
            <a:ext cx="15954378" cy="99716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37201" y="1576581"/>
            <a:ext cx="661670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sz="3300" b="1" spc="254" dirty="0">
                <a:solidFill>
                  <a:srgbClr val="004999"/>
                </a:solidFill>
                <a:latin typeface="Trebuchet MS"/>
                <a:cs typeface="Trebuchet MS"/>
              </a:rPr>
              <a:t>PRVKÚ</a:t>
            </a:r>
            <a:r>
              <a:rPr sz="3300" b="1" spc="-6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300" b="1" spc="360" dirty="0">
                <a:solidFill>
                  <a:srgbClr val="004999"/>
                </a:solidFill>
                <a:latin typeface="Trebuchet MS"/>
                <a:cs typeface="Trebuchet MS"/>
              </a:rPr>
              <a:t>ČR</a:t>
            </a:r>
            <a:r>
              <a:rPr sz="3300" b="1" spc="-5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300" b="1" spc="420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300" b="1" spc="-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300" b="1" spc="-10" dirty="0">
                <a:solidFill>
                  <a:srgbClr val="004999"/>
                </a:solidFill>
                <a:latin typeface="Trebuchet MS"/>
                <a:cs typeface="Trebuchet MS"/>
              </a:rPr>
              <a:t>sucho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300" u="sng" spc="-254" dirty="0">
                <a:solidFill>
                  <a:srgbClr val="004999"/>
                </a:solidFill>
                <a:uFill>
                  <a:solidFill>
                    <a:srgbClr val="004999"/>
                  </a:solidFill>
                </a:uFill>
                <a:latin typeface="Trebuchet MS"/>
                <a:cs typeface="Trebuchet MS"/>
                <a:hlinkClick r:id="rId3"/>
              </a:rPr>
              <a:t>https://prvk.hydrosoft.cz/zakladni-</a:t>
            </a:r>
            <a:r>
              <a:rPr sz="3300" u="sng" spc="-300" dirty="0">
                <a:solidFill>
                  <a:srgbClr val="004999"/>
                </a:solidFill>
                <a:uFill>
                  <a:solidFill>
                    <a:srgbClr val="004999"/>
                  </a:solidFill>
                </a:uFill>
                <a:latin typeface="Trebuchet MS"/>
                <a:cs typeface="Trebuchet MS"/>
                <a:hlinkClick r:id="rId3"/>
              </a:rPr>
              <a:t>mapa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891" y="376506"/>
            <a:ext cx="444500" cy="10546080"/>
          </a:xfrm>
          <a:custGeom>
            <a:avLst/>
            <a:gdLst/>
            <a:ahLst/>
            <a:cxnLst/>
            <a:rect l="l" t="t" r="r" b="b"/>
            <a:pathLst>
              <a:path w="444500" h="10546080">
                <a:moveTo>
                  <a:pt x="394563" y="0"/>
                </a:moveTo>
                <a:lnTo>
                  <a:pt x="290690" y="11087"/>
                </a:lnTo>
                <a:lnTo>
                  <a:pt x="196138" y="41897"/>
                </a:lnTo>
                <a:lnTo>
                  <a:pt x="104521" y="104609"/>
                </a:lnTo>
                <a:lnTo>
                  <a:pt x="42989" y="194805"/>
                </a:lnTo>
                <a:lnTo>
                  <a:pt x="12090" y="288671"/>
                </a:lnTo>
                <a:lnTo>
                  <a:pt x="1270" y="362419"/>
                </a:lnTo>
                <a:lnTo>
                  <a:pt x="660" y="376605"/>
                </a:lnTo>
                <a:lnTo>
                  <a:pt x="0" y="376605"/>
                </a:lnTo>
                <a:lnTo>
                  <a:pt x="0" y="392290"/>
                </a:lnTo>
                <a:lnTo>
                  <a:pt x="0" y="10545851"/>
                </a:lnTo>
                <a:lnTo>
                  <a:pt x="20904" y="10545851"/>
                </a:lnTo>
                <a:lnTo>
                  <a:pt x="20904" y="391668"/>
                </a:lnTo>
                <a:lnTo>
                  <a:pt x="29845" y="391388"/>
                </a:lnTo>
                <a:lnTo>
                  <a:pt x="103530" y="381165"/>
                </a:lnTo>
                <a:lnTo>
                  <a:pt x="197319" y="350354"/>
                </a:lnTo>
                <a:lnTo>
                  <a:pt x="287426" y="287680"/>
                </a:lnTo>
                <a:lnTo>
                  <a:pt x="350456" y="197485"/>
                </a:lnTo>
                <a:lnTo>
                  <a:pt x="382143" y="103619"/>
                </a:lnTo>
                <a:lnTo>
                  <a:pt x="393255" y="29870"/>
                </a:lnTo>
                <a:lnTo>
                  <a:pt x="394563" y="0"/>
                </a:lnTo>
                <a:close/>
              </a:path>
              <a:path w="444500" h="10546080">
                <a:moveTo>
                  <a:pt x="444246" y="10040226"/>
                </a:moveTo>
                <a:lnTo>
                  <a:pt x="382155" y="10048481"/>
                </a:lnTo>
                <a:lnTo>
                  <a:pt x="325526" y="10069119"/>
                </a:lnTo>
                <a:lnTo>
                  <a:pt x="270497" y="10109975"/>
                </a:lnTo>
                <a:lnTo>
                  <a:pt x="232105" y="10169106"/>
                </a:lnTo>
                <a:lnTo>
                  <a:pt x="212077" y="10230002"/>
                </a:lnTo>
                <a:lnTo>
                  <a:pt x="204431" y="10277589"/>
                </a:lnTo>
                <a:lnTo>
                  <a:pt x="203200" y="10296792"/>
                </a:lnTo>
                <a:lnTo>
                  <a:pt x="221081" y="10295877"/>
                </a:lnTo>
                <a:lnTo>
                  <a:pt x="265455" y="10288549"/>
                </a:lnTo>
                <a:lnTo>
                  <a:pt x="322440" y="10267899"/>
                </a:lnTo>
                <a:lnTo>
                  <a:pt x="378180" y="10227043"/>
                </a:lnTo>
                <a:lnTo>
                  <a:pt x="416382" y="10167912"/>
                </a:lnTo>
                <a:lnTo>
                  <a:pt x="435991" y="10107016"/>
                </a:lnTo>
                <a:lnTo>
                  <a:pt x="443217" y="10059429"/>
                </a:lnTo>
                <a:lnTo>
                  <a:pt x="444246" y="10040226"/>
                </a:lnTo>
                <a:close/>
              </a:path>
              <a:path w="444500" h="10546080">
                <a:moveTo>
                  <a:pt x="444246" y="9388196"/>
                </a:moveTo>
                <a:lnTo>
                  <a:pt x="382155" y="9396451"/>
                </a:lnTo>
                <a:lnTo>
                  <a:pt x="325526" y="9417101"/>
                </a:lnTo>
                <a:lnTo>
                  <a:pt x="270497" y="9457944"/>
                </a:lnTo>
                <a:lnTo>
                  <a:pt x="232105" y="9517088"/>
                </a:lnTo>
                <a:lnTo>
                  <a:pt x="212077" y="9577984"/>
                </a:lnTo>
                <a:lnTo>
                  <a:pt x="204431" y="9625559"/>
                </a:lnTo>
                <a:lnTo>
                  <a:pt x="203200" y="9644774"/>
                </a:lnTo>
                <a:lnTo>
                  <a:pt x="221081" y="9643859"/>
                </a:lnTo>
                <a:lnTo>
                  <a:pt x="265455" y="9636519"/>
                </a:lnTo>
                <a:lnTo>
                  <a:pt x="322440" y="9615868"/>
                </a:lnTo>
                <a:lnTo>
                  <a:pt x="378180" y="9575025"/>
                </a:lnTo>
                <a:lnTo>
                  <a:pt x="416382" y="9515881"/>
                </a:lnTo>
                <a:lnTo>
                  <a:pt x="435991" y="9454985"/>
                </a:lnTo>
                <a:lnTo>
                  <a:pt x="443217" y="9407411"/>
                </a:lnTo>
                <a:lnTo>
                  <a:pt x="444246" y="9388196"/>
                </a:lnTo>
                <a:close/>
              </a:path>
              <a:path w="444500" h="10546080">
                <a:moveTo>
                  <a:pt x="444246" y="6296330"/>
                </a:moveTo>
                <a:lnTo>
                  <a:pt x="382155" y="6304572"/>
                </a:lnTo>
                <a:lnTo>
                  <a:pt x="325526" y="6325222"/>
                </a:lnTo>
                <a:lnTo>
                  <a:pt x="270497" y="6366065"/>
                </a:lnTo>
                <a:lnTo>
                  <a:pt x="232105" y="6425209"/>
                </a:lnTo>
                <a:lnTo>
                  <a:pt x="212077" y="6486106"/>
                </a:lnTo>
                <a:lnTo>
                  <a:pt x="204431" y="6533693"/>
                </a:lnTo>
                <a:lnTo>
                  <a:pt x="203200" y="6552895"/>
                </a:lnTo>
                <a:lnTo>
                  <a:pt x="221081" y="6551981"/>
                </a:lnTo>
                <a:lnTo>
                  <a:pt x="265455" y="6544640"/>
                </a:lnTo>
                <a:lnTo>
                  <a:pt x="322440" y="6524003"/>
                </a:lnTo>
                <a:lnTo>
                  <a:pt x="378180" y="6483147"/>
                </a:lnTo>
                <a:lnTo>
                  <a:pt x="416382" y="6424003"/>
                </a:lnTo>
                <a:lnTo>
                  <a:pt x="435991" y="6363119"/>
                </a:lnTo>
                <a:lnTo>
                  <a:pt x="443217" y="6315532"/>
                </a:lnTo>
                <a:lnTo>
                  <a:pt x="444246" y="6296330"/>
                </a:lnTo>
                <a:close/>
              </a:path>
              <a:path w="444500" h="10546080">
                <a:moveTo>
                  <a:pt x="444246" y="4758550"/>
                </a:moveTo>
                <a:lnTo>
                  <a:pt x="382155" y="4766805"/>
                </a:lnTo>
                <a:lnTo>
                  <a:pt x="325526" y="4787455"/>
                </a:lnTo>
                <a:lnTo>
                  <a:pt x="270497" y="4828298"/>
                </a:lnTo>
                <a:lnTo>
                  <a:pt x="232105" y="4887442"/>
                </a:lnTo>
                <a:lnTo>
                  <a:pt x="212077" y="4948339"/>
                </a:lnTo>
                <a:lnTo>
                  <a:pt x="204431" y="4995913"/>
                </a:lnTo>
                <a:lnTo>
                  <a:pt x="203200" y="5015128"/>
                </a:lnTo>
                <a:lnTo>
                  <a:pt x="221081" y="5014214"/>
                </a:lnTo>
                <a:lnTo>
                  <a:pt x="265455" y="5006873"/>
                </a:lnTo>
                <a:lnTo>
                  <a:pt x="322440" y="4986223"/>
                </a:lnTo>
                <a:lnTo>
                  <a:pt x="378180" y="4945380"/>
                </a:lnTo>
                <a:lnTo>
                  <a:pt x="416382" y="4886236"/>
                </a:lnTo>
                <a:lnTo>
                  <a:pt x="435991" y="4825339"/>
                </a:lnTo>
                <a:lnTo>
                  <a:pt x="443217" y="4777765"/>
                </a:lnTo>
                <a:lnTo>
                  <a:pt x="444246" y="4758550"/>
                </a:lnTo>
                <a:close/>
              </a:path>
              <a:path w="444500" h="10546080">
                <a:moveTo>
                  <a:pt x="444246" y="3728351"/>
                </a:moveTo>
                <a:lnTo>
                  <a:pt x="382155" y="3736594"/>
                </a:lnTo>
                <a:lnTo>
                  <a:pt x="325526" y="3757244"/>
                </a:lnTo>
                <a:lnTo>
                  <a:pt x="270497" y="3798087"/>
                </a:lnTo>
                <a:lnTo>
                  <a:pt x="232105" y="3857231"/>
                </a:lnTo>
                <a:lnTo>
                  <a:pt x="212077" y="3918127"/>
                </a:lnTo>
                <a:lnTo>
                  <a:pt x="204431" y="3965714"/>
                </a:lnTo>
                <a:lnTo>
                  <a:pt x="203200" y="3984917"/>
                </a:lnTo>
                <a:lnTo>
                  <a:pt x="221081" y="3984002"/>
                </a:lnTo>
                <a:lnTo>
                  <a:pt x="265455" y="3976662"/>
                </a:lnTo>
                <a:lnTo>
                  <a:pt x="322440" y="3956024"/>
                </a:lnTo>
                <a:lnTo>
                  <a:pt x="378180" y="3915168"/>
                </a:lnTo>
                <a:lnTo>
                  <a:pt x="416382" y="3856024"/>
                </a:lnTo>
                <a:lnTo>
                  <a:pt x="435991" y="3795141"/>
                </a:lnTo>
                <a:lnTo>
                  <a:pt x="443217" y="3747554"/>
                </a:lnTo>
                <a:lnTo>
                  <a:pt x="444246" y="3728351"/>
                </a:lnTo>
                <a:close/>
              </a:path>
              <a:path w="444500" h="10546080">
                <a:moveTo>
                  <a:pt x="444246" y="3080067"/>
                </a:moveTo>
                <a:lnTo>
                  <a:pt x="382155" y="3088322"/>
                </a:lnTo>
                <a:lnTo>
                  <a:pt x="325526" y="3108972"/>
                </a:lnTo>
                <a:lnTo>
                  <a:pt x="270497" y="3149816"/>
                </a:lnTo>
                <a:lnTo>
                  <a:pt x="232105" y="3208959"/>
                </a:lnTo>
                <a:lnTo>
                  <a:pt x="212077" y="3269856"/>
                </a:lnTo>
                <a:lnTo>
                  <a:pt x="204431" y="3317430"/>
                </a:lnTo>
                <a:lnTo>
                  <a:pt x="203200" y="3336645"/>
                </a:lnTo>
                <a:lnTo>
                  <a:pt x="221081" y="3335731"/>
                </a:lnTo>
                <a:lnTo>
                  <a:pt x="265455" y="3328390"/>
                </a:lnTo>
                <a:lnTo>
                  <a:pt x="322440" y="3307740"/>
                </a:lnTo>
                <a:lnTo>
                  <a:pt x="378180" y="3266897"/>
                </a:lnTo>
                <a:lnTo>
                  <a:pt x="416382" y="3207753"/>
                </a:lnTo>
                <a:lnTo>
                  <a:pt x="435991" y="3146856"/>
                </a:lnTo>
                <a:lnTo>
                  <a:pt x="443217" y="3099282"/>
                </a:lnTo>
                <a:lnTo>
                  <a:pt x="444246" y="3080067"/>
                </a:lnTo>
                <a:close/>
              </a:path>
              <a:path w="444500" h="10546080">
                <a:moveTo>
                  <a:pt x="444246" y="1160373"/>
                </a:moveTo>
                <a:lnTo>
                  <a:pt x="382155" y="1168615"/>
                </a:lnTo>
                <a:lnTo>
                  <a:pt x="325526" y="1189266"/>
                </a:lnTo>
                <a:lnTo>
                  <a:pt x="270497" y="1230109"/>
                </a:lnTo>
                <a:lnTo>
                  <a:pt x="232105" y="1289253"/>
                </a:lnTo>
                <a:lnTo>
                  <a:pt x="212077" y="1350149"/>
                </a:lnTo>
                <a:lnTo>
                  <a:pt x="204431" y="1397736"/>
                </a:lnTo>
                <a:lnTo>
                  <a:pt x="203200" y="1416939"/>
                </a:lnTo>
                <a:lnTo>
                  <a:pt x="221081" y="1416024"/>
                </a:lnTo>
                <a:lnTo>
                  <a:pt x="265455" y="1408684"/>
                </a:lnTo>
                <a:lnTo>
                  <a:pt x="322440" y="1388046"/>
                </a:lnTo>
                <a:lnTo>
                  <a:pt x="378180" y="1347190"/>
                </a:lnTo>
                <a:lnTo>
                  <a:pt x="416382" y="1288046"/>
                </a:lnTo>
                <a:lnTo>
                  <a:pt x="435991" y="1227162"/>
                </a:lnTo>
                <a:lnTo>
                  <a:pt x="443217" y="1179576"/>
                </a:lnTo>
                <a:lnTo>
                  <a:pt x="444246" y="1160373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1828" y="478490"/>
            <a:ext cx="14802485" cy="629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80" dirty="0">
                <a:solidFill>
                  <a:srgbClr val="128BB9"/>
                </a:solidFill>
              </a:rPr>
              <a:t>ZÁKLADNÍ</a:t>
            </a:r>
            <a:r>
              <a:rPr spc="-110" dirty="0">
                <a:solidFill>
                  <a:srgbClr val="128BB9"/>
                </a:solidFill>
              </a:rPr>
              <a:t> </a:t>
            </a:r>
            <a:r>
              <a:rPr spc="415" dirty="0">
                <a:solidFill>
                  <a:srgbClr val="128BB9"/>
                </a:solidFill>
              </a:rPr>
              <a:t>BODY</a:t>
            </a:r>
            <a:r>
              <a:rPr spc="-95" dirty="0">
                <a:solidFill>
                  <a:srgbClr val="128BB9"/>
                </a:solidFill>
              </a:rPr>
              <a:t> </a:t>
            </a:r>
            <a:r>
              <a:rPr spc="300" dirty="0">
                <a:solidFill>
                  <a:srgbClr val="128BB9"/>
                </a:solidFill>
              </a:rPr>
              <a:t>PRAVIDEL</a:t>
            </a:r>
            <a:r>
              <a:rPr spc="-105" dirty="0">
                <a:solidFill>
                  <a:srgbClr val="128BB9"/>
                </a:solidFill>
              </a:rPr>
              <a:t> </a:t>
            </a:r>
            <a:r>
              <a:rPr spc="455" dirty="0">
                <a:solidFill>
                  <a:srgbClr val="128BB9"/>
                </a:solidFill>
              </a:rPr>
              <a:t>PROGRAMU</a:t>
            </a:r>
            <a:r>
              <a:rPr spc="-95" dirty="0">
                <a:solidFill>
                  <a:srgbClr val="128BB9"/>
                </a:solidFill>
              </a:rPr>
              <a:t> </a:t>
            </a:r>
            <a:r>
              <a:rPr spc="-110" dirty="0">
                <a:solidFill>
                  <a:srgbClr val="128BB9"/>
                </a:solidFill>
              </a:rPr>
              <a:t>129</a:t>
            </a:r>
            <a:r>
              <a:rPr spc="-95" dirty="0">
                <a:solidFill>
                  <a:srgbClr val="128BB9"/>
                </a:solidFill>
              </a:rPr>
              <a:t> </a:t>
            </a:r>
            <a:r>
              <a:rPr spc="-145" dirty="0">
                <a:solidFill>
                  <a:srgbClr val="128BB9"/>
                </a:solidFill>
              </a:rPr>
              <a:t>410</a:t>
            </a:r>
            <a:r>
              <a:rPr spc="-490" dirty="0">
                <a:solidFill>
                  <a:srgbClr val="128BB9"/>
                </a:solidFill>
              </a:rPr>
              <a:t> </a:t>
            </a:r>
            <a:r>
              <a:rPr spc="575" dirty="0">
                <a:solidFill>
                  <a:srgbClr val="128BB9"/>
                </a:solidFill>
              </a:rPr>
              <a:t>A</a:t>
            </a:r>
            <a:r>
              <a:rPr spc="-100" dirty="0">
                <a:solidFill>
                  <a:srgbClr val="128BB9"/>
                </a:solidFill>
              </a:rPr>
              <a:t> </a:t>
            </a:r>
            <a:r>
              <a:rPr spc="-110" dirty="0">
                <a:solidFill>
                  <a:srgbClr val="128BB9"/>
                </a:solidFill>
              </a:rPr>
              <a:t>129</a:t>
            </a:r>
            <a:r>
              <a:rPr spc="-100" dirty="0">
                <a:solidFill>
                  <a:srgbClr val="128BB9"/>
                </a:solidFill>
              </a:rPr>
              <a:t> </a:t>
            </a:r>
            <a:r>
              <a:rPr spc="-25" dirty="0">
                <a:solidFill>
                  <a:srgbClr val="128BB9"/>
                </a:solidFill>
              </a:rPr>
              <a:t>403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5421" y="1394683"/>
            <a:ext cx="19385915" cy="9384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62280">
              <a:lnSpc>
                <a:spcPts val="3610"/>
              </a:lnSpc>
              <a:spcBef>
                <a:spcPts val="135"/>
              </a:spcBef>
            </a:pPr>
            <a:r>
              <a:rPr sz="3100" b="1" spc="90" dirty="0">
                <a:latin typeface="Trebuchet MS"/>
                <a:cs typeface="Trebuchet MS"/>
              </a:rPr>
              <a:t>Možní</a:t>
            </a:r>
            <a:r>
              <a:rPr sz="3100" b="1" spc="-65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žadatelé</a:t>
            </a:r>
            <a:endParaRPr sz="3100">
              <a:latin typeface="Trebuchet MS"/>
              <a:cs typeface="Trebuchet MS"/>
            </a:endParaRPr>
          </a:p>
          <a:p>
            <a:pPr marL="462280" indent="-224790">
              <a:lnSpc>
                <a:spcPts val="3504"/>
              </a:lnSpc>
              <a:buClr>
                <a:srgbClr val="004999"/>
              </a:buClr>
              <a:buFont typeface="Arial"/>
              <a:buChar char="•"/>
              <a:tabLst>
                <a:tab pos="462280" algn="l"/>
              </a:tabLst>
            </a:pPr>
            <a:r>
              <a:rPr sz="3100" spc="-180" dirty="0">
                <a:latin typeface="Trebuchet MS"/>
                <a:cs typeface="Trebuchet MS"/>
              </a:rPr>
              <a:t>obce,</a:t>
            </a:r>
            <a:r>
              <a:rPr sz="3100" spc="-365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svazky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obcí,</a:t>
            </a:r>
            <a:endParaRPr sz="3100">
              <a:latin typeface="Trebuchet MS"/>
              <a:cs typeface="Trebuchet MS"/>
            </a:endParaRPr>
          </a:p>
          <a:p>
            <a:pPr marL="462280" indent="-224790">
              <a:lnSpc>
                <a:spcPts val="3254"/>
              </a:lnSpc>
              <a:buClr>
                <a:srgbClr val="004999"/>
              </a:buClr>
              <a:buFont typeface="Arial"/>
              <a:buChar char="•"/>
              <a:tabLst>
                <a:tab pos="462280" algn="l"/>
              </a:tabLst>
            </a:pPr>
            <a:r>
              <a:rPr sz="3100" spc="-60" dirty="0">
                <a:latin typeface="Trebuchet MS"/>
                <a:cs typeface="Trebuchet MS"/>
              </a:rPr>
              <a:t>vodohospodářské</a:t>
            </a:r>
            <a:r>
              <a:rPr sz="3100" spc="-155" dirty="0">
                <a:latin typeface="Trebuchet MS"/>
                <a:cs typeface="Trebuchet MS"/>
              </a:rPr>
              <a:t> </a:t>
            </a:r>
            <a:r>
              <a:rPr sz="3100" spc="-95" dirty="0">
                <a:latin typeface="Trebuchet MS"/>
                <a:cs typeface="Trebuchet MS"/>
              </a:rPr>
              <a:t>akciové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spc="-95" dirty="0">
                <a:latin typeface="Trebuchet MS"/>
                <a:cs typeface="Trebuchet MS"/>
              </a:rPr>
              <a:t>společnosti</a:t>
            </a:r>
            <a:r>
              <a:rPr sz="3100" dirty="0">
                <a:latin typeface="Trebuchet MS"/>
                <a:cs typeface="Trebuchet MS"/>
              </a:rPr>
              <a:t> s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spc="-95" dirty="0">
                <a:latin typeface="Trebuchet MS"/>
                <a:cs typeface="Trebuchet MS"/>
              </a:rPr>
              <a:t>více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než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90%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většinou</a:t>
            </a:r>
            <a:r>
              <a:rPr sz="3100" spc="-5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kapitálové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účasti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55" dirty="0">
                <a:latin typeface="Trebuchet MS"/>
                <a:cs typeface="Trebuchet MS"/>
              </a:rPr>
              <a:t>měst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-25" dirty="0">
                <a:latin typeface="Trebuchet MS"/>
                <a:cs typeface="Trebuchet MS"/>
              </a:rPr>
              <a:t>obcí</a:t>
            </a:r>
            <a:r>
              <a:rPr sz="3100" spc="-5" dirty="0">
                <a:latin typeface="Trebuchet MS"/>
                <a:cs typeface="Trebuchet MS"/>
              </a:rPr>
              <a:t> </a:t>
            </a:r>
            <a:r>
              <a:rPr sz="3100" i="1" spc="-185" dirty="0">
                <a:latin typeface="Trebuchet MS"/>
                <a:cs typeface="Trebuchet MS"/>
              </a:rPr>
              <a:t>(pouze</a:t>
            </a:r>
            <a:r>
              <a:rPr sz="3100" i="1" spc="-15" dirty="0">
                <a:latin typeface="Trebuchet MS"/>
                <a:cs typeface="Trebuchet MS"/>
              </a:rPr>
              <a:t> </a:t>
            </a:r>
            <a:r>
              <a:rPr sz="3100" i="1" dirty="0">
                <a:latin typeface="Trebuchet MS"/>
                <a:cs typeface="Trebuchet MS"/>
              </a:rPr>
              <a:t>na</a:t>
            </a:r>
            <a:r>
              <a:rPr sz="3100" i="1" spc="-15" dirty="0">
                <a:latin typeface="Trebuchet MS"/>
                <a:cs typeface="Trebuchet MS"/>
              </a:rPr>
              <a:t> </a:t>
            </a:r>
            <a:r>
              <a:rPr sz="3100" i="1" spc="-290" dirty="0">
                <a:latin typeface="Trebuchet MS"/>
                <a:cs typeface="Trebuchet MS"/>
              </a:rPr>
              <a:t>opatření</a:t>
            </a:r>
            <a:r>
              <a:rPr sz="3100" i="1" spc="55" dirty="0">
                <a:latin typeface="Trebuchet MS"/>
                <a:cs typeface="Trebuchet MS"/>
              </a:rPr>
              <a:t> </a:t>
            </a:r>
            <a:r>
              <a:rPr sz="3100" i="1" spc="-315" dirty="0">
                <a:latin typeface="Trebuchet MS"/>
                <a:cs typeface="Trebuchet MS"/>
              </a:rPr>
              <a:t>pro</a:t>
            </a:r>
            <a:endParaRPr sz="3100">
              <a:latin typeface="Trebuchet MS"/>
              <a:cs typeface="Trebuchet MS"/>
            </a:endParaRPr>
          </a:p>
          <a:p>
            <a:pPr marL="462280">
              <a:lnSpc>
                <a:spcPts val="3365"/>
              </a:lnSpc>
            </a:pPr>
            <a:r>
              <a:rPr sz="3100" i="1" spc="-280" dirty="0">
                <a:latin typeface="Trebuchet MS"/>
                <a:cs typeface="Trebuchet MS"/>
              </a:rPr>
              <a:t>zmírnění</a:t>
            </a:r>
            <a:r>
              <a:rPr sz="3100" i="1" spc="-60" dirty="0">
                <a:latin typeface="Trebuchet MS"/>
                <a:cs typeface="Trebuchet MS"/>
              </a:rPr>
              <a:t> </a:t>
            </a:r>
            <a:r>
              <a:rPr sz="3100" i="1" spc="-285" dirty="0">
                <a:latin typeface="Trebuchet MS"/>
                <a:cs typeface="Trebuchet MS"/>
              </a:rPr>
              <a:t>negativních</a:t>
            </a:r>
            <a:r>
              <a:rPr sz="3100" i="1" spc="-50" dirty="0">
                <a:latin typeface="Trebuchet MS"/>
                <a:cs typeface="Trebuchet MS"/>
              </a:rPr>
              <a:t> </a:t>
            </a:r>
            <a:r>
              <a:rPr sz="3100" i="1" spc="-250" dirty="0">
                <a:latin typeface="Trebuchet MS"/>
                <a:cs typeface="Trebuchet MS"/>
              </a:rPr>
              <a:t>dopadů</a:t>
            </a:r>
            <a:r>
              <a:rPr sz="3100" i="1" spc="-30" dirty="0">
                <a:latin typeface="Trebuchet MS"/>
                <a:cs typeface="Trebuchet MS"/>
              </a:rPr>
              <a:t> </a:t>
            </a:r>
            <a:r>
              <a:rPr sz="3100" i="1" spc="-204" dirty="0">
                <a:latin typeface="Trebuchet MS"/>
                <a:cs typeface="Trebuchet MS"/>
              </a:rPr>
              <a:t>sucha</a:t>
            </a:r>
            <a:r>
              <a:rPr sz="3100" i="1" spc="-25" dirty="0">
                <a:latin typeface="Trebuchet MS"/>
                <a:cs typeface="Trebuchet MS"/>
              </a:rPr>
              <a:t> </a:t>
            </a:r>
            <a:r>
              <a:rPr sz="3100" i="1" spc="-170" dirty="0">
                <a:latin typeface="Trebuchet MS"/>
                <a:cs typeface="Trebuchet MS"/>
              </a:rPr>
              <a:t>a</a:t>
            </a:r>
            <a:r>
              <a:rPr sz="3100" i="1" spc="-45" dirty="0">
                <a:latin typeface="Trebuchet MS"/>
                <a:cs typeface="Trebuchet MS"/>
              </a:rPr>
              <a:t> </a:t>
            </a:r>
            <a:r>
              <a:rPr sz="3100" i="1" spc="-270" dirty="0">
                <a:latin typeface="Trebuchet MS"/>
                <a:cs typeface="Trebuchet MS"/>
              </a:rPr>
              <a:t>nedostatku</a:t>
            </a:r>
            <a:r>
              <a:rPr sz="3100" i="1" spc="-45" dirty="0">
                <a:latin typeface="Trebuchet MS"/>
                <a:cs typeface="Trebuchet MS"/>
              </a:rPr>
              <a:t> </a:t>
            </a:r>
            <a:r>
              <a:rPr sz="3100" i="1" spc="-340" dirty="0">
                <a:latin typeface="Trebuchet MS"/>
                <a:cs typeface="Trebuchet MS"/>
              </a:rPr>
              <a:t>vody).</a:t>
            </a:r>
            <a:endParaRPr sz="310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1385"/>
              </a:spcBef>
            </a:pPr>
            <a:r>
              <a:rPr sz="3100" b="1" spc="50" dirty="0">
                <a:latin typeface="Trebuchet MS"/>
                <a:cs typeface="Trebuchet MS"/>
              </a:rPr>
              <a:t>Soulad</a:t>
            </a:r>
            <a:r>
              <a:rPr sz="3100" b="1" spc="-7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s</a:t>
            </a:r>
            <a:r>
              <a:rPr sz="3100" b="1" spc="-55" dirty="0">
                <a:latin typeface="Trebuchet MS"/>
                <a:cs typeface="Trebuchet MS"/>
              </a:rPr>
              <a:t> </a:t>
            </a:r>
            <a:r>
              <a:rPr sz="3100" b="1" spc="200" dirty="0">
                <a:latin typeface="Trebuchet MS"/>
                <a:cs typeface="Trebuchet MS"/>
              </a:rPr>
              <a:t>PRVKÚK,</a:t>
            </a:r>
            <a:r>
              <a:rPr sz="3100" b="1" spc="-409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v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70" dirty="0">
                <a:latin typeface="Trebuchet MS"/>
                <a:cs typeface="Trebuchet MS"/>
              </a:rPr>
              <a:t>případě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změny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nesmí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200" dirty="0">
                <a:latin typeface="Trebuchet MS"/>
                <a:cs typeface="Trebuchet MS"/>
              </a:rPr>
              <a:t>mít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příslušná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04" dirty="0">
                <a:latin typeface="Trebuchet MS"/>
                <a:cs typeface="Trebuchet MS"/>
              </a:rPr>
              <a:t>změna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negativní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stanovisko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MZe.</a:t>
            </a:r>
            <a:endParaRPr sz="3100">
              <a:latin typeface="Trebuchet MS"/>
              <a:cs typeface="Trebuchet MS"/>
            </a:endParaRPr>
          </a:p>
          <a:p>
            <a:pPr marL="462280" marR="617220">
              <a:lnSpc>
                <a:spcPts val="3010"/>
              </a:lnSpc>
              <a:spcBef>
                <a:spcPts val="2080"/>
              </a:spcBef>
            </a:pPr>
            <a:r>
              <a:rPr sz="3100" b="1" dirty="0">
                <a:latin typeface="Trebuchet MS"/>
                <a:cs typeface="Trebuchet MS"/>
              </a:rPr>
              <a:t>Úroveň</a:t>
            </a:r>
            <a:r>
              <a:rPr sz="3100" b="1" spc="-30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připravenosti</a:t>
            </a:r>
            <a:r>
              <a:rPr sz="3100" b="1" spc="-45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projektu</a:t>
            </a:r>
            <a:r>
              <a:rPr sz="3100" b="1" spc="-4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na</a:t>
            </a:r>
            <a:r>
              <a:rPr sz="3100" b="1" spc="-2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minimálně</a:t>
            </a:r>
            <a:r>
              <a:rPr sz="3100" b="1" spc="-4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na</a:t>
            </a:r>
            <a:r>
              <a:rPr sz="3100" b="1" spc="-25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úrovní</a:t>
            </a:r>
            <a:r>
              <a:rPr sz="3100" b="1" spc="-2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pravomocného</a:t>
            </a:r>
            <a:r>
              <a:rPr sz="3100" b="1" spc="-4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a</a:t>
            </a:r>
            <a:r>
              <a:rPr sz="3100" b="1" spc="-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platného</a:t>
            </a:r>
            <a:r>
              <a:rPr sz="3100" b="1" spc="-50" dirty="0">
                <a:latin typeface="Trebuchet MS"/>
                <a:cs typeface="Trebuchet MS"/>
              </a:rPr>
              <a:t> </a:t>
            </a:r>
            <a:r>
              <a:rPr sz="3100" b="1" spc="-30" dirty="0">
                <a:latin typeface="Trebuchet MS"/>
                <a:cs typeface="Trebuchet MS"/>
              </a:rPr>
              <a:t>stavební</a:t>
            </a:r>
            <a:r>
              <a:rPr sz="3100" b="1" spc="-45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povolení </a:t>
            </a:r>
            <a:r>
              <a:rPr sz="3100" b="1" dirty="0">
                <a:latin typeface="Trebuchet MS"/>
                <a:cs typeface="Trebuchet MS"/>
              </a:rPr>
              <a:t>pro</a:t>
            </a:r>
            <a:r>
              <a:rPr sz="3100" b="1" spc="-5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předloženou</a:t>
            </a:r>
            <a:r>
              <a:rPr sz="3100" b="1" spc="-65" dirty="0">
                <a:latin typeface="Trebuchet MS"/>
                <a:cs typeface="Trebuchet MS"/>
              </a:rPr>
              <a:t> </a:t>
            </a:r>
            <a:r>
              <a:rPr sz="3100" b="1" spc="-70" dirty="0">
                <a:latin typeface="Trebuchet MS"/>
                <a:cs typeface="Trebuchet MS"/>
              </a:rPr>
              <a:t>akci,</a:t>
            </a:r>
            <a:r>
              <a:rPr sz="3100" b="1" spc="-380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popř.</a:t>
            </a:r>
            <a:r>
              <a:rPr sz="3100" spc="-385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stanovisko,</a:t>
            </a:r>
            <a:r>
              <a:rPr sz="3100" spc="-38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že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vydání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stavebního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povolení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-225" dirty="0">
                <a:latin typeface="Trebuchet MS"/>
                <a:cs typeface="Trebuchet MS"/>
              </a:rPr>
              <a:t>na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akci</a:t>
            </a:r>
            <a:r>
              <a:rPr sz="3100" spc="-35" dirty="0">
                <a:latin typeface="Trebuchet MS"/>
                <a:cs typeface="Trebuchet MS"/>
              </a:rPr>
              <a:t> </a:t>
            </a:r>
            <a:r>
              <a:rPr sz="3100" spc="-95" dirty="0">
                <a:latin typeface="Trebuchet MS"/>
                <a:cs typeface="Trebuchet MS"/>
              </a:rPr>
              <a:t>nebo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-335" dirty="0">
                <a:latin typeface="Trebuchet MS"/>
                <a:cs typeface="Trebuchet MS"/>
              </a:rPr>
              <a:t>její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70" dirty="0">
                <a:latin typeface="Trebuchet MS"/>
                <a:cs typeface="Trebuchet MS"/>
              </a:rPr>
              <a:t>část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65" dirty="0">
                <a:latin typeface="Trebuchet MS"/>
                <a:cs typeface="Trebuchet MS"/>
              </a:rPr>
              <a:t>není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vyžadováno.</a:t>
            </a:r>
            <a:endParaRPr sz="3100">
              <a:latin typeface="Trebuchet MS"/>
              <a:cs typeface="Trebuchet MS"/>
            </a:endParaRPr>
          </a:p>
          <a:p>
            <a:pPr marL="462280">
              <a:lnSpc>
                <a:spcPts val="3610"/>
              </a:lnSpc>
              <a:spcBef>
                <a:spcPts val="1400"/>
              </a:spcBef>
            </a:pPr>
            <a:r>
              <a:rPr sz="3100" b="1" dirty="0">
                <a:latin typeface="Trebuchet MS"/>
                <a:cs typeface="Trebuchet MS"/>
              </a:rPr>
              <a:t>Plnit</a:t>
            </a:r>
            <a:r>
              <a:rPr sz="3100" b="1" spc="-15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povinnosti</a:t>
            </a:r>
            <a:r>
              <a:rPr sz="3100" b="1" spc="-12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vlastníka</a:t>
            </a:r>
            <a:r>
              <a:rPr sz="3100" b="1" spc="-14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dle</a:t>
            </a:r>
            <a:r>
              <a:rPr sz="3100" b="1" spc="-114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zákona</a:t>
            </a:r>
            <a:r>
              <a:rPr sz="3100" b="1" spc="-120" dirty="0">
                <a:latin typeface="Trebuchet MS"/>
                <a:cs typeface="Trebuchet MS"/>
              </a:rPr>
              <a:t> </a:t>
            </a:r>
            <a:r>
              <a:rPr sz="3100" b="1" spc="105" dirty="0">
                <a:latin typeface="Trebuchet MS"/>
                <a:cs typeface="Trebuchet MS"/>
              </a:rPr>
              <a:t>o</a:t>
            </a:r>
            <a:r>
              <a:rPr sz="3100" b="1" spc="-535" dirty="0">
                <a:latin typeface="Trebuchet MS"/>
                <a:cs typeface="Trebuchet MS"/>
              </a:rPr>
              <a:t> </a:t>
            </a:r>
            <a:r>
              <a:rPr sz="3100" b="1" spc="160" dirty="0">
                <a:latin typeface="Trebuchet MS"/>
                <a:cs typeface="Trebuchet MS"/>
              </a:rPr>
              <a:t>VaK</a:t>
            </a:r>
            <a:r>
              <a:rPr sz="3100" b="1" spc="-114" dirty="0">
                <a:latin typeface="Trebuchet MS"/>
                <a:cs typeface="Trebuchet MS"/>
              </a:rPr>
              <a:t> </a:t>
            </a:r>
            <a:r>
              <a:rPr sz="3100" b="1" spc="-100" dirty="0">
                <a:latin typeface="Trebuchet MS"/>
                <a:cs typeface="Trebuchet MS"/>
              </a:rPr>
              <a:t>(274/2001</a:t>
            </a:r>
            <a:r>
              <a:rPr sz="3100" b="1" spc="-110" dirty="0">
                <a:latin typeface="Trebuchet MS"/>
                <a:cs typeface="Trebuchet MS"/>
              </a:rPr>
              <a:t> </a:t>
            </a:r>
            <a:r>
              <a:rPr sz="3100" b="1" spc="-20" dirty="0">
                <a:latin typeface="Trebuchet MS"/>
                <a:cs typeface="Trebuchet MS"/>
              </a:rPr>
              <a:t>Sb.)</a:t>
            </a:r>
            <a:endParaRPr sz="3100">
              <a:latin typeface="Trebuchet MS"/>
              <a:cs typeface="Trebuchet MS"/>
            </a:endParaRPr>
          </a:p>
          <a:p>
            <a:pPr marL="462280" indent="-224790">
              <a:lnSpc>
                <a:spcPts val="3500"/>
              </a:lnSpc>
              <a:buClr>
                <a:srgbClr val="004999"/>
              </a:buClr>
              <a:buFont typeface="Arial"/>
              <a:buChar char="•"/>
              <a:tabLst>
                <a:tab pos="462280" algn="l"/>
              </a:tabLst>
            </a:pPr>
            <a:r>
              <a:rPr sz="3100" spc="-200" dirty="0">
                <a:latin typeface="Trebuchet MS"/>
                <a:cs typeface="Trebuchet MS"/>
              </a:rPr>
              <a:t>Plán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financování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95" dirty="0">
                <a:latin typeface="Trebuchet MS"/>
                <a:cs typeface="Trebuchet MS"/>
              </a:rPr>
              <a:t>obnovy</a:t>
            </a:r>
            <a:r>
              <a:rPr sz="3100" spc="-56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VaK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(PFO)</a:t>
            </a:r>
            <a:endParaRPr sz="3100">
              <a:latin typeface="Trebuchet MS"/>
              <a:cs typeface="Trebuchet MS"/>
            </a:endParaRPr>
          </a:p>
          <a:p>
            <a:pPr marL="462280" indent="-224790">
              <a:lnSpc>
                <a:spcPts val="3610"/>
              </a:lnSpc>
              <a:buClr>
                <a:srgbClr val="004999"/>
              </a:buClr>
              <a:buFont typeface="Arial"/>
              <a:buChar char="•"/>
              <a:tabLst>
                <a:tab pos="462280" algn="l"/>
              </a:tabLst>
            </a:pPr>
            <a:r>
              <a:rPr sz="3100" spc="-195" dirty="0">
                <a:latin typeface="Trebuchet MS"/>
                <a:cs typeface="Trebuchet MS"/>
              </a:rPr>
              <a:t>Vedení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204" dirty="0">
                <a:latin typeface="Trebuchet MS"/>
                <a:cs typeface="Trebuchet MS"/>
              </a:rPr>
              <a:t>majetkové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provozní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40" dirty="0">
                <a:latin typeface="Trebuchet MS"/>
                <a:cs typeface="Trebuchet MS"/>
              </a:rPr>
              <a:t>evidence</a:t>
            </a:r>
            <a:endParaRPr sz="3100">
              <a:latin typeface="Trebuchet MS"/>
              <a:cs typeface="Trebuchet MS"/>
            </a:endParaRPr>
          </a:p>
          <a:p>
            <a:pPr marL="525145" marR="8267065" indent="-62865">
              <a:lnSpc>
                <a:spcPts val="3500"/>
              </a:lnSpc>
              <a:spcBef>
                <a:spcPts val="1685"/>
              </a:spcBef>
            </a:pPr>
            <a:r>
              <a:rPr sz="3100" b="1" dirty="0">
                <a:latin typeface="Trebuchet MS"/>
                <a:cs typeface="Trebuchet MS"/>
              </a:rPr>
              <a:t>Uznatelné</a:t>
            </a:r>
            <a:r>
              <a:rPr sz="3100" b="1" spc="-9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náklady</a:t>
            </a:r>
            <a:r>
              <a:rPr sz="3100" b="1" spc="-9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na</a:t>
            </a:r>
            <a:r>
              <a:rPr sz="3100" b="1" spc="-6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1</a:t>
            </a:r>
            <a:r>
              <a:rPr sz="3100" b="1" spc="-6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řešeného</a:t>
            </a:r>
            <a:r>
              <a:rPr sz="3100" b="1" spc="-7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trvale</a:t>
            </a:r>
            <a:r>
              <a:rPr sz="3100" b="1" spc="-85" dirty="0">
                <a:latin typeface="Trebuchet MS"/>
                <a:cs typeface="Trebuchet MS"/>
              </a:rPr>
              <a:t> </a:t>
            </a:r>
            <a:r>
              <a:rPr sz="3100" b="1" spc="-70" dirty="0">
                <a:latin typeface="Trebuchet MS"/>
                <a:cs typeface="Trebuchet MS"/>
              </a:rPr>
              <a:t>žijícího</a:t>
            </a:r>
            <a:r>
              <a:rPr sz="3100" b="1" spc="-90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obyvatele </a:t>
            </a:r>
            <a:r>
              <a:rPr sz="3100" b="1" dirty="0">
                <a:latin typeface="Trebuchet MS"/>
                <a:cs typeface="Trebuchet MS"/>
              </a:rPr>
              <a:t>nesmí</a:t>
            </a:r>
            <a:r>
              <a:rPr sz="3100" b="1" spc="-8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překročit</a:t>
            </a:r>
            <a:r>
              <a:rPr sz="3100" b="1" spc="-8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hranici</a:t>
            </a:r>
            <a:r>
              <a:rPr sz="3100" b="1" spc="-90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(pouze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program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410)</a:t>
            </a:r>
            <a:endParaRPr sz="3100">
              <a:latin typeface="Trebuchet MS"/>
              <a:cs typeface="Trebuchet MS"/>
            </a:endParaRPr>
          </a:p>
          <a:p>
            <a:pPr marL="462280" indent="-224790">
              <a:lnSpc>
                <a:spcPts val="3315"/>
              </a:lnSpc>
              <a:buClr>
                <a:srgbClr val="004999"/>
              </a:buClr>
              <a:buFont typeface="Arial"/>
              <a:buChar char="•"/>
              <a:tabLst>
                <a:tab pos="462280" algn="l"/>
              </a:tabLst>
            </a:pPr>
            <a:r>
              <a:rPr sz="3100" spc="-25" dirty="0">
                <a:latin typeface="Trebuchet MS"/>
                <a:cs typeface="Trebuchet MS"/>
              </a:rPr>
              <a:t>110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-235" dirty="0">
                <a:latin typeface="Trebuchet MS"/>
                <a:cs typeface="Trebuchet MS"/>
              </a:rPr>
              <a:t>tis.</a:t>
            </a:r>
            <a:r>
              <a:rPr sz="3100" spc="-3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Kč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bez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185" dirty="0">
                <a:latin typeface="Trebuchet MS"/>
                <a:cs typeface="Trebuchet MS"/>
              </a:rPr>
              <a:t>DPH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u</a:t>
            </a:r>
            <a:r>
              <a:rPr sz="3100" spc="-80" dirty="0">
                <a:latin typeface="Trebuchet MS"/>
                <a:cs typeface="Trebuchet MS"/>
              </a:rPr>
              <a:t> vodovodů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přivaděčů,</a:t>
            </a:r>
            <a:endParaRPr sz="3100">
              <a:latin typeface="Trebuchet MS"/>
              <a:cs typeface="Trebuchet MS"/>
            </a:endParaRPr>
          </a:p>
          <a:p>
            <a:pPr marL="462280" indent="-224790">
              <a:lnSpc>
                <a:spcPts val="3610"/>
              </a:lnSpc>
              <a:buClr>
                <a:srgbClr val="004999"/>
              </a:buClr>
              <a:buFont typeface="Arial"/>
              <a:buChar char="•"/>
              <a:tabLst>
                <a:tab pos="462280" algn="l"/>
              </a:tabLst>
            </a:pPr>
            <a:r>
              <a:rPr sz="3100" spc="-25" dirty="0">
                <a:latin typeface="Trebuchet MS"/>
                <a:cs typeface="Trebuchet MS"/>
              </a:rPr>
              <a:t>165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235" dirty="0">
                <a:latin typeface="Trebuchet MS"/>
                <a:cs typeface="Trebuchet MS"/>
              </a:rPr>
              <a:t>tis.</a:t>
            </a:r>
            <a:r>
              <a:rPr sz="3100" spc="-39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Kč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bez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185" dirty="0">
                <a:latin typeface="Trebuchet MS"/>
                <a:cs typeface="Trebuchet MS"/>
              </a:rPr>
              <a:t>DPH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u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20" dirty="0">
                <a:latin typeface="Trebuchet MS"/>
                <a:cs typeface="Trebuchet MS"/>
              </a:rPr>
              <a:t>kanalizací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ČOV.</a:t>
            </a:r>
            <a:endParaRPr sz="3100">
              <a:latin typeface="Trebuchet MS"/>
              <a:cs typeface="Trebuchet MS"/>
            </a:endParaRPr>
          </a:p>
          <a:p>
            <a:pPr marL="462280" indent="-449580">
              <a:lnSpc>
                <a:spcPts val="3610"/>
              </a:lnSpc>
              <a:spcBef>
                <a:spcPts val="1385"/>
              </a:spcBef>
              <a:buClr>
                <a:srgbClr val="004999"/>
              </a:buClr>
              <a:buFont typeface="Arial"/>
              <a:buChar char="•"/>
              <a:tabLst>
                <a:tab pos="462280" algn="l"/>
              </a:tabLst>
            </a:pPr>
            <a:r>
              <a:rPr sz="3100" b="1" dirty="0">
                <a:latin typeface="Trebuchet MS"/>
                <a:cs typeface="Trebuchet MS"/>
              </a:rPr>
              <a:t>Napojení</a:t>
            </a:r>
            <a:r>
              <a:rPr sz="3100" b="1" spc="-6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minimálně</a:t>
            </a:r>
            <a:r>
              <a:rPr sz="3100" b="1" spc="-70" dirty="0">
                <a:latin typeface="Trebuchet MS"/>
                <a:cs typeface="Trebuchet MS"/>
              </a:rPr>
              <a:t> </a:t>
            </a:r>
            <a:r>
              <a:rPr sz="3100" b="1" spc="-20" dirty="0">
                <a:latin typeface="Trebuchet MS"/>
                <a:cs typeface="Trebuchet MS"/>
              </a:rPr>
              <a:t>50</a:t>
            </a:r>
            <a:r>
              <a:rPr sz="3100" b="1" spc="-25" dirty="0">
                <a:latin typeface="Trebuchet MS"/>
                <a:cs typeface="Trebuchet MS"/>
              </a:rPr>
              <a:t> </a:t>
            </a:r>
            <a:r>
              <a:rPr sz="3100" b="1" spc="125" dirty="0">
                <a:latin typeface="Trebuchet MS"/>
                <a:cs typeface="Trebuchet MS"/>
              </a:rPr>
              <a:t>%</a:t>
            </a:r>
            <a:r>
              <a:rPr sz="3100" b="1" spc="-2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řešených</a:t>
            </a:r>
            <a:r>
              <a:rPr sz="3100" b="1" spc="-55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obyvatel</a:t>
            </a:r>
            <a:r>
              <a:rPr sz="3100" b="1" spc="-5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uvedených</a:t>
            </a:r>
            <a:endParaRPr sz="3100">
              <a:latin typeface="Trebuchet MS"/>
              <a:cs typeface="Trebuchet MS"/>
            </a:endParaRPr>
          </a:p>
          <a:p>
            <a:pPr marL="453390">
              <a:lnSpc>
                <a:spcPts val="3610"/>
              </a:lnSpc>
            </a:pPr>
            <a:r>
              <a:rPr sz="3100" dirty="0">
                <a:latin typeface="Trebuchet MS"/>
                <a:cs typeface="Trebuchet MS"/>
              </a:rPr>
              <a:t>v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žádosti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225" dirty="0">
                <a:latin typeface="Trebuchet MS"/>
                <a:cs typeface="Trebuchet MS"/>
              </a:rPr>
              <a:t>na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vybudovanou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infrastrukturu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do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termínu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předložení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ZVA.</a:t>
            </a:r>
            <a:endParaRPr sz="310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1315"/>
              </a:spcBef>
            </a:pPr>
            <a:r>
              <a:rPr sz="3100" b="1" dirty="0">
                <a:latin typeface="Trebuchet MS"/>
                <a:cs typeface="Trebuchet MS"/>
              </a:rPr>
              <a:t>Udržitelnost</a:t>
            </a:r>
            <a:r>
              <a:rPr sz="3100" b="1" spc="-50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projektu</a:t>
            </a:r>
            <a:r>
              <a:rPr sz="3100" b="1" spc="-4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minimálně</a:t>
            </a:r>
            <a:r>
              <a:rPr sz="3100" b="1" spc="-45" dirty="0">
                <a:latin typeface="Trebuchet MS"/>
                <a:cs typeface="Trebuchet MS"/>
              </a:rPr>
              <a:t> </a:t>
            </a:r>
            <a:r>
              <a:rPr sz="3100" b="1" spc="-30" dirty="0">
                <a:latin typeface="Trebuchet MS"/>
                <a:cs typeface="Trebuchet MS"/>
              </a:rPr>
              <a:t>10</a:t>
            </a:r>
            <a:r>
              <a:rPr sz="3100" b="1" spc="-20" dirty="0">
                <a:latin typeface="Trebuchet MS"/>
                <a:cs typeface="Trebuchet MS"/>
              </a:rPr>
              <a:t> </a:t>
            </a:r>
            <a:r>
              <a:rPr sz="3100" b="1" spc="-70" dirty="0">
                <a:latin typeface="Trebuchet MS"/>
                <a:cs typeface="Trebuchet MS"/>
              </a:rPr>
              <a:t>let.</a:t>
            </a:r>
            <a:r>
              <a:rPr sz="3100" b="1" spc="35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(7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240" dirty="0">
                <a:latin typeface="Trebuchet MS"/>
                <a:cs typeface="Trebuchet MS"/>
              </a:rPr>
              <a:t>let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Smartmetering).</a:t>
            </a:r>
            <a:endParaRPr sz="330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1375"/>
              </a:spcBef>
            </a:pPr>
            <a:r>
              <a:rPr sz="3100" b="1" spc="105" dirty="0">
                <a:latin typeface="Trebuchet MS"/>
                <a:cs typeface="Trebuchet MS"/>
              </a:rPr>
              <a:t>Cena</a:t>
            </a:r>
            <a:r>
              <a:rPr sz="3100" b="1" spc="-6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pro</a:t>
            </a:r>
            <a:r>
              <a:rPr sz="3100" b="1" spc="-3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vodné</a:t>
            </a:r>
            <a:r>
              <a:rPr sz="3100" b="1" spc="-6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a</a:t>
            </a:r>
            <a:r>
              <a:rPr sz="3100" b="1" spc="-3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stočné</a:t>
            </a:r>
            <a:r>
              <a:rPr sz="3100" b="1" spc="-55" dirty="0">
                <a:latin typeface="Trebuchet MS"/>
                <a:cs typeface="Trebuchet MS"/>
              </a:rPr>
              <a:t> </a:t>
            </a:r>
            <a:r>
              <a:rPr sz="3100" b="1" spc="420" dirty="0">
                <a:latin typeface="Trebuchet MS"/>
                <a:cs typeface="Trebuchet MS"/>
              </a:rPr>
              <a:t>–</a:t>
            </a:r>
            <a:r>
              <a:rPr sz="3100" b="1" spc="-3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nákladová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204" dirty="0">
                <a:latin typeface="Trebuchet MS"/>
                <a:cs typeface="Trebuchet MS"/>
              </a:rPr>
              <a:t>cena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(princip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204" dirty="0">
                <a:latin typeface="Trebuchet MS"/>
                <a:cs typeface="Trebuchet MS"/>
              </a:rPr>
              <a:t>uživatel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platí)</a:t>
            </a:r>
            <a:endParaRPr sz="31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6092" y="5914890"/>
            <a:ext cx="7768006" cy="5392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9780" y="2171406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933" y="2741147"/>
            <a:ext cx="173831" cy="1883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9299" y="752416"/>
            <a:ext cx="1088009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60" dirty="0"/>
              <a:t>PŘEDMĚT</a:t>
            </a:r>
            <a:r>
              <a:rPr spc="-100" dirty="0"/>
              <a:t> </a:t>
            </a:r>
            <a:r>
              <a:rPr spc="395" dirty="0"/>
              <a:t>PODPORY</a:t>
            </a:r>
            <a:r>
              <a:rPr spc="-680" dirty="0"/>
              <a:t> </a:t>
            </a:r>
            <a:r>
              <a:rPr spc="390" dirty="0"/>
              <a:t>V</a:t>
            </a:r>
            <a:r>
              <a:rPr spc="-100" dirty="0"/>
              <a:t> </a:t>
            </a:r>
            <a:r>
              <a:rPr spc="450" dirty="0"/>
              <a:t>PROGRAMU</a:t>
            </a:r>
            <a:r>
              <a:rPr spc="-105" dirty="0"/>
              <a:t> </a:t>
            </a:r>
            <a:r>
              <a:rPr spc="-110" dirty="0"/>
              <a:t>129</a:t>
            </a:r>
            <a:r>
              <a:rPr spc="-100" dirty="0"/>
              <a:t> </a:t>
            </a:r>
            <a:r>
              <a:rPr spc="-25" dirty="0"/>
              <a:t>420</a:t>
            </a:r>
          </a:p>
        </p:txBody>
      </p:sp>
      <p:sp>
        <p:nvSpPr>
          <p:cNvPr id="5" name="object 5"/>
          <p:cNvSpPr/>
          <p:nvPr/>
        </p:nvSpPr>
        <p:spPr>
          <a:xfrm>
            <a:off x="879780" y="3461885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200"/>
                </a:lnTo>
                <a:lnTo>
                  <a:pt x="31269" y="135271"/>
                </a:lnTo>
                <a:lnTo>
                  <a:pt x="9595" y="199182"/>
                </a:lnTo>
                <a:lnTo>
                  <a:pt x="1323" y="249121"/>
                </a:lnTo>
                <a:lnTo>
                  <a:pt x="0" y="269281"/>
                </a:lnTo>
                <a:lnTo>
                  <a:pt x="19336" y="268321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134" y="4003811"/>
            <a:ext cx="202805" cy="21612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5134" y="4471172"/>
            <a:ext cx="202805" cy="21612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7379" y="5041555"/>
            <a:ext cx="202805" cy="21612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5134" y="5508917"/>
            <a:ext cx="202805" cy="21612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7379" y="7777883"/>
            <a:ext cx="202805" cy="21612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5134" y="8245245"/>
            <a:ext cx="202805" cy="21612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5134" y="8711351"/>
            <a:ext cx="202805" cy="21612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5134" y="9177456"/>
            <a:ext cx="202805" cy="21612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5134" y="9644818"/>
            <a:ext cx="202805" cy="21612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29299" y="1345707"/>
            <a:ext cx="18274665" cy="989965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0"/>
              </a:spcBef>
            </a:pPr>
            <a:r>
              <a:rPr sz="2650" b="1" spc="300" dirty="0">
                <a:solidFill>
                  <a:srgbClr val="128BB9"/>
                </a:solidFill>
                <a:latin typeface="Trebuchet MS"/>
                <a:cs typeface="Trebuchet MS"/>
              </a:rPr>
              <a:t>PODPORA</a:t>
            </a:r>
            <a:r>
              <a:rPr sz="2650" b="1" spc="-65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320" dirty="0">
                <a:solidFill>
                  <a:srgbClr val="128BB9"/>
                </a:solidFill>
                <a:latin typeface="Trebuchet MS"/>
                <a:cs typeface="Trebuchet MS"/>
              </a:rPr>
              <a:t>ODKUPU</a:t>
            </a:r>
            <a:r>
              <a:rPr sz="2650" b="1" spc="-34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385" dirty="0">
                <a:solidFill>
                  <a:srgbClr val="128BB9"/>
                </a:solidFill>
                <a:latin typeface="Trebuchet MS"/>
                <a:cs typeface="Trebuchet MS"/>
              </a:rPr>
              <a:t>A</a:t>
            </a:r>
            <a:r>
              <a:rPr sz="2650" b="1" spc="-4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265" dirty="0">
                <a:solidFill>
                  <a:srgbClr val="128BB9"/>
                </a:solidFill>
                <a:latin typeface="Trebuchet MS"/>
                <a:cs typeface="Trebuchet MS"/>
              </a:rPr>
              <a:t>SCELOVÁNÍ</a:t>
            </a:r>
            <a:r>
              <a:rPr sz="2650" b="1" spc="-45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225" dirty="0">
                <a:solidFill>
                  <a:srgbClr val="128BB9"/>
                </a:solidFill>
                <a:latin typeface="Trebuchet MS"/>
                <a:cs typeface="Trebuchet MS"/>
              </a:rPr>
              <a:t>INFRASTRUKTURY</a:t>
            </a:r>
            <a:r>
              <a:rPr sz="2650" b="1" spc="-484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310" dirty="0">
                <a:solidFill>
                  <a:srgbClr val="128BB9"/>
                </a:solidFill>
                <a:latin typeface="Trebuchet MS"/>
                <a:cs typeface="Trebuchet MS"/>
              </a:rPr>
              <a:t>VODOVODŮ</a:t>
            </a:r>
            <a:r>
              <a:rPr sz="2650" b="1" spc="-36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385" dirty="0">
                <a:solidFill>
                  <a:srgbClr val="128BB9"/>
                </a:solidFill>
                <a:latin typeface="Trebuchet MS"/>
                <a:cs typeface="Trebuchet MS"/>
              </a:rPr>
              <a:t>A</a:t>
            </a:r>
            <a:r>
              <a:rPr sz="2650" b="1" spc="-4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280" dirty="0">
                <a:solidFill>
                  <a:srgbClr val="128BB9"/>
                </a:solidFill>
                <a:latin typeface="Trebuchet MS"/>
                <a:cs typeface="Trebuchet MS"/>
              </a:rPr>
              <a:t>KANALIZACÍ</a:t>
            </a:r>
            <a:endParaRPr sz="2650">
              <a:latin typeface="Trebuchet MS"/>
              <a:cs typeface="Trebuchet MS"/>
            </a:endParaRPr>
          </a:p>
          <a:p>
            <a:pPr marL="551815">
              <a:lnSpc>
                <a:spcPct val="100000"/>
              </a:lnSpc>
              <a:spcBef>
                <a:spcPts val="1395"/>
              </a:spcBef>
            </a:pPr>
            <a:r>
              <a:rPr sz="2650" b="1" spc="50" dirty="0">
                <a:latin typeface="Trebuchet MS"/>
                <a:cs typeface="Trebuchet MS"/>
              </a:rPr>
              <a:t>Oblast</a:t>
            </a:r>
            <a:r>
              <a:rPr sz="2650" b="1" spc="-65" dirty="0">
                <a:latin typeface="Trebuchet MS"/>
                <a:cs typeface="Trebuchet MS"/>
              </a:rPr>
              <a:t> </a:t>
            </a:r>
            <a:r>
              <a:rPr sz="2650" b="1" spc="-10" dirty="0">
                <a:latin typeface="Trebuchet MS"/>
                <a:cs typeface="Trebuchet MS"/>
              </a:rPr>
              <a:t>podpory:</a:t>
            </a:r>
            <a:endParaRPr sz="2650">
              <a:latin typeface="Trebuchet MS"/>
              <a:cs typeface="Trebuchet MS"/>
            </a:endParaRPr>
          </a:p>
          <a:p>
            <a:pPr marL="732790" marR="4677410" indent="81280">
              <a:lnSpc>
                <a:spcPts val="2850"/>
              </a:lnSpc>
              <a:spcBef>
                <a:spcPts val="1020"/>
              </a:spcBef>
            </a:pPr>
            <a:r>
              <a:rPr sz="2650" spc="-95" dirty="0">
                <a:latin typeface="Trebuchet MS"/>
                <a:cs typeface="Trebuchet MS"/>
              </a:rPr>
              <a:t>odkup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vlastnických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50" dirty="0">
                <a:latin typeface="Trebuchet MS"/>
                <a:cs typeface="Trebuchet MS"/>
              </a:rPr>
              <a:t>práv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k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vodohospodářské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40" dirty="0">
                <a:latin typeface="Trebuchet MS"/>
                <a:cs typeface="Trebuchet MS"/>
              </a:rPr>
              <a:t>infrastruktuře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220" dirty="0">
                <a:latin typeface="Trebuchet MS"/>
                <a:cs typeface="Trebuchet MS"/>
              </a:rPr>
              <a:t>za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80" dirty="0">
                <a:latin typeface="Trebuchet MS"/>
                <a:cs typeface="Trebuchet MS"/>
              </a:rPr>
              <a:t>účelem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220" dirty="0">
                <a:latin typeface="Trebuchet MS"/>
                <a:cs typeface="Trebuchet MS"/>
              </a:rPr>
              <a:t>jejího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65" dirty="0">
                <a:latin typeface="Trebuchet MS"/>
                <a:cs typeface="Trebuchet MS"/>
              </a:rPr>
              <a:t>scelování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70" dirty="0">
                <a:latin typeface="Trebuchet MS"/>
                <a:cs typeface="Trebuchet MS"/>
              </a:rPr>
              <a:t>snížení </a:t>
            </a:r>
            <a:r>
              <a:rPr sz="2650" spc="-105" dirty="0">
                <a:latin typeface="Trebuchet MS"/>
                <a:cs typeface="Trebuchet MS"/>
              </a:rPr>
              <a:t>vysoké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185" dirty="0">
                <a:latin typeface="Trebuchet MS"/>
                <a:cs typeface="Trebuchet MS"/>
              </a:rPr>
              <a:t>atomizace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vlastnické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struktury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25" dirty="0">
                <a:latin typeface="Trebuchet MS"/>
                <a:cs typeface="Trebuchet MS"/>
              </a:rPr>
              <a:t>oboru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05" dirty="0">
                <a:latin typeface="Trebuchet MS"/>
                <a:cs typeface="Trebuchet MS"/>
              </a:rPr>
              <a:t>vodovodů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65" dirty="0">
                <a:latin typeface="Trebuchet MS"/>
                <a:cs typeface="Trebuchet MS"/>
              </a:rPr>
              <a:t>kanalizací</a:t>
            </a:r>
            <a:endParaRPr sz="2650">
              <a:latin typeface="Trebuchet MS"/>
              <a:cs typeface="Trebuchet MS"/>
            </a:endParaRPr>
          </a:p>
          <a:p>
            <a:pPr marR="14914880" algn="r">
              <a:lnSpc>
                <a:spcPct val="100000"/>
              </a:lnSpc>
              <a:spcBef>
                <a:spcPts val="265"/>
              </a:spcBef>
            </a:pPr>
            <a:r>
              <a:rPr sz="2650" b="1" dirty="0">
                <a:latin typeface="Trebuchet MS"/>
                <a:cs typeface="Trebuchet MS"/>
              </a:rPr>
              <a:t>Příjemci</a:t>
            </a:r>
            <a:r>
              <a:rPr sz="2650" b="1" spc="-145" dirty="0">
                <a:latin typeface="Trebuchet MS"/>
                <a:cs typeface="Trebuchet MS"/>
              </a:rPr>
              <a:t> </a:t>
            </a:r>
            <a:r>
              <a:rPr sz="2650" b="1" spc="-10" dirty="0">
                <a:latin typeface="Trebuchet MS"/>
                <a:cs typeface="Trebuchet MS"/>
              </a:rPr>
              <a:t>podpory:</a:t>
            </a:r>
            <a:endParaRPr sz="2650">
              <a:latin typeface="Trebuchet MS"/>
              <a:cs typeface="Trebuchet MS"/>
            </a:endParaRPr>
          </a:p>
          <a:p>
            <a:pPr marR="14848205" algn="r">
              <a:lnSpc>
                <a:spcPct val="100000"/>
              </a:lnSpc>
              <a:spcBef>
                <a:spcPts val="645"/>
              </a:spcBef>
            </a:pPr>
            <a:r>
              <a:rPr sz="2650" spc="-10" dirty="0">
                <a:latin typeface="Trebuchet MS"/>
                <a:cs typeface="Trebuchet MS"/>
              </a:rPr>
              <a:t>Obce</a:t>
            </a:r>
            <a:r>
              <a:rPr sz="2650" spc="-135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svazky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obcí,</a:t>
            </a:r>
            <a:endParaRPr sz="2650">
              <a:latin typeface="Trebuchet MS"/>
              <a:cs typeface="Trebuchet MS"/>
            </a:endParaRPr>
          </a:p>
          <a:p>
            <a:pPr marL="732790">
              <a:lnSpc>
                <a:spcPct val="100000"/>
              </a:lnSpc>
              <a:spcBef>
                <a:spcPts val="500"/>
              </a:spcBef>
            </a:pPr>
            <a:r>
              <a:rPr sz="2650" spc="-90" dirty="0">
                <a:latin typeface="Trebuchet MS"/>
                <a:cs typeface="Trebuchet MS"/>
              </a:rPr>
              <a:t>vodohospodářské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společnosti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s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více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než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90%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většinou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80" dirty="0">
                <a:latin typeface="Trebuchet MS"/>
                <a:cs typeface="Trebuchet MS"/>
              </a:rPr>
              <a:t>kapitálové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účasti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45" dirty="0">
                <a:latin typeface="Trebuchet MS"/>
                <a:cs typeface="Trebuchet MS"/>
              </a:rPr>
              <a:t>měst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obcí.</a:t>
            </a:r>
            <a:endParaRPr sz="2650">
              <a:latin typeface="Trebuchet MS"/>
              <a:cs typeface="Trebuchet MS"/>
            </a:endParaRPr>
          </a:p>
          <a:p>
            <a:pPr marL="499109">
              <a:lnSpc>
                <a:spcPct val="100000"/>
              </a:lnSpc>
              <a:spcBef>
                <a:spcPts val="1315"/>
              </a:spcBef>
            </a:pPr>
            <a:r>
              <a:rPr sz="2650" b="1" dirty="0">
                <a:latin typeface="Trebuchet MS"/>
                <a:cs typeface="Trebuchet MS"/>
              </a:rPr>
              <a:t>Výše</a:t>
            </a:r>
            <a:r>
              <a:rPr sz="2650" b="1" spc="-30" dirty="0">
                <a:latin typeface="Trebuchet MS"/>
                <a:cs typeface="Trebuchet MS"/>
              </a:rPr>
              <a:t> </a:t>
            </a:r>
            <a:r>
              <a:rPr sz="2650" b="1" spc="-10" dirty="0">
                <a:latin typeface="Trebuchet MS"/>
                <a:cs typeface="Trebuchet MS"/>
              </a:rPr>
              <a:t>podpory:</a:t>
            </a:r>
            <a:endParaRPr sz="2650">
              <a:latin typeface="Trebuchet MS"/>
              <a:cs typeface="Trebuchet MS"/>
            </a:endParaRPr>
          </a:p>
          <a:p>
            <a:pPr marL="732790">
              <a:lnSpc>
                <a:spcPct val="100000"/>
              </a:lnSpc>
              <a:spcBef>
                <a:spcPts val="500"/>
              </a:spcBef>
              <a:tabLst>
                <a:tab pos="2837180" algn="l"/>
              </a:tabLst>
            </a:pPr>
            <a:r>
              <a:rPr sz="2650" spc="-200" dirty="0">
                <a:latin typeface="Trebuchet MS"/>
                <a:cs typeface="Trebuchet MS"/>
              </a:rPr>
              <a:t>ve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145" dirty="0">
                <a:latin typeface="Trebuchet MS"/>
                <a:cs typeface="Trebuchet MS"/>
              </a:rPr>
              <a:t>výši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b="1" spc="-75" dirty="0">
                <a:latin typeface="Trebuchet MS"/>
                <a:cs typeface="Trebuchet MS"/>
              </a:rPr>
              <a:t>30 </a:t>
            </a:r>
            <a:r>
              <a:rPr sz="2650" b="1" spc="70" dirty="0">
                <a:latin typeface="Trebuchet MS"/>
                <a:cs typeface="Trebuchet MS"/>
              </a:rPr>
              <a:t>%</a:t>
            </a:r>
            <a:r>
              <a:rPr sz="2650" b="1" spc="-70" dirty="0">
                <a:latin typeface="Trebuchet MS"/>
                <a:cs typeface="Trebuchet MS"/>
              </a:rPr>
              <a:t> </a:t>
            </a:r>
            <a:r>
              <a:rPr sz="2650" spc="-50" dirty="0">
                <a:latin typeface="Trebuchet MS"/>
                <a:cs typeface="Trebuchet MS"/>
              </a:rPr>
              <a:t>z</a:t>
            </a:r>
            <a:r>
              <a:rPr sz="2650" dirty="0">
                <a:latin typeface="Trebuchet MS"/>
                <a:cs typeface="Trebuchet MS"/>
              </a:rPr>
              <a:t>	</a:t>
            </a:r>
            <a:r>
              <a:rPr sz="2650" spc="-190" dirty="0">
                <a:latin typeface="Trebuchet MS"/>
                <a:cs typeface="Trebuchet MS"/>
              </a:rPr>
              <a:t>nejnižší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85" dirty="0">
                <a:latin typeface="Trebuchet MS"/>
                <a:cs typeface="Trebuchet MS"/>
              </a:rPr>
              <a:t>ceny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65" dirty="0">
                <a:latin typeface="Trebuchet MS"/>
                <a:cs typeface="Trebuchet MS"/>
              </a:rPr>
              <a:t>vzešlé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z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porovnání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229" dirty="0">
                <a:latin typeface="Trebuchet MS"/>
                <a:cs typeface="Trebuchet MS"/>
              </a:rPr>
              <a:t>cen,</a:t>
            </a:r>
            <a:r>
              <a:rPr sz="2650" spc="-325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s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250" dirty="0">
                <a:latin typeface="Trebuchet MS"/>
                <a:cs typeface="Trebuchet MS"/>
              </a:rPr>
              <a:t>tím,</a:t>
            </a:r>
            <a:r>
              <a:rPr sz="2650" spc="-335" dirty="0">
                <a:latin typeface="Trebuchet MS"/>
                <a:cs typeface="Trebuchet MS"/>
              </a:rPr>
              <a:t> </a:t>
            </a:r>
            <a:r>
              <a:rPr sz="2650" spc="-185" dirty="0">
                <a:latin typeface="Trebuchet MS"/>
                <a:cs typeface="Trebuchet MS"/>
              </a:rPr>
              <a:t>že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se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porovná:</a:t>
            </a:r>
            <a:endParaRPr sz="2650">
              <a:latin typeface="Trebuchet MS"/>
              <a:cs typeface="Trebuchet MS"/>
            </a:endParaRPr>
          </a:p>
          <a:p>
            <a:pPr marL="563880" indent="-424180">
              <a:lnSpc>
                <a:spcPct val="100000"/>
              </a:lnSpc>
              <a:spcBef>
                <a:spcPts val="165"/>
              </a:spcBef>
              <a:buClr>
                <a:srgbClr val="004999"/>
              </a:buClr>
              <a:buAutoNum type="alphaLcParenR"/>
              <a:tabLst>
                <a:tab pos="563880" algn="l"/>
              </a:tabLst>
            </a:pPr>
            <a:r>
              <a:rPr sz="2650" spc="-180" dirty="0">
                <a:latin typeface="Trebuchet MS"/>
                <a:cs typeface="Trebuchet MS"/>
              </a:rPr>
              <a:t>znalecký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05" dirty="0">
                <a:latin typeface="Trebuchet MS"/>
                <a:cs typeface="Trebuchet MS"/>
              </a:rPr>
              <a:t>posudek</a:t>
            </a:r>
            <a:r>
              <a:rPr sz="2650" spc="-20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(zajistí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žadatel)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185" dirty="0">
                <a:latin typeface="Trebuchet MS"/>
                <a:cs typeface="Trebuchet MS"/>
              </a:rPr>
              <a:t>ceny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20" dirty="0">
                <a:latin typeface="Trebuchet MS"/>
                <a:cs typeface="Trebuchet MS"/>
              </a:rPr>
              <a:t>pořizovaného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25" dirty="0">
                <a:latin typeface="Trebuchet MS"/>
                <a:cs typeface="Trebuchet MS"/>
              </a:rPr>
              <a:t>infrastrukturního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50" dirty="0">
                <a:latin typeface="Trebuchet MS"/>
                <a:cs typeface="Trebuchet MS"/>
              </a:rPr>
              <a:t>majetku,</a:t>
            </a:r>
            <a:endParaRPr sz="2650">
              <a:latin typeface="Trebuchet MS"/>
              <a:cs typeface="Trebuchet MS"/>
            </a:endParaRPr>
          </a:p>
          <a:p>
            <a:pPr marL="563245" indent="-423545">
              <a:lnSpc>
                <a:spcPct val="100000"/>
              </a:lnSpc>
              <a:spcBef>
                <a:spcPts val="160"/>
              </a:spcBef>
              <a:buClr>
                <a:srgbClr val="004999"/>
              </a:buClr>
              <a:buAutoNum type="alphaLcParenR"/>
              <a:tabLst>
                <a:tab pos="563245" algn="l"/>
              </a:tabLst>
            </a:pPr>
            <a:r>
              <a:rPr sz="2650" spc="-130" dirty="0">
                <a:latin typeface="Trebuchet MS"/>
                <a:cs typeface="Trebuchet MS"/>
              </a:rPr>
              <a:t>pořizovací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(aktualizovanou)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cenu</a:t>
            </a:r>
            <a:r>
              <a:rPr sz="2650" spc="-10" dirty="0">
                <a:latin typeface="Trebuchet MS"/>
                <a:cs typeface="Trebuchet MS"/>
              </a:rPr>
              <a:t> </a:t>
            </a:r>
            <a:r>
              <a:rPr sz="2650" spc="-200" dirty="0">
                <a:latin typeface="Trebuchet MS"/>
                <a:cs typeface="Trebuchet MS"/>
              </a:rPr>
              <a:t>objektů,</a:t>
            </a:r>
            <a:r>
              <a:rPr sz="2650" spc="-330" dirty="0">
                <a:latin typeface="Trebuchet MS"/>
                <a:cs typeface="Trebuchet MS"/>
              </a:rPr>
              <a:t> </a:t>
            </a:r>
            <a:r>
              <a:rPr sz="2650" spc="-145" dirty="0">
                <a:latin typeface="Trebuchet MS"/>
                <a:cs typeface="Trebuchet MS"/>
              </a:rPr>
              <a:t>která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210" dirty="0">
                <a:latin typeface="Trebuchet MS"/>
                <a:cs typeface="Trebuchet MS"/>
              </a:rPr>
              <a:t>byla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předána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65" dirty="0">
                <a:latin typeface="Trebuchet MS"/>
                <a:cs typeface="Trebuchet MS"/>
              </a:rPr>
              <a:t>do</a:t>
            </a:r>
            <a:r>
              <a:rPr sz="2650" spc="-445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Vybraných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225" dirty="0">
                <a:latin typeface="Trebuchet MS"/>
                <a:cs typeface="Trebuchet MS"/>
              </a:rPr>
              <a:t>údajů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majetkové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evidence</a:t>
            </a:r>
            <a:r>
              <a:rPr sz="2650" spc="-20" dirty="0">
                <a:latin typeface="Trebuchet MS"/>
                <a:cs typeface="Trebuchet MS"/>
              </a:rPr>
              <a:t> </a:t>
            </a:r>
            <a:r>
              <a:rPr sz="2650" spc="-105" dirty="0">
                <a:latin typeface="Trebuchet MS"/>
                <a:cs typeface="Trebuchet MS"/>
              </a:rPr>
              <a:t>vodovodů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200" dirty="0">
                <a:latin typeface="Trebuchet MS"/>
                <a:cs typeface="Trebuchet MS"/>
              </a:rPr>
              <a:t>kanalizací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20" dirty="0">
                <a:latin typeface="Trebuchet MS"/>
                <a:cs typeface="Trebuchet MS"/>
              </a:rPr>
              <a:t>podle</a:t>
            </a:r>
            <a:endParaRPr sz="2650">
              <a:latin typeface="Trebuchet MS"/>
              <a:cs typeface="Trebuchet MS"/>
            </a:endParaRPr>
          </a:p>
          <a:p>
            <a:pPr marL="511175">
              <a:lnSpc>
                <a:spcPct val="100000"/>
              </a:lnSpc>
              <a:spcBef>
                <a:spcPts val="165"/>
              </a:spcBef>
            </a:pPr>
            <a:r>
              <a:rPr sz="2650" dirty="0">
                <a:latin typeface="Arial"/>
                <a:cs typeface="Arial"/>
              </a:rPr>
              <a:t>§</a:t>
            </a:r>
            <a:r>
              <a:rPr sz="2650" spc="15" dirty="0">
                <a:latin typeface="Arial"/>
                <a:cs typeface="Arial"/>
              </a:rPr>
              <a:t> </a:t>
            </a:r>
            <a:r>
              <a:rPr sz="2650" dirty="0">
                <a:latin typeface="Trebuchet MS"/>
                <a:cs typeface="Trebuchet MS"/>
              </a:rPr>
              <a:t>5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zákona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290" dirty="0">
                <a:latin typeface="Trebuchet MS"/>
                <a:cs typeface="Trebuchet MS"/>
              </a:rPr>
              <a:t>č.</a:t>
            </a:r>
            <a:r>
              <a:rPr sz="2650" spc="-325" dirty="0">
                <a:latin typeface="Trebuchet MS"/>
                <a:cs typeface="Trebuchet MS"/>
              </a:rPr>
              <a:t> </a:t>
            </a:r>
            <a:r>
              <a:rPr sz="2650" spc="-150" dirty="0">
                <a:latin typeface="Trebuchet MS"/>
                <a:cs typeface="Trebuchet MS"/>
              </a:rPr>
              <a:t>274/2001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225" dirty="0">
                <a:latin typeface="Trebuchet MS"/>
                <a:cs typeface="Trebuchet MS"/>
              </a:rPr>
              <a:t>Sb.</a:t>
            </a:r>
            <a:r>
              <a:rPr sz="2650" spc="-315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sníženou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o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190" dirty="0">
                <a:latin typeface="Trebuchet MS"/>
                <a:cs typeface="Trebuchet MS"/>
              </a:rPr>
              <a:t>%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125" dirty="0">
                <a:latin typeface="Trebuchet MS"/>
                <a:cs typeface="Trebuchet MS"/>
              </a:rPr>
              <a:t>opotřebení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dané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infrastruktury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určené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podle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přílohy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290" dirty="0">
                <a:latin typeface="Trebuchet MS"/>
                <a:cs typeface="Trebuchet MS"/>
              </a:rPr>
              <a:t>č.</a:t>
            </a:r>
            <a:r>
              <a:rPr sz="2650" spc="-33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3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35" dirty="0">
                <a:latin typeface="Trebuchet MS"/>
                <a:cs typeface="Trebuchet MS"/>
              </a:rPr>
              <a:t>Pravidel,</a:t>
            </a:r>
            <a:endParaRPr sz="2650">
              <a:latin typeface="Trebuchet MS"/>
              <a:cs typeface="Trebuchet MS"/>
            </a:endParaRPr>
          </a:p>
          <a:p>
            <a:pPr marL="563880" indent="-424180">
              <a:lnSpc>
                <a:spcPct val="100000"/>
              </a:lnSpc>
              <a:spcBef>
                <a:spcPts val="165"/>
              </a:spcBef>
              <a:buClr>
                <a:srgbClr val="004999"/>
              </a:buClr>
              <a:buAutoNum type="alphaLcParenR" startAt="3"/>
              <a:tabLst>
                <a:tab pos="563880" algn="l"/>
              </a:tabLst>
            </a:pPr>
            <a:r>
              <a:rPr sz="2650" spc="-210" dirty="0">
                <a:latin typeface="Trebuchet MS"/>
                <a:cs typeface="Trebuchet MS"/>
              </a:rPr>
              <a:t>sjednaná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cena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dle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40" dirty="0">
                <a:latin typeface="Trebuchet MS"/>
                <a:cs typeface="Trebuchet MS"/>
              </a:rPr>
              <a:t>kupní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smlouvy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40" dirty="0">
                <a:latin typeface="Trebuchet MS"/>
                <a:cs typeface="Trebuchet MS"/>
              </a:rPr>
              <a:t>(tržní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cena).</a:t>
            </a:r>
            <a:endParaRPr sz="2650">
              <a:latin typeface="Trebuchet MS"/>
              <a:cs typeface="Trebuchet MS"/>
            </a:endParaRPr>
          </a:p>
          <a:p>
            <a:pPr marL="455930">
              <a:lnSpc>
                <a:spcPct val="100000"/>
              </a:lnSpc>
              <a:spcBef>
                <a:spcPts val="1315"/>
              </a:spcBef>
            </a:pPr>
            <a:r>
              <a:rPr sz="2650" b="1" dirty="0">
                <a:latin typeface="Trebuchet MS"/>
                <a:cs typeface="Trebuchet MS"/>
              </a:rPr>
              <a:t>Další</a:t>
            </a:r>
            <a:r>
              <a:rPr sz="2650" b="1" spc="130" dirty="0">
                <a:latin typeface="Trebuchet MS"/>
                <a:cs typeface="Trebuchet MS"/>
              </a:rPr>
              <a:t> </a:t>
            </a:r>
            <a:r>
              <a:rPr sz="2650" b="1" spc="-10" dirty="0">
                <a:latin typeface="Trebuchet MS"/>
                <a:cs typeface="Trebuchet MS"/>
              </a:rPr>
              <a:t>podmínky:</a:t>
            </a:r>
            <a:endParaRPr sz="2650">
              <a:latin typeface="Trebuchet MS"/>
              <a:cs typeface="Trebuchet MS"/>
            </a:endParaRPr>
          </a:p>
          <a:p>
            <a:pPr marL="732790">
              <a:lnSpc>
                <a:spcPct val="100000"/>
              </a:lnSpc>
              <a:spcBef>
                <a:spcPts val="500"/>
              </a:spcBef>
            </a:pPr>
            <a:r>
              <a:rPr sz="2650" spc="-175" dirty="0">
                <a:latin typeface="Trebuchet MS"/>
                <a:cs typeface="Trebuchet MS"/>
              </a:rPr>
              <a:t>Plnění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zákona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o</a:t>
            </a:r>
            <a:r>
              <a:rPr sz="2650" spc="-445" dirty="0">
                <a:latin typeface="Trebuchet MS"/>
                <a:cs typeface="Trebuchet MS"/>
              </a:rPr>
              <a:t> </a:t>
            </a:r>
            <a:r>
              <a:rPr sz="2650" spc="-25" dirty="0">
                <a:latin typeface="Trebuchet MS"/>
                <a:cs typeface="Trebuchet MS"/>
              </a:rPr>
              <a:t>VaK</a:t>
            </a:r>
            <a:endParaRPr sz="2650">
              <a:latin typeface="Trebuchet MS"/>
              <a:cs typeface="Trebuchet MS"/>
            </a:endParaRPr>
          </a:p>
          <a:p>
            <a:pPr marL="732790">
              <a:lnSpc>
                <a:spcPct val="100000"/>
              </a:lnSpc>
              <a:spcBef>
                <a:spcPts val="489"/>
              </a:spcBef>
            </a:pPr>
            <a:r>
              <a:rPr sz="2650" spc="-110" dirty="0">
                <a:latin typeface="Trebuchet MS"/>
                <a:cs typeface="Trebuchet MS"/>
              </a:rPr>
              <a:t>Udržitelnost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50" dirty="0">
                <a:latin typeface="Trebuchet MS"/>
                <a:cs typeface="Trebuchet MS"/>
              </a:rPr>
              <a:t>projektu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na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minimálně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20" dirty="0">
                <a:latin typeface="Trebuchet MS"/>
                <a:cs typeface="Trebuchet MS"/>
              </a:rPr>
              <a:t>10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275" dirty="0">
                <a:latin typeface="Trebuchet MS"/>
                <a:cs typeface="Trebuchet MS"/>
              </a:rPr>
              <a:t>let,</a:t>
            </a:r>
            <a:endParaRPr sz="2650">
              <a:latin typeface="Trebuchet MS"/>
              <a:cs typeface="Trebuchet MS"/>
            </a:endParaRPr>
          </a:p>
          <a:p>
            <a:pPr marL="732790">
              <a:lnSpc>
                <a:spcPct val="100000"/>
              </a:lnSpc>
              <a:spcBef>
                <a:spcPts val="489"/>
              </a:spcBef>
            </a:pPr>
            <a:r>
              <a:rPr sz="2650" spc="-60" dirty="0">
                <a:latin typeface="Trebuchet MS"/>
                <a:cs typeface="Trebuchet MS"/>
              </a:rPr>
              <a:t>Cena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40" dirty="0">
                <a:latin typeface="Trebuchet MS"/>
                <a:cs typeface="Trebuchet MS"/>
              </a:rPr>
              <a:t>pro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40" dirty="0">
                <a:latin typeface="Trebuchet MS"/>
                <a:cs typeface="Trebuchet MS"/>
              </a:rPr>
              <a:t>vodné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20" dirty="0">
                <a:latin typeface="Trebuchet MS"/>
                <a:cs typeface="Trebuchet MS"/>
              </a:rPr>
              <a:t>stočné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340" dirty="0">
                <a:latin typeface="Trebuchet MS"/>
                <a:cs typeface="Trebuchet MS"/>
              </a:rPr>
              <a:t>–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80" dirty="0">
                <a:latin typeface="Trebuchet MS"/>
                <a:cs typeface="Trebuchet MS"/>
              </a:rPr>
              <a:t>nákladová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cena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45" dirty="0">
                <a:latin typeface="Trebuchet MS"/>
                <a:cs typeface="Trebuchet MS"/>
              </a:rPr>
              <a:t>(princip</a:t>
            </a:r>
            <a:r>
              <a:rPr sz="2650" spc="-90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uživatel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platí)</a:t>
            </a:r>
            <a:endParaRPr sz="2650">
              <a:latin typeface="Trebuchet MS"/>
              <a:cs typeface="Trebuchet MS"/>
            </a:endParaRPr>
          </a:p>
          <a:p>
            <a:pPr marL="825500">
              <a:lnSpc>
                <a:spcPct val="100000"/>
              </a:lnSpc>
              <a:spcBef>
                <a:spcPts val="500"/>
              </a:spcBef>
            </a:pPr>
            <a:r>
              <a:rPr sz="2650" spc="-155" dirty="0">
                <a:latin typeface="Trebuchet MS"/>
                <a:cs typeface="Trebuchet MS"/>
              </a:rPr>
              <a:t>Žadatel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45" dirty="0">
                <a:latin typeface="Trebuchet MS"/>
                <a:cs typeface="Trebuchet MS"/>
              </a:rPr>
              <a:t>musí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být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20" dirty="0">
                <a:latin typeface="Trebuchet MS"/>
                <a:cs typeface="Trebuchet MS"/>
              </a:rPr>
              <a:t>po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90" dirty="0">
                <a:latin typeface="Trebuchet MS"/>
                <a:cs typeface="Trebuchet MS"/>
              </a:rPr>
              <a:t>realizaci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85" dirty="0">
                <a:latin typeface="Trebuchet MS"/>
                <a:cs typeface="Trebuchet MS"/>
              </a:rPr>
              <a:t>akce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majoritní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vlastník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dané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infrastruktury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na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90" dirty="0">
                <a:latin typeface="Trebuchet MS"/>
                <a:cs typeface="Trebuchet MS"/>
              </a:rPr>
              <a:t>daném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území.</a:t>
            </a:r>
            <a:endParaRPr sz="2650">
              <a:latin typeface="Trebuchet MS"/>
              <a:cs typeface="Trebuchet MS"/>
            </a:endParaRPr>
          </a:p>
          <a:p>
            <a:pPr marL="732790" lvl="1" indent="-295275">
              <a:lnSpc>
                <a:spcPct val="100000"/>
              </a:lnSpc>
              <a:spcBef>
                <a:spcPts val="490"/>
              </a:spcBef>
              <a:buClr>
                <a:srgbClr val="004999"/>
              </a:buClr>
              <a:buFont typeface="Arial"/>
              <a:buChar char="•"/>
              <a:tabLst>
                <a:tab pos="732790" algn="l"/>
              </a:tabLst>
            </a:pPr>
            <a:r>
              <a:rPr sz="2650" spc="150" dirty="0">
                <a:latin typeface="Trebuchet MS"/>
                <a:cs typeface="Trebuchet MS"/>
              </a:rPr>
              <a:t>U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05" dirty="0">
                <a:latin typeface="Trebuchet MS"/>
                <a:cs typeface="Trebuchet MS"/>
              </a:rPr>
              <a:t>vodovodů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20" dirty="0">
                <a:latin typeface="Trebuchet MS"/>
                <a:cs typeface="Trebuchet MS"/>
              </a:rPr>
              <a:t>to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znamená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50" dirty="0">
                <a:latin typeface="Trebuchet MS"/>
                <a:cs typeface="Trebuchet MS"/>
              </a:rPr>
              <a:t>zásobovat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pitnou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80" dirty="0">
                <a:latin typeface="Trebuchet MS"/>
                <a:cs typeface="Trebuchet MS"/>
              </a:rPr>
              <a:t>vodou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více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než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50%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40" dirty="0">
                <a:latin typeface="Trebuchet MS"/>
                <a:cs typeface="Trebuchet MS"/>
              </a:rPr>
              <a:t>zásobovaných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80" dirty="0">
                <a:latin typeface="Trebuchet MS"/>
                <a:cs typeface="Trebuchet MS"/>
              </a:rPr>
              <a:t>obyvatel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dané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oblasti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(obce).</a:t>
            </a:r>
            <a:endParaRPr sz="2650">
              <a:latin typeface="Trebuchet MS"/>
              <a:cs typeface="Trebuchet MS"/>
            </a:endParaRPr>
          </a:p>
          <a:p>
            <a:pPr marL="732790" marR="5080" lvl="1" indent="-295275">
              <a:lnSpc>
                <a:spcPts val="2850"/>
              </a:lnSpc>
              <a:spcBef>
                <a:spcPts val="860"/>
              </a:spcBef>
              <a:buClr>
                <a:srgbClr val="004999"/>
              </a:buClr>
              <a:buFont typeface="Arial"/>
              <a:buChar char="•"/>
              <a:tabLst>
                <a:tab pos="732790" algn="l"/>
              </a:tabLst>
            </a:pPr>
            <a:r>
              <a:rPr sz="2650" spc="150" dirty="0">
                <a:latin typeface="Trebuchet MS"/>
                <a:cs typeface="Trebuchet MS"/>
              </a:rPr>
              <a:t>U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200" dirty="0">
                <a:latin typeface="Trebuchet MS"/>
                <a:cs typeface="Trebuchet MS"/>
              </a:rPr>
              <a:t>kanalizací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30" dirty="0">
                <a:latin typeface="Trebuchet MS"/>
                <a:cs typeface="Trebuchet MS"/>
              </a:rPr>
              <a:t>to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200" dirty="0">
                <a:latin typeface="Trebuchet MS"/>
                <a:cs typeface="Trebuchet MS"/>
              </a:rPr>
              <a:t>znamená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zajistit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odvádění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čištění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55" dirty="0">
                <a:latin typeface="Trebuchet MS"/>
                <a:cs typeface="Trebuchet MS"/>
              </a:rPr>
              <a:t>odpadních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110" dirty="0">
                <a:latin typeface="Trebuchet MS"/>
                <a:cs typeface="Trebuchet MS"/>
              </a:rPr>
              <a:t>vod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více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než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50%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napojeních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80" dirty="0">
                <a:latin typeface="Trebuchet MS"/>
                <a:cs typeface="Trebuchet MS"/>
              </a:rPr>
              <a:t>obyvatel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dané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oblasti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(obce).V</a:t>
            </a:r>
            <a:r>
              <a:rPr sz="2650" spc="10" dirty="0">
                <a:latin typeface="Trebuchet MS"/>
                <a:cs typeface="Trebuchet MS"/>
              </a:rPr>
              <a:t> </a:t>
            </a:r>
            <a:r>
              <a:rPr sz="2650" spc="-80" dirty="0">
                <a:latin typeface="Trebuchet MS"/>
                <a:cs typeface="Trebuchet MS"/>
              </a:rPr>
              <a:t>případě, </a:t>
            </a:r>
            <a:r>
              <a:rPr sz="2650" spc="-185" dirty="0">
                <a:latin typeface="Trebuchet MS"/>
                <a:cs typeface="Trebuchet MS"/>
              </a:rPr>
              <a:t>že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odkupovaný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220" dirty="0">
                <a:latin typeface="Trebuchet MS"/>
                <a:cs typeface="Trebuchet MS"/>
              </a:rPr>
              <a:t>majetek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leží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na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55" dirty="0">
                <a:latin typeface="Trebuchet MS"/>
                <a:cs typeface="Trebuchet MS"/>
              </a:rPr>
              <a:t>katastru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více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85" dirty="0">
                <a:latin typeface="Trebuchet MS"/>
                <a:cs typeface="Trebuchet MS"/>
              </a:rPr>
              <a:t>obcí,</a:t>
            </a:r>
            <a:r>
              <a:rPr sz="2650" spc="-330" dirty="0">
                <a:latin typeface="Trebuchet MS"/>
                <a:cs typeface="Trebuchet MS"/>
              </a:rPr>
              <a:t> </a:t>
            </a:r>
            <a:r>
              <a:rPr sz="2650" spc="-150" dirty="0">
                <a:latin typeface="Trebuchet MS"/>
                <a:cs typeface="Trebuchet MS"/>
              </a:rPr>
              <a:t>musí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být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155" dirty="0">
                <a:latin typeface="Trebuchet MS"/>
                <a:cs typeface="Trebuchet MS"/>
              </a:rPr>
              <a:t>tato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50" dirty="0">
                <a:latin typeface="Trebuchet MS"/>
                <a:cs typeface="Trebuchet MS"/>
              </a:rPr>
              <a:t>podmínka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75" dirty="0">
                <a:latin typeface="Trebuchet MS"/>
                <a:cs typeface="Trebuchet MS"/>
              </a:rPr>
              <a:t>splněna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204" dirty="0">
                <a:latin typeface="Trebuchet MS"/>
                <a:cs typeface="Trebuchet MS"/>
              </a:rPr>
              <a:t>ve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50" dirty="0">
                <a:latin typeface="Trebuchet MS"/>
                <a:cs typeface="Trebuchet MS"/>
              </a:rPr>
              <a:t>všech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40" dirty="0">
                <a:latin typeface="Trebuchet MS"/>
                <a:cs typeface="Trebuchet MS"/>
              </a:rPr>
              <a:t>těchto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obcích.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24679" y="0"/>
            <a:ext cx="5079419" cy="3809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352" y="414982"/>
            <a:ext cx="1456880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75" dirty="0">
                <a:solidFill>
                  <a:srgbClr val="128BB9"/>
                </a:solidFill>
              </a:rPr>
              <a:t>ZÁKLADNÍ</a:t>
            </a:r>
            <a:r>
              <a:rPr spc="-135" dirty="0">
                <a:solidFill>
                  <a:srgbClr val="128BB9"/>
                </a:solidFill>
              </a:rPr>
              <a:t> </a:t>
            </a:r>
            <a:r>
              <a:rPr spc="475" dirty="0">
                <a:solidFill>
                  <a:srgbClr val="128BB9"/>
                </a:solidFill>
              </a:rPr>
              <a:t>PODMÍNKY</a:t>
            </a:r>
            <a:r>
              <a:rPr spc="-680" dirty="0">
                <a:solidFill>
                  <a:srgbClr val="128BB9"/>
                </a:solidFill>
              </a:rPr>
              <a:t> </a:t>
            </a:r>
            <a:r>
              <a:rPr spc="390" dirty="0">
                <a:solidFill>
                  <a:srgbClr val="128BB9"/>
                </a:solidFill>
              </a:rPr>
              <a:t>V</a:t>
            </a:r>
            <a:r>
              <a:rPr spc="-125" dirty="0">
                <a:solidFill>
                  <a:srgbClr val="128BB9"/>
                </a:solidFill>
              </a:rPr>
              <a:t> </a:t>
            </a:r>
            <a:r>
              <a:rPr spc="455" dirty="0">
                <a:solidFill>
                  <a:srgbClr val="128BB9"/>
                </a:solidFill>
              </a:rPr>
              <a:t>PROGRAMECH</a:t>
            </a:r>
            <a:r>
              <a:rPr spc="-125" dirty="0">
                <a:solidFill>
                  <a:srgbClr val="128BB9"/>
                </a:solidFill>
              </a:rPr>
              <a:t> </a:t>
            </a:r>
            <a:r>
              <a:rPr spc="-105" dirty="0">
                <a:solidFill>
                  <a:srgbClr val="128BB9"/>
                </a:solidFill>
              </a:rPr>
              <a:t>129</a:t>
            </a:r>
            <a:r>
              <a:rPr spc="-114" dirty="0">
                <a:solidFill>
                  <a:srgbClr val="128BB9"/>
                </a:solidFill>
              </a:rPr>
              <a:t> </a:t>
            </a:r>
            <a:r>
              <a:rPr spc="-100" dirty="0">
                <a:solidFill>
                  <a:srgbClr val="128BB9"/>
                </a:solidFill>
              </a:rPr>
              <a:t>400</a:t>
            </a:r>
            <a:r>
              <a:rPr spc="-105" dirty="0">
                <a:solidFill>
                  <a:srgbClr val="128BB9"/>
                </a:solidFill>
              </a:rPr>
              <a:t> </a:t>
            </a:r>
            <a:r>
              <a:rPr dirty="0">
                <a:solidFill>
                  <a:srgbClr val="128BB9"/>
                </a:solidFill>
              </a:rPr>
              <a:t>a</a:t>
            </a:r>
            <a:r>
              <a:rPr spc="-114" dirty="0">
                <a:solidFill>
                  <a:srgbClr val="128BB9"/>
                </a:solidFill>
              </a:rPr>
              <a:t> </a:t>
            </a:r>
            <a:r>
              <a:rPr spc="-110" dirty="0">
                <a:solidFill>
                  <a:srgbClr val="128BB9"/>
                </a:solidFill>
              </a:rPr>
              <a:t>129</a:t>
            </a:r>
            <a:r>
              <a:rPr spc="-120" dirty="0">
                <a:solidFill>
                  <a:srgbClr val="128BB9"/>
                </a:solidFill>
              </a:rPr>
              <a:t> </a:t>
            </a:r>
            <a:r>
              <a:rPr spc="-25" dirty="0">
                <a:solidFill>
                  <a:srgbClr val="128BB9"/>
                </a:solidFill>
              </a:rPr>
              <a:t>410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561" y="1177355"/>
            <a:ext cx="18356580" cy="11061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043940" indent="-1031240">
              <a:lnSpc>
                <a:spcPct val="100000"/>
              </a:lnSpc>
              <a:spcBef>
                <a:spcPts val="625"/>
              </a:spcBef>
              <a:buClr>
                <a:srgbClr val="004999"/>
              </a:buClr>
              <a:buAutoNum type="romanUcPeriod"/>
              <a:tabLst>
                <a:tab pos="1043940" algn="l"/>
              </a:tabLst>
            </a:pPr>
            <a:r>
              <a:rPr sz="3100" b="1" dirty="0">
                <a:latin typeface="Trebuchet MS"/>
                <a:cs typeface="Trebuchet MS"/>
              </a:rPr>
              <a:t>Podávání</a:t>
            </a:r>
            <a:r>
              <a:rPr sz="3100" b="1" spc="-2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žádostí</a:t>
            </a:r>
            <a:r>
              <a:rPr sz="3100" b="1" spc="-2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prostřednictvím</a:t>
            </a:r>
            <a:r>
              <a:rPr sz="3100" b="1" spc="-50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jednotného</a:t>
            </a:r>
            <a:r>
              <a:rPr sz="3100" b="1" spc="-3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dotačního</a:t>
            </a:r>
            <a:r>
              <a:rPr sz="3100" b="1" spc="-2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portálu</a:t>
            </a:r>
            <a:r>
              <a:rPr sz="3100" b="1" spc="-20" dirty="0">
                <a:latin typeface="Trebuchet MS"/>
                <a:cs typeface="Trebuchet MS"/>
              </a:rPr>
              <a:t> </a:t>
            </a:r>
            <a:r>
              <a:rPr sz="3100" b="1" spc="-55" dirty="0">
                <a:latin typeface="Trebuchet MS"/>
                <a:cs typeface="Trebuchet MS"/>
              </a:rPr>
              <a:t>(</a:t>
            </a:r>
            <a:r>
              <a:rPr sz="3100" b="1" u="sng" spc="-55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2"/>
              </a:rPr>
              <a:t>https://isprofin.mfcr.cz/rispf</a:t>
            </a:r>
            <a:r>
              <a:rPr sz="3100" b="1" spc="-55" dirty="0">
                <a:latin typeface="Trebuchet MS"/>
                <a:cs typeface="Trebuchet MS"/>
              </a:rPr>
              <a:t>)</a:t>
            </a:r>
            <a:endParaRPr sz="3100">
              <a:latin typeface="Trebuchet MS"/>
              <a:cs typeface="Trebuchet MS"/>
            </a:endParaRPr>
          </a:p>
          <a:p>
            <a:pPr marL="1043940" indent="-1031240">
              <a:lnSpc>
                <a:spcPct val="100000"/>
              </a:lnSpc>
              <a:spcBef>
                <a:spcPts val="535"/>
              </a:spcBef>
              <a:buClr>
                <a:srgbClr val="004999"/>
              </a:buClr>
              <a:buAutoNum type="romanUcPeriod"/>
              <a:tabLst>
                <a:tab pos="1043940" algn="l"/>
              </a:tabLst>
            </a:pPr>
            <a:r>
              <a:rPr sz="3100" b="1" spc="-10" dirty="0">
                <a:latin typeface="Trebuchet MS"/>
                <a:cs typeface="Trebuchet MS"/>
              </a:rPr>
              <a:t>Financování</a:t>
            </a:r>
            <a:r>
              <a:rPr sz="3100" b="1" spc="-10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v</a:t>
            </a:r>
            <a:r>
              <a:rPr sz="3100" b="1" spc="-7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režimu</a:t>
            </a:r>
            <a:r>
              <a:rPr sz="3100" b="1" spc="-105" dirty="0">
                <a:latin typeface="Trebuchet MS"/>
                <a:cs typeface="Trebuchet MS"/>
              </a:rPr>
              <a:t> </a:t>
            </a:r>
            <a:r>
              <a:rPr sz="3100" b="1" spc="450" dirty="0">
                <a:latin typeface="Trebuchet MS"/>
                <a:cs typeface="Trebuchet MS"/>
              </a:rPr>
              <a:t>EX</a:t>
            </a:r>
            <a:r>
              <a:rPr sz="3100" b="1" spc="-70" dirty="0">
                <a:latin typeface="Trebuchet MS"/>
                <a:cs typeface="Trebuchet MS"/>
              </a:rPr>
              <a:t> </a:t>
            </a:r>
            <a:r>
              <a:rPr sz="3100" b="1" spc="330" dirty="0">
                <a:latin typeface="Trebuchet MS"/>
                <a:cs typeface="Trebuchet MS"/>
              </a:rPr>
              <a:t>POST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561" y="2320130"/>
            <a:ext cx="531495" cy="503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b="1" spc="35" dirty="0">
                <a:solidFill>
                  <a:srgbClr val="004999"/>
                </a:solidFill>
                <a:latin typeface="Trebuchet MS"/>
                <a:cs typeface="Trebuchet MS"/>
              </a:rPr>
              <a:t>III.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561" y="2320130"/>
            <a:ext cx="18485485" cy="750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3940" marR="45720" algn="just">
              <a:lnSpc>
                <a:spcPct val="101099"/>
              </a:lnSpc>
              <a:spcBef>
                <a:spcPts val="95"/>
              </a:spcBef>
            </a:pPr>
            <a:r>
              <a:rPr sz="3100" b="1" spc="60" dirty="0">
                <a:latin typeface="Trebuchet MS"/>
                <a:cs typeface="Trebuchet MS"/>
              </a:rPr>
              <a:t>Zaslat</a:t>
            </a:r>
            <a:r>
              <a:rPr sz="3100" b="1" spc="7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schválený</a:t>
            </a:r>
            <a:r>
              <a:rPr sz="3100" b="1" spc="22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„</a:t>
            </a:r>
            <a:r>
              <a:rPr sz="3100" b="1" dirty="0">
                <a:latin typeface="Trebuchet MS"/>
                <a:cs typeface="Trebuchet MS"/>
              </a:rPr>
              <a:t>Plán</a:t>
            </a:r>
            <a:r>
              <a:rPr sz="3100" b="1" spc="21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financování</a:t>
            </a:r>
            <a:r>
              <a:rPr sz="3100" b="1" spc="21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obnovy</a:t>
            </a:r>
            <a:r>
              <a:rPr sz="3100" b="1" spc="21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vodovodů</a:t>
            </a:r>
            <a:r>
              <a:rPr sz="3100" b="1" spc="22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a</a:t>
            </a:r>
            <a:r>
              <a:rPr sz="3100" b="1" spc="204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kanalizací“</a:t>
            </a:r>
            <a:r>
              <a:rPr sz="3100" b="1" spc="204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podle</a:t>
            </a:r>
            <a:r>
              <a:rPr sz="3100" spc="225" dirty="0">
                <a:latin typeface="Trebuchet MS"/>
                <a:cs typeface="Trebuchet MS"/>
              </a:rPr>
              <a:t> </a:t>
            </a:r>
            <a:r>
              <a:rPr sz="3100" spc="-40" dirty="0">
                <a:latin typeface="Trebuchet MS"/>
                <a:cs typeface="Trebuchet MS"/>
              </a:rPr>
              <a:t>přílohy</a:t>
            </a:r>
            <a:r>
              <a:rPr sz="3100" spc="210" dirty="0">
                <a:latin typeface="Trebuchet MS"/>
                <a:cs typeface="Trebuchet MS"/>
              </a:rPr>
              <a:t> </a:t>
            </a:r>
            <a:r>
              <a:rPr sz="3100" spc="-320" dirty="0">
                <a:latin typeface="Trebuchet MS"/>
                <a:cs typeface="Trebuchet MS"/>
              </a:rPr>
              <a:t>č.</a:t>
            </a:r>
            <a:r>
              <a:rPr sz="3100" spc="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18</a:t>
            </a:r>
            <a:r>
              <a:rPr sz="3100" spc="225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vyhlášky </a:t>
            </a:r>
            <a:r>
              <a:rPr sz="3100" spc="-315" dirty="0">
                <a:latin typeface="Trebuchet MS"/>
                <a:cs typeface="Trebuchet MS"/>
              </a:rPr>
              <a:t>č.</a:t>
            </a:r>
            <a:r>
              <a:rPr sz="3100" spc="-370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428/2001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45" dirty="0">
                <a:latin typeface="Trebuchet MS"/>
                <a:cs typeface="Trebuchet MS"/>
              </a:rPr>
              <a:t>Sb.</a:t>
            </a:r>
            <a:r>
              <a:rPr sz="3100" spc="-38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prostřednictvím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Informačního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systému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kanalizací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spc="-85" dirty="0">
                <a:latin typeface="Trebuchet MS"/>
                <a:cs typeface="Trebuchet MS"/>
              </a:rPr>
              <a:t>(ISVaK)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kontrola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00" dirty="0">
                <a:latin typeface="Trebuchet MS"/>
                <a:cs typeface="Trebuchet MS"/>
              </a:rPr>
              <a:t>při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ZVA</a:t>
            </a:r>
            <a:endParaRPr sz="3100">
              <a:latin typeface="Trebuchet MS"/>
              <a:cs typeface="Trebuchet MS"/>
            </a:endParaRPr>
          </a:p>
          <a:p>
            <a:pPr marL="1045210" indent="-1032510" algn="just">
              <a:lnSpc>
                <a:spcPct val="100000"/>
              </a:lnSpc>
              <a:spcBef>
                <a:spcPts val="535"/>
              </a:spcBef>
              <a:buClr>
                <a:srgbClr val="004999"/>
              </a:buClr>
              <a:buAutoNum type="romanUcPeriod" startAt="4"/>
              <a:tabLst>
                <a:tab pos="1045210" algn="l"/>
              </a:tabLst>
            </a:pPr>
            <a:r>
              <a:rPr sz="3100" b="1" spc="75" dirty="0">
                <a:latin typeface="Trebuchet MS"/>
                <a:cs typeface="Trebuchet MS"/>
              </a:rPr>
              <a:t>Ceny</a:t>
            </a:r>
            <a:r>
              <a:rPr sz="3100" b="1" spc="-9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pro</a:t>
            </a:r>
            <a:r>
              <a:rPr sz="3100" b="1" spc="-8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vodné</a:t>
            </a:r>
            <a:r>
              <a:rPr sz="3100" b="1" spc="-9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či</a:t>
            </a:r>
            <a:r>
              <a:rPr sz="3100" b="1" spc="-9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stočné</a:t>
            </a:r>
            <a:r>
              <a:rPr sz="3100" b="1" spc="-90" dirty="0">
                <a:latin typeface="Trebuchet MS"/>
                <a:cs typeface="Trebuchet MS"/>
              </a:rPr>
              <a:t> </a:t>
            </a:r>
            <a:r>
              <a:rPr sz="3100" b="1" spc="420" dirty="0">
                <a:latin typeface="Trebuchet MS"/>
                <a:cs typeface="Trebuchet MS"/>
              </a:rPr>
              <a:t>–</a:t>
            </a:r>
            <a:r>
              <a:rPr sz="3100" b="1" spc="-75" dirty="0">
                <a:latin typeface="Trebuchet MS"/>
                <a:cs typeface="Trebuchet MS"/>
              </a:rPr>
              <a:t> </a:t>
            </a:r>
            <a:r>
              <a:rPr sz="3100" spc="-110" dirty="0">
                <a:latin typeface="Trebuchet MS"/>
                <a:cs typeface="Trebuchet MS"/>
              </a:rPr>
              <a:t>dodržení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principu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b="1" spc="-20" dirty="0">
                <a:latin typeface="Trebuchet MS"/>
                <a:cs typeface="Trebuchet MS"/>
              </a:rPr>
              <a:t>uživatel</a:t>
            </a:r>
            <a:r>
              <a:rPr sz="3100" b="1" spc="-100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platí</a:t>
            </a:r>
            <a:endParaRPr sz="3100">
              <a:latin typeface="Trebuchet MS"/>
              <a:cs typeface="Trebuchet MS"/>
            </a:endParaRPr>
          </a:p>
          <a:p>
            <a:pPr marL="1129030" marR="6985" algn="just">
              <a:lnSpc>
                <a:spcPts val="3760"/>
              </a:lnSpc>
              <a:spcBef>
                <a:spcPts val="130"/>
              </a:spcBef>
            </a:pPr>
            <a:r>
              <a:rPr sz="3100" spc="-125" dirty="0">
                <a:solidFill>
                  <a:srgbClr val="FF0000"/>
                </a:solidFill>
                <a:latin typeface="Trebuchet MS"/>
                <a:cs typeface="Trebuchet MS"/>
              </a:rPr>
              <a:t>(Příjemce</a:t>
            </a:r>
            <a:r>
              <a:rPr sz="3100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(nový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vlastník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předmětné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infrastruktury)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335" dirty="0">
                <a:solidFill>
                  <a:srgbClr val="FF0000"/>
                </a:solidFill>
                <a:latin typeface="Trebuchet MS"/>
                <a:cs typeface="Trebuchet MS"/>
              </a:rPr>
              <a:t>je</a:t>
            </a:r>
            <a:r>
              <a:rPr sz="3100" spc="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spc="-55" dirty="0">
                <a:solidFill>
                  <a:srgbClr val="FF0000"/>
                </a:solidFill>
                <a:latin typeface="Trebuchet MS"/>
                <a:cs typeface="Trebuchet MS"/>
              </a:rPr>
              <a:t>povinen</a:t>
            </a:r>
            <a:r>
              <a:rPr sz="31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spc="-120" dirty="0">
                <a:solidFill>
                  <a:srgbClr val="FF0000"/>
                </a:solidFill>
                <a:latin typeface="Trebuchet MS"/>
                <a:cs typeface="Trebuchet MS"/>
              </a:rPr>
              <a:t>uplatňovat</a:t>
            </a:r>
            <a:r>
              <a:rPr sz="3100" spc="-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spc="-55" dirty="0">
                <a:solidFill>
                  <a:srgbClr val="FF0000"/>
                </a:solidFill>
                <a:latin typeface="Trebuchet MS"/>
                <a:cs typeface="Trebuchet MS"/>
              </a:rPr>
              <a:t>nedotovanou</a:t>
            </a:r>
            <a:r>
              <a:rPr sz="31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FF0000"/>
                </a:solidFill>
                <a:latin typeface="Trebuchet MS"/>
                <a:cs typeface="Trebuchet MS"/>
              </a:rPr>
              <a:t>cenu</a:t>
            </a:r>
            <a:r>
              <a:rPr sz="31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FF0000"/>
                </a:solidFill>
                <a:latin typeface="Trebuchet MS"/>
                <a:cs typeface="Trebuchet MS"/>
              </a:rPr>
              <a:t>pro</a:t>
            </a:r>
            <a:r>
              <a:rPr sz="31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spc="-20" dirty="0">
                <a:solidFill>
                  <a:srgbClr val="FF0000"/>
                </a:solidFill>
                <a:latin typeface="Trebuchet MS"/>
                <a:cs typeface="Trebuchet MS"/>
              </a:rPr>
              <a:t>vodné </a:t>
            </a:r>
            <a:r>
              <a:rPr sz="3100" dirty="0">
                <a:solidFill>
                  <a:srgbClr val="FF0000"/>
                </a:solidFill>
                <a:latin typeface="Trebuchet MS"/>
                <a:cs typeface="Trebuchet MS"/>
              </a:rPr>
              <a:t>nebo</a:t>
            </a:r>
            <a:r>
              <a:rPr sz="3100" spc="-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solidFill>
                  <a:srgbClr val="FF0000"/>
                </a:solidFill>
                <a:latin typeface="Trebuchet MS"/>
                <a:cs typeface="Trebuchet MS"/>
              </a:rPr>
              <a:t>pro</a:t>
            </a:r>
            <a:r>
              <a:rPr sz="310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spc="-50" dirty="0">
                <a:solidFill>
                  <a:srgbClr val="FF0000"/>
                </a:solidFill>
                <a:latin typeface="Trebuchet MS"/>
                <a:cs typeface="Trebuchet MS"/>
              </a:rPr>
              <a:t>stočné</a:t>
            </a:r>
            <a:r>
              <a:rPr sz="31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na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kalendářní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rok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odběratele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vypočítanou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v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spc="-85" dirty="0">
                <a:latin typeface="Trebuchet MS"/>
                <a:cs typeface="Trebuchet MS"/>
              </a:rPr>
              <a:t>souladu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s</a:t>
            </a:r>
            <a:r>
              <a:rPr sz="3100" spc="-3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§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35a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vyhlášky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10" dirty="0">
                <a:latin typeface="Trebuchet MS"/>
                <a:cs typeface="Trebuchet MS"/>
              </a:rPr>
              <a:t>428/2001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spc="-315" dirty="0">
                <a:latin typeface="Trebuchet MS"/>
                <a:cs typeface="Trebuchet MS"/>
              </a:rPr>
              <a:t>Sb., </a:t>
            </a:r>
            <a:r>
              <a:rPr sz="3100" spc="-60" dirty="0">
                <a:latin typeface="Trebuchet MS"/>
                <a:cs typeface="Trebuchet MS"/>
              </a:rPr>
              <a:t>kterou</a:t>
            </a:r>
            <a:r>
              <a:rPr sz="3100" spc="-17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se</a:t>
            </a:r>
            <a:r>
              <a:rPr sz="3100" spc="-235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provádí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110" dirty="0">
                <a:latin typeface="Trebuchet MS"/>
                <a:cs typeface="Trebuchet MS"/>
              </a:rPr>
              <a:t>zákon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650" dirty="0">
                <a:latin typeface="Trebuchet MS"/>
                <a:cs typeface="Trebuchet MS"/>
              </a:rPr>
              <a:t>č.</a:t>
            </a:r>
            <a:r>
              <a:rPr sz="3100" spc="415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274/2001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370" dirty="0">
                <a:latin typeface="Trebuchet MS"/>
                <a:cs typeface="Trebuchet MS"/>
              </a:rPr>
              <a:t>Sb.</a:t>
            </a:r>
            <a:r>
              <a:rPr sz="3100" spc="135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Vlastník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může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cenu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23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vodné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60" dirty="0">
                <a:latin typeface="Trebuchet MS"/>
                <a:cs typeface="Trebuchet MS"/>
              </a:rPr>
              <a:t>nebo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spc="-85" dirty="0">
                <a:latin typeface="Trebuchet MS"/>
                <a:cs typeface="Trebuchet MS"/>
              </a:rPr>
              <a:t>stočné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na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kalendářní</a:t>
            </a:r>
            <a:r>
              <a:rPr sz="3100" spc="-25" dirty="0">
                <a:latin typeface="Trebuchet MS"/>
                <a:cs typeface="Trebuchet MS"/>
              </a:rPr>
              <a:t> rok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235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odběratele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dotovat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40" dirty="0">
                <a:latin typeface="Trebuchet MS"/>
                <a:cs typeface="Trebuchet MS"/>
              </a:rPr>
              <a:t>za</a:t>
            </a:r>
            <a:r>
              <a:rPr sz="3100" dirty="0">
                <a:latin typeface="Trebuchet MS"/>
                <a:cs typeface="Trebuchet MS"/>
              </a:rPr>
              <a:t> </a:t>
            </a:r>
            <a:r>
              <a:rPr sz="3100" spc="-165" dirty="0">
                <a:latin typeface="Trebuchet MS"/>
                <a:cs typeface="Trebuchet MS"/>
              </a:rPr>
              <a:t>předpokladu,</a:t>
            </a:r>
            <a:r>
              <a:rPr sz="3100" spc="-295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že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cena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odběratele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bude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220" dirty="0">
                <a:latin typeface="Trebuchet MS"/>
                <a:cs typeface="Trebuchet MS"/>
              </a:rPr>
              <a:t>stejná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60" dirty="0">
                <a:latin typeface="Trebuchet MS"/>
                <a:cs typeface="Trebuchet MS"/>
              </a:rPr>
              <a:t>nebo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95" dirty="0">
                <a:latin typeface="Trebuchet MS"/>
                <a:cs typeface="Trebuchet MS"/>
              </a:rPr>
              <a:t>vyšší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než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průměrná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cena</a:t>
            </a:r>
            <a:endParaRPr sz="3100">
              <a:latin typeface="Trebuchet MS"/>
              <a:cs typeface="Trebuchet MS"/>
            </a:endParaRPr>
          </a:p>
          <a:p>
            <a:pPr marL="1129030" algn="just">
              <a:lnSpc>
                <a:spcPts val="3625"/>
              </a:lnSpc>
            </a:pP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235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vodné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nebo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235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stočné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v</a:t>
            </a:r>
            <a:r>
              <a:rPr sz="3100" spc="-18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České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170" dirty="0">
                <a:latin typeface="Trebuchet MS"/>
                <a:cs typeface="Trebuchet MS"/>
              </a:rPr>
              <a:t>republice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v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předchozím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roce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dle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45" dirty="0">
                <a:latin typeface="Trebuchet MS"/>
                <a:cs typeface="Trebuchet MS"/>
              </a:rPr>
              <a:t>údajů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ČSÚ.</a:t>
            </a:r>
            <a:endParaRPr sz="3100">
              <a:latin typeface="Trebuchet MS"/>
              <a:cs typeface="Trebuchet MS"/>
            </a:endParaRPr>
          </a:p>
          <a:p>
            <a:pPr marL="1129030" algn="just">
              <a:lnSpc>
                <a:spcPct val="100000"/>
              </a:lnSpc>
              <a:spcBef>
                <a:spcPts val="535"/>
              </a:spcBef>
            </a:pPr>
            <a:r>
              <a:rPr sz="3100" spc="-285" dirty="0">
                <a:latin typeface="Trebuchet MS"/>
                <a:cs typeface="Trebuchet MS"/>
              </a:rPr>
              <a:t>Tj.</a:t>
            </a:r>
            <a:r>
              <a:rPr sz="3100" spc="50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Při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125" dirty="0">
                <a:latin typeface="Trebuchet MS"/>
                <a:cs typeface="Trebuchet MS"/>
              </a:rPr>
              <a:t>ZVA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musí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příjemce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doložit</a:t>
            </a:r>
            <a:endParaRPr sz="3100">
              <a:latin typeface="Trebuchet MS"/>
              <a:cs typeface="Trebuchet MS"/>
            </a:endParaRPr>
          </a:p>
          <a:p>
            <a:pPr marL="1129030" marR="5080" indent="110489" algn="just">
              <a:lnSpc>
                <a:spcPct val="101099"/>
              </a:lnSpc>
              <a:spcBef>
                <a:spcPts val="490"/>
              </a:spcBef>
            </a:pPr>
            <a:r>
              <a:rPr sz="3100" spc="-130" dirty="0">
                <a:latin typeface="Trebuchet MS"/>
                <a:cs typeface="Trebuchet MS"/>
              </a:rPr>
              <a:t>-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10" dirty="0">
                <a:latin typeface="Trebuchet MS"/>
                <a:cs typeface="Trebuchet MS"/>
              </a:rPr>
              <a:t>Vypočet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(kalkulace)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ceny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pro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vodné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stočné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pro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04" dirty="0">
                <a:latin typeface="Trebuchet MS"/>
                <a:cs typeface="Trebuchet MS"/>
              </a:rPr>
              <a:t>aktuální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kalendářní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5" dirty="0">
                <a:latin typeface="Trebuchet MS"/>
                <a:cs typeface="Trebuchet MS"/>
              </a:rPr>
              <a:t>rok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dle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př.</a:t>
            </a:r>
            <a:r>
              <a:rPr sz="3100" spc="-395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19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65" dirty="0">
                <a:latin typeface="Trebuchet MS"/>
                <a:cs typeface="Trebuchet MS"/>
              </a:rPr>
              <a:t>vyhlášky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428/2001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300" dirty="0">
                <a:latin typeface="Trebuchet MS"/>
                <a:cs typeface="Trebuchet MS"/>
              </a:rPr>
              <a:t>Sb.,</a:t>
            </a:r>
            <a:r>
              <a:rPr sz="3100" spc="-37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kterou </a:t>
            </a:r>
            <a:r>
              <a:rPr sz="3100" spc="-120" dirty="0">
                <a:latin typeface="Trebuchet MS"/>
                <a:cs typeface="Trebuchet MS"/>
              </a:rPr>
              <a:t>se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provádí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zákon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315" dirty="0">
                <a:latin typeface="Trebuchet MS"/>
                <a:cs typeface="Trebuchet MS"/>
              </a:rPr>
              <a:t>č.</a:t>
            </a:r>
            <a:r>
              <a:rPr sz="3100" spc="-385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274/2001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240" dirty="0">
                <a:latin typeface="Trebuchet MS"/>
                <a:cs typeface="Trebuchet MS"/>
              </a:rPr>
              <a:t>Sb.</a:t>
            </a:r>
            <a:endParaRPr sz="3100">
              <a:latin typeface="Trebuchet MS"/>
              <a:cs typeface="Trebuchet MS"/>
            </a:endParaRPr>
          </a:p>
          <a:p>
            <a:pPr marL="1129030" algn="just">
              <a:lnSpc>
                <a:spcPct val="100000"/>
              </a:lnSpc>
              <a:spcBef>
                <a:spcPts val="540"/>
              </a:spcBef>
            </a:pPr>
            <a:r>
              <a:rPr sz="3100" dirty="0">
                <a:solidFill>
                  <a:srgbClr val="004999"/>
                </a:solidFill>
                <a:latin typeface="Trebuchet MS"/>
                <a:cs typeface="Trebuchet MS"/>
              </a:rPr>
              <a:t>-</a:t>
            </a:r>
            <a:r>
              <a:rPr sz="3100" spc="170" dirty="0">
                <a:solidFill>
                  <a:srgbClr val="004999"/>
                </a:solidFill>
                <a:latin typeface="Trebuchet MS"/>
                <a:cs typeface="Trebuchet MS"/>
              </a:rPr>
              <a:t>  </a:t>
            </a:r>
            <a:r>
              <a:rPr sz="3100" dirty="0">
                <a:latin typeface="Trebuchet MS"/>
                <a:cs typeface="Trebuchet MS"/>
              </a:rPr>
              <a:t>Doklad</a:t>
            </a:r>
            <a:r>
              <a:rPr sz="3100" spc="-5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o</a:t>
            </a:r>
            <a:r>
              <a:rPr sz="3100" spc="-5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vyhlášené</a:t>
            </a:r>
            <a:r>
              <a:rPr sz="3100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ceně</a:t>
            </a:r>
            <a:r>
              <a:rPr sz="3100" spc="-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70" dirty="0">
                <a:latin typeface="Trebuchet MS"/>
                <a:cs typeface="Trebuchet MS"/>
              </a:rPr>
              <a:t>vodné</a:t>
            </a:r>
            <a:r>
              <a:rPr sz="3100" spc="-1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stočné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odběratele</a:t>
            </a:r>
            <a:r>
              <a:rPr sz="3100" spc="-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1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aktuální</a:t>
            </a:r>
            <a:r>
              <a:rPr sz="3100" dirty="0">
                <a:latin typeface="Trebuchet MS"/>
                <a:cs typeface="Trebuchet MS"/>
              </a:rPr>
              <a:t> rok </a:t>
            </a:r>
            <a:r>
              <a:rPr sz="3100" spc="-200" dirty="0">
                <a:latin typeface="Trebuchet MS"/>
                <a:cs typeface="Trebuchet MS"/>
              </a:rPr>
              <a:t>(např. </a:t>
            </a:r>
            <a:r>
              <a:rPr sz="3100" spc="-114" dirty="0">
                <a:latin typeface="Trebuchet MS"/>
                <a:cs typeface="Trebuchet MS"/>
              </a:rPr>
              <a:t>ceník</a:t>
            </a:r>
            <a:r>
              <a:rPr sz="3100" spc="-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5" dirty="0">
                <a:latin typeface="Trebuchet MS"/>
                <a:cs typeface="Trebuchet MS"/>
              </a:rPr>
              <a:t> </a:t>
            </a:r>
            <a:r>
              <a:rPr sz="3100" spc="-70" dirty="0">
                <a:latin typeface="Trebuchet MS"/>
                <a:cs typeface="Trebuchet MS"/>
              </a:rPr>
              <a:t>aktuální</a:t>
            </a:r>
            <a:endParaRPr sz="3100">
              <a:latin typeface="Trebuchet MS"/>
              <a:cs typeface="Trebuchet MS"/>
            </a:endParaRPr>
          </a:p>
          <a:p>
            <a:pPr marL="1600200" algn="just">
              <a:lnSpc>
                <a:spcPct val="100000"/>
              </a:lnSpc>
              <a:spcBef>
                <a:spcPts val="35"/>
              </a:spcBef>
            </a:pPr>
            <a:r>
              <a:rPr sz="3100" spc="-140" dirty="0">
                <a:latin typeface="Trebuchet MS"/>
                <a:cs typeface="Trebuchet MS"/>
              </a:rPr>
              <a:t>rok,</a:t>
            </a:r>
            <a:r>
              <a:rPr sz="3100" spc="-355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usnesení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zastupitelstva</a:t>
            </a:r>
            <a:r>
              <a:rPr sz="3100" spc="-3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apod.)</a:t>
            </a:r>
            <a:endParaRPr sz="3100">
              <a:latin typeface="Trebuchet MS"/>
              <a:cs typeface="Trebuchet MS"/>
            </a:endParaRPr>
          </a:p>
          <a:p>
            <a:pPr marL="1050290" marR="45720" indent="-1038225" algn="just">
              <a:lnSpc>
                <a:spcPct val="101099"/>
              </a:lnSpc>
              <a:spcBef>
                <a:spcPts val="495"/>
              </a:spcBef>
              <a:buAutoNum type="romanUcPeriod" startAt="5"/>
              <a:tabLst>
                <a:tab pos="1050290" algn="l"/>
                <a:tab pos="1051560" algn="l"/>
              </a:tabLst>
            </a:pPr>
            <a:r>
              <a:rPr sz="3100" b="1" dirty="0">
                <a:solidFill>
                  <a:srgbClr val="004999"/>
                </a:solidFill>
                <a:latin typeface="Trebuchet MS"/>
                <a:cs typeface="Trebuchet MS"/>
              </a:rPr>
              <a:t>	</a:t>
            </a:r>
            <a:r>
              <a:rPr sz="3100" b="1" dirty="0">
                <a:latin typeface="Trebuchet MS"/>
                <a:cs typeface="Trebuchet MS"/>
              </a:rPr>
              <a:t>Krajská</a:t>
            </a:r>
            <a:r>
              <a:rPr sz="3100" b="1" spc="10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dotace</a:t>
            </a:r>
            <a:r>
              <a:rPr sz="3100" b="1" spc="13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+</a:t>
            </a:r>
            <a:r>
              <a:rPr sz="3100" b="1" spc="114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podpora</a:t>
            </a:r>
            <a:r>
              <a:rPr sz="3100" b="1" spc="10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ze</a:t>
            </a:r>
            <a:r>
              <a:rPr sz="3100" b="1" spc="12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státního</a:t>
            </a:r>
            <a:r>
              <a:rPr sz="3100" b="1" spc="12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rozpočtu</a:t>
            </a:r>
            <a:r>
              <a:rPr sz="3100" b="1" spc="10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-</a:t>
            </a:r>
            <a:r>
              <a:rPr sz="3100" b="1" spc="120" dirty="0">
                <a:latin typeface="Trebuchet MS"/>
                <a:cs typeface="Trebuchet MS"/>
              </a:rPr>
              <a:t> </a:t>
            </a:r>
            <a:r>
              <a:rPr sz="3100" spc="-25" dirty="0">
                <a:latin typeface="Trebuchet MS"/>
                <a:cs typeface="Trebuchet MS"/>
              </a:rPr>
              <a:t>Celková</a:t>
            </a:r>
            <a:r>
              <a:rPr sz="3100" spc="125" dirty="0">
                <a:latin typeface="Trebuchet MS"/>
                <a:cs typeface="Trebuchet MS"/>
              </a:rPr>
              <a:t> </a:t>
            </a:r>
            <a:r>
              <a:rPr sz="3100" spc="-25" dirty="0">
                <a:latin typeface="Trebuchet MS"/>
                <a:cs typeface="Trebuchet MS"/>
              </a:rPr>
              <a:t>výše</a:t>
            </a:r>
            <a:r>
              <a:rPr sz="3100" spc="11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podpory</a:t>
            </a:r>
            <a:r>
              <a:rPr sz="3100" spc="12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akce</a:t>
            </a:r>
            <a:r>
              <a:rPr sz="3100" spc="110" dirty="0">
                <a:latin typeface="Trebuchet MS"/>
                <a:cs typeface="Trebuchet MS"/>
              </a:rPr>
              <a:t> </a:t>
            </a:r>
            <a:r>
              <a:rPr sz="3100" spc="-110" dirty="0">
                <a:latin typeface="Trebuchet MS"/>
                <a:cs typeface="Trebuchet MS"/>
              </a:rPr>
              <a:t>poskytnutá</a:t>
            </a:r>
            <a:r>
              <a:rPr sz="3100" spc="12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ze</a:t>
            </a:r>
            <a:r>
              <a:rPr sz="3100" spc="114" dirty="0">
                <a:latin typeface="Trebuchet MS"/>
                <a:cs typeface="Trebuchet MS"/>
              </a:rPr>
              <a:t> </a:t>
            </a:r>
            <a:r>
              <a:rPr sz="3100" spc="-40" dirty="0">
                <a:latin typeface="Trebuchet MS"/>
                <a:cs typeface="Trebuchet MS"/>
              </a:rPr>
              <a:t>všech </a:t>
            </a:r>
            <a:r>
              <a:rPr sz="3100" spc="-150" dirty="0">
                <a:latin typeface="Trebuchet MS"/>
                <a:cs typeface="Trebuchet MS"/>
              </a:rPr>
              <a:t>zdrojů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(státní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00" dirty="0">
                <a:latin typeface="Trebuchet MS"/>
                <a:cs typeface="Trebuchet MS"/>
              </a:rPr>
              <a:t>rozpočet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195" dirty="0">
                <a:latin typeface="Trebuchet MS"/>
                <a:cs typeface="Trebuchet MS"/>
              </a:rPr>
              <a:t>+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kraj)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rebuchet MS"/>
                <a:cs typeface="Trebuchet MS"/>
              </a:rPr>
              <a:t>nepřekročí</a:t>
            </a:r>
            <a:r>
              <a:rPr sz="3100" b="1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rebuchet MS"/>
                <a:cs typeface="Trebuchet MS"/>
              </a:rPr>
              <a:t>90%</a:t>
            </a:r>
            <a:r>
              <a:rPr sz="31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dirty="0">
                <a:solidFill>
                  <a:srgbClr val="FF0000"/>
                </a:solidFill>
                <a:latin typeface="Trebuchet MS"/>
                <a:cs typeface="Trebuchet MS"/>
              </a:rPr>
              <a:t>z</a:t>
            </a:r>
            <a:r>
              <a:rPr sz="310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100" b="1" spc="260" dirty="0">
                <a:solidFill>
                  <a:srgbClr val="FF0000"/>
                </a:solidFill>
                <a:latin typeface="Trebuchet MS"/>
                <a:cs typeface="Trebuchet MS"/>
              </a:rPr>
              <a:t>NSTČ.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865" y="394880"/>
            <a:ext cx="914146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30" dirty="0">
                <a:solidFill>
                  <a:srgbClr val="29B4E9"/>
                </a:solidFill>
              </a:rPr>
              <a:t>JEDNOTNÝ</a:t>
            </a:r>
            <a:r>
              <a:rPr spc="-110" dirty="0">
                <a:solidFill>
                  <a:srgbClr val="29B4E9"/>
                </a:solidFill>
              </a:rPr>
              <a:t> </a:t>
            </a:r>
            <a:r>
              <a:rPr spc="434" dirty="0">
                <a:solidFill>
                  <a:srgbClr val="29B4E9"/>
                </a:solidFill>
              </a:rPr>
              <a:t>DOTAČNÍ</a:t>
            </a:r>
            <a:r>
              <a:rPr spc="-110" dirty="0">
                <a:solidFill>
                  <a:srgbClr val="29B4E9"/>
                </a:solidFill>
              </a:rPr>
              <a:t> </a:t>
            </a:r>
            <a:r>
              <a:rPr spc="355" dirty="0">
                <a:solidFill>
                  <a:srgbClr val="29B4E9"/>
                </a:solidFill>
              </a:rPr>
              <a:t>PORTÁL</a:t>
            </a:r>
            <a:r>
              <a:rPr spc="-105" dirty="0">
                <a:solidFill>
                  <a:srgbClr val="29B4E9"/>
                </a:solidFill>
              </a:rPr>
              <a:t> </a:t>
            </a:r>
            <a:r>
              <a:rPr dirty="0">
                <a:solidFill>
                  <a:srgbClr val="29B4E9"/>
                </a:solidFill>
              </a:rPr>
              <a:t>-</a:t>
            </a:r>
            <a:r>
              <a:rPr spc="-100" dirty="0">
                <a:solidFill>
                  <a:srgbClr val="29B4E9"/>
                </a:solidFill>
              </a:rPr>
              <a:t> </a:t>
            </a:r>
            <a:r>
              <a:rPr spc="-25" dirty="0">
                <a:solidFill>
                  <a:srgbClr val="29B4E9"/>
                </a:solidFill>
              </a:rPr>
              <a:t>JDP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77335" y="456441"/>
            <a:ext cx="496189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u="sng" spc="-295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2"/>
              </a:rPr>
              <a:t>(https</a:t>
            </a:r>
            <a:r>
              <a:rPr sz="3300" u="sng" spc="-295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2"/>
              </a:rPr>
              <a:t>://isprofin.mfcr.cz/rispf)</a:t>
            </a:r>
            <a:endParaRPr sz="33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9725" y="1375699"/>
            <a:ext cx="15890304" cy="97576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455" y="2513551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455" y="3091472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6455" y="4573964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6455" y="5604170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6455" y="7337932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1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3085" y="2287904"/>
            <a:ext cx="18110200" cy="872045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822960" algn="just">
              <a:lnSpc>
                <a:spcPct val="100000"/>
              </a:lnSpc>
              <a:spcBef>
                <a:spcPts val="690"/>
              </a:spcBef>
            </a:pPr>
            <a:r>
              <a:rPr sz="3300" spc="-140" dirty="0">
                <a:latin typeface="Trebuchet MS"/>
                <a:cs typeface="Trebuchet MS"/>
              </a:rPr>
              <a:t>program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-365" dirty="0">
                <a:latin typeface="Trebuchet MS"/>
                <a:cs typeface="Trebuchet MS"/>
              </a:rPr>
              <a:t>je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předschválen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M</a:t>
            </a:r>
            <a:r>
              <a:rPr sz="3300" spc="-675" dirty="0">
                <a:latin typeface="Trebuchet MS"/>
                <a:cs typeface="Trebuchet MS"/>
              </a:rPr>
              <a:t>F</a:t>
            </a:r>
            <a:r>
              <a:rPr sz="3300" spc="-140" dirty="0">
                <a:latin typeface="Trebuchet MS"/>
                <a:cs typeface="Trebuchet MS"/>
              </a:rPr>
              <a:t>,</a:t>
            </a:r>
            <a:r>
              <a:rPr sz="3300" spc="-400" dirty="0">
                <a:latin typeface="Trebuchet MS"/>
                <a:cs typeface="Trebuchet MS"/>
              </a:rPr>
              <a:t> </a:t>
            </a:r>
            <a:r>
              <a:rPr sz="3300" spc="-254" dirty="0">
                <a:latin typeface="Trebuchet MS"/>
                <a:cs typeface="Trebuchet MS"/>
              </a:rPr>
              <a:t>jako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330" dirty="0">
                <a:latin typeface="Trebuchet MS"/>
                <a:cs typeface="Trebuchet MS"/>
              </a:rPr>
              <a:t>tzv.</a:t>
            </a:r>
            <a:r>
              <a:rPr sz="3300" spc="-415" dirty="0">
                <a:latin typeface="Trebuchet MS"/>
                <a:cs typeface="Trebuchet MS"/>
              </a:rPr>
              <a:t> </a:t>
            </a:r>
            <a:r>
              <a:rPr sz="3300" spc="-260" dirty="0">
                <a:latin typeface="Trebuchet MS"/>
                <a:cs typeface="Trebuchet MS"/>
              </a:rPr>
              <a:t>„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spící“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00" dirty="0">
                <a:latin typeface="Trebuchet MS"/>
                <a:cs typeface="Trebuchet MS"/>
              </a:rPr>
              <a:t>program,</a:t>
            </a:r>
            <a:r>
              <a:rPr sz="3300" spc="-385" dirty="0">
                <a:latin typeface="Trebuchet MS"/>
                <a:cs typeface="Trebuchet MS"/>
              </a:rPr>
              <a:t> </a:t>
            </a:r>
            <a:r>
              <a:rPr sz="3300" spc="-275" dirty="0">
                <a:latin typeface="Trebuchet MS"/>
                <a:cs typeface="Trebuchet MS"/>
              </a:rPr>
              <a:t>navazuje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54" dirty="0">
                <a:latin typeface="Trebuchet MS"/>
                <a:cs typeface="Trebuchet MS"/>
              </a:rPr>
              <a:t>na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programy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129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410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229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810</a:t>
            </a:r>
            <a:endParaRPr sz="3300">
              <a:latin typeface="Trebuchet MS"/>
              <a:cs typeface="Trebuchet MS"/>
            </a:endParaRPr>
          </a:p>
          <a:p>
            <a:pPr marL="822960" marR="47625" algn="just">
              <a:lnSpc>
                <a:spcPct val="90000"/>
              </a:lnSpc>
              <a:spcBef>
                <a:spcPts val="985"/>
              </a:spcBef>
            </a:pPr>
            <a:r>
              <a:rPr sz="3300" b="1" dirty="0">
                <a:latin typeface="Trebuchet MS"/>
                <a:cs typeface="Trebuchet MS"/>
              </a:rPr>
              <a:t>Spuštěn</a:t>
            </a:r>
            <a:r>
              <a:rPr sz="3300" b="1" spc="55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bude</a:t>
            </a:r>
            <a:r>
              <a:rPr sz="3300" b="1" spc="55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v</a:t>
            </a:r>
            <a:r>
              <a:rPr sz="3300" b="1" spc="55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případě</a:t>
            </a:r>
            <a:r>
              <a:rPr sz="3300" b="1" spc="56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potřeby</a:t>
            </a:r>
            <a:r>
              <a:rPr sz="3300" b="1" spc="55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urychleného</a:t>
            </a:r>
            <a:r>
              <a:rPr sz="3300" b="1" spc="57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řešení</a:t>
            </a:r>
            <a:r>
              <a:rPr sz="3300" b="1" spc="55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následků</a:t>
            </a:r>
            <a:r>
              <a:rPr sz="3300" b="1" spc="55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povodní</a:t>
            </a:r>
            <a:r>
              <a:rPr sz="3300" b="1" spc="56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případně</a:t>
            </a:r>
            <a:r>
              <a:rPr sz="3300" b="1" spc="565" dirty="0">
                <a:latin typeface="Trebuchet MS"/>
                <a:cs typeface="Trebuchet MS"/>
              </a:rPr>
              <a:t> </a:t>
            </a:r>
            <a:r>
              <a:rPr sz="3300" b="1" spc="-25" dirty="0">
                <a:latin typeface="Trebuchet MS"/>
                <a:cs typeface="Trebuchet MS"/>
              </a:rPr>
              <a:t>jiné </a:t>
            </a:r>
            <a:r>
              <a:rPr sz="3300" b="1" dirty="0">
                <a:latin typeface="Trebuchet MS"/>
                <a:cs typeface="Trebuchet MS"/>
              </a:rPr>
              <a:t>živelné</a:t>
            </a:r>
            <a:r>
              <a:rPr sz="3300" b="1" spc="78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události,</a:t>
            </a:r>
            <a:r>
              <a:rPr sz="3300" b="1" spc="50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konkrétně</a:t>
            </a:r>
            <a:r>
              <a:rPr sz="3300" b="1" spc="78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pokud</a:t>
            </a:r>
            <a:r>
              <a:rPr sz="3300" b="1" spc="79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dojde</a:t>
            </a:r>
            <a:r>
              <a:rPr sz="3300" b="1" spc="78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k</a:t>
            </a:r>
            <a:r>
              <a:rPr sz="3300" b="1" spc="78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poškození</a:t>
            </a:r>
            <a:r>
              <a:rPr sz="3300" b="1" spc="78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či</a:t>
            </a:r>
            <a:r>
              <a:rPr sz="3300" b="1" spc="79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zničení</a:t>
            </a:r>
            <a:r>
              <a:rPr sz="3300" b="1" spc="77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objektů</a:t>
            </a:r>
            <a:r>
              <a:rPr sz="3300" b="1" spc="80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a</a:t>
            </a:r>
            <a:r>
              <a:rPr sz="3300" b="1" spc="785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zařízení </a:t>
            </a:r>
            <a:r>
              <a:rPr sz="3300" b="1" dirty="0">
                <a:latin typeface="Trebuchet MS"/>
                <a:cs typeface="Trebuchet MS"/>
              </a:rPr>
              <a:t>vodohospodářské</a:t>
            </a:r>
            <a:r>
              <a:rPr sz="3300" b="1" spc="-55" dirty="0">
                <a:latin typeface="Trebuchet MS"/>
                <a:cs typeface="Trebuchet MS"/>
              </a:rPr>
              <a:t> </a:t>
            </a:r>
            <a:r>
              <a:rPr sz="3300" b="1" spc="-20" dirty="0">
                <a:latin typeface="Trebuchet MS"/>
                <a:cs typeface="Trebuchet MS"/>
              </a:rPr>
              <a:t>infrastruktury</a:t>
            </a:r>
            <a:r>
              <a:rPr sz="3300" b="1" spc="-4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oboru</a:t>
            </a:r>
            <a:r>
              <a:rPr sz="3300" b="1" spc="-9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vodovodů</a:t>
            </a:r>
            <a:r>
              <a:rPr sz="3300" b="1" spc="-7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a</a:t>
            </a:r>
            <a:r>
              <a:rPr sz="3300" b="1" spc="-100" dirty="0">
                <a:latin typeface="Trebuchet MS"/>
                <a:cs typeface="Trebuchet MS"/>
              </a:rPr>
              <a:t> </a:t>
            </a:r>
            <a:r>
              <a:rPr sz="3300" b="1" spc="-35" dirty="0">
                <a:latin typeface="Trebuchet MS"/>
                <a:cs typeface="Trebuchet MS"/>
              </a:rPr>
              <a:t>kanalizací</a:t>
            </a:r>
            <a:r>
              <a:rPr sz="3300" b="1" spc="-7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pro</a:t>
            </a:r>
            <a:r>
              <a:rPr sz="3300" b="1" spc="-85" dirty="0">
                <a:latin typeface="Trebuchet MS"/>
                <a:cs typeface="Trebuchet MS"/>
              </a:rPr>
              <a:t> </a:t>
            </a:r>
            <a:r>
              <a:rPr sz="3300" b="1" spc="-70" dirty="0">
                <a:latin typeface="Trebuchet MS"/>
                <a:cs typeface="Trebuchet MS"/>
              </a:rPr>
              <a:t>veřejnou</a:t>
            </a:r>
            <a:r>
              <a:rPr sz="3300" b="1" spc="-80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potřebu.</a:t>
            </a:r>
            <a:endParaRPr sz="3300">
              <a:latin typeface="Trebuchet MS"/>
              <a:cs typeface="Trebuchet MS"/>
            </a:endParaRPr>
          </a:p>
          <a:p>
            <a:pPr marL="822960">
              <a:lnSpc>
                <a:spcPts val="3760"/>
              </a:lnSpc>
              <a:spcBef>
                <a:spcPts val="590"/>
              </a:spcBef>
              <a:tabLst>
                <a:tab pos="2488565" algn="l"/>
                <a:tab pos="3334385" algn="l"/>
                <a:tab pos="4179570" algn="l"/>
                <a:tab pos="5229225" algn="l"/>
                <a:tab pos="6539230" algn="l"/>
                <a:tab pos="7143750" algn="l"/>
                <a:tab pos="10771505" algn="l"/>
                <a:tab pos="12059920" algn="l"/>
                <a:tab pos="13717269" algn="l"/>
                <a:tab pos="14323060" algn="l"/>
                <a:tab pos="16177260" algn="l"/>
              </a:tabLst>
            </a:pPr>
            <a:r>
              <a:rPr sz="3300" spc="-10" dirty="0">
                <a:latin typeface="Trebuchet MS"/>
                <a:cs typeface="Trebuchet MS"/>
              </a:rPr>
              <a:t>Program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25" dirty="0">
                <a:latin typeface="Trebuchet MS"/>
                <a:cs typeface="Trebuchet MS"/>
              </a:rPr>
              <a:t>129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25" dirty="0">
                <a:latin typeface="Trebuchet MS"/>
                <a:cs typeface="Trebuchet MS"/>
              </a:rPr>
              <a:t>320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20" dirty="0">
                <a:latin typeface="Trebuchet MS"/>
                <a:cs typeface="Trebuchet MS"/>
              </a:rPr>
              <a:t>bude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10" dirty="0">
                <a:latin typeface="Trebuchet MS"/>
                <a:cs typeface="Trebuchet MS"/>
              </a:rPr>
              <a:t>členěn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280" dirty="0">
                <a:latin typeface="Trebuchet MS"/>
                <a:cs typeface="Trebuchet MS"/>
              </a:rPr>
              <a:t>na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165" dirty="0">
                <a:latin typeface="Trebuchet MS"/>
                <a:cs typeface="Trebuchet MS"/>
              </a:rPr>
              <a:t>podprogramy,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které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10" dirty="0">
                <a:latin typeface="Trebuchet MS"/>
                <a:cs typeface="Trebuchet MS"/>
              </a:rPr>
              <a:t>budou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10" dirty="0">
                <a:latin typeface="Trebuchet MS"/>
                <a:cs typeface="Trebuchet MS"/>
              </a:rPr>
              <a:t>reagovat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25" dirty="0">
                <a:latin typeface="Trebuchet MS"/>
                <a:cs typeface="Trebuchet MS"/>
              </a:rPr>
              <a:t>na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10" dirty="0">
                <a:latin typeface="Trebuchet MS"/>
                <a:cs typeface="Trebuchet MS"/>
              </a:rPr>
              <a:t>konkrétní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80" dirty="0">
                <a:latin typeface="Trebuchet MS"/>
                <a:cs typeface="Trebuchet MS"/>
              </a:rPr>
              <a:t>povodňové</a:t>
            </a:r>
            <a:endParaRPr sz="3300">
              <a:latin typeface="Trebuchet MS"/>
              <a:cs typeface="Trebuchet MS"/>
            </a:endParaRPr>
          </a:p>
          <a:p>
            <a:pPr marL="822960">
              <a:lnSpc>
                <a:spcPts val="3760"/>
              </a:lnSpc>
            </a:pPr>
            <a:r>
              <a:rPr sz="3300" spc="-114" dirty="0">
                <a:latin typeface="Trebuchet MS"/>
                <a:cs typeface="Trebuchet MS"/>
              </a:rPr>
              <a:t>situace.</a:t>
            </a:r>
            <a:endParaRPr sz="3300">
              <a:latin typeface="Trebuchet MS"/>
              <a:cs typeface="Trebuchet MS"/>
            </a:endParaRPr>
          </a:p>
          <a:p>
            <a:pPr marL="822960">
              <a:lnSpc>
                <a:spcPct val="100000"/>
              </a:lnSpc>
              <a:spcBef>
                <a:spcPts val="595"/>
              </a:spcBef>
            </a:pPr>
            <a:r>
              <a:rPr sz="3300" b="1" spc="50" dirty="0">
                <a:latin typeface="Trebuchet MS"/>
                <a:cs typeface="Trebuchet MS"/>
              </a:rPr>
              <a:t>Žadatelem</a:t>
            </a:r>
            <a:r>
              <a:rPr sz="3300" b="1" spc="-75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mohou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300" dirty="0">
                <a:latin typeface="Trebuchet MS"/>
                <a:cs typeface="Trebuchet MS"/>
              </a:rPr>
              <a:t>být:</a:t>
            </a:r>
            <a:endParaRPr sz="3300">
              <a:latin typeface="Trebuchet MS"/>
              <a:cs typeface="Trebuchet MS"/>
            </a:endParaRPr>
          </a:p>
          <a:p>
            <a:pPr marL="822960" indent="-810260">
              <a:lnSpc>
                <a:spcPct val="100000"/>
              </a:lnSpc>
              <a:spcBef>
                <a:spcPts val="590"/>
              </a:spcBef>
              <a:buClr>
                <a:srgbClr val="004999"/>
              </a:buClr>
              <a:buFont typeface="Arial"/>
              <a:buChar char="•"/>
              <a:tabLst>
                <a:tab pos="822960" algn="l"/>
              </a:tabLst>
            </a:pPr>
            <a:r>
              <a:rPr sz="3300" spc="-220" dirty="0">
                <a:latin typeface="Trebuchet MS"/>
                <a:cs typeface="Trebuchet MS"/>
              </a:rPr>
              <a:t>města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obce,</a:t>
            </a:r>
            <a:r>
              <a:rPr sz="3300" spc="-400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svazky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měst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obcí,</a:t>
            </a:r>
            <a:endParaRPr sz="3300">
              <a:latin typeface="Trebuchet MS"/>
              <a:cs typeface="Trebuchet MS"/>
            </a:endParaRPr>
          </a:p>
          <a:p>
            <a:pPr marL="822960" indent="-810260">
              <a:lnSpc>
                <a:spcPct val="100000"/>
              </a:lnSpc>
              <a:spcBef>
                <a:spcPts val="590"/>
              </a:spcBef>
              <a:buClr>
                <a:srgbClr val="004999"/>
              </a:buClr>
              <a:buFont typeface="Arial"/>
              <a:buChar char="•"/>
              <a:tabLst>
                <a:tab pos="822960" algn="l"/>
              </a:tabLst>
            </a:pPr>
            <a:r>
              <a:rPr sz="3300" spc="-105" dirty="0">
                <a:latin typeface="Trebuchet MS"/>
                <a:cs typeface="Trebuchet MS"/>
              </a:rPr>
              <a:t>vodohospodářské</a:t>
            </a:r>
            <a:r>
              <a:rPr sz="3300" spc="-40" dirty="0">
                <a:latin typeface="Trebuchet MS"/>
                <a:cs typeface="Trebuchet MS"/>
              </a:rPr>
              <a:t> </a:t>
            </a:r>
            <a:r>
              <a:rPr sz="3300" spc="-190" dirty="0">
                <a:latin typeface="Trebuchet MS"/>
                <a:cs typeface="Trebuchet MS"/>
              </a:rPr>
              <a:t>akciové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společnosti</a:t>
            </a:r>
            <a:r>
              <a:rPr sz="3300" spc="-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215" dirty="0">
                <a:latin typeface="Trebuchet MS"/>
                <a:cs typeface="Trebuchet MS"/>
              </a:rPr>
              <a:t>více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95" dirty="0">
                <a:latin typeface="Trebuchet MS"/>
                <a:cs typeface="Trebuchet MS"/>
              </a:rPr>
              <a:t>než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90%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150" dirty="0">
                <a:latin typeface="Trebuchet MS"/>
                <a:cs typeface="Trebuchet MS"/>
              </a:rPr>
              <a:t>většinou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kapitálové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215" dirty="0">
                <a:latin typeface="Trebuchet MS"/>
                <a:cs typeface="Trebuchet MS"/>
              </a:rPr>
              <a:t>účasti</a:t>
            </a:r>
            <a:r>
              <a:rPr sz="3300" spc="-4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měst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obcí</a:t>
            </a:r>
            <a:endParaRPr sz="3300">
              <a:latin typeface="Trebuchet MS"/>
              <a:cs typeface="Trebuchet MS"/>
            </a:endParaRPr>
          </a:p>
          <a:p>
            <a:pPr marL="822960" algn="just">
              <a:lnSpc>
                <a:spcPct val="100000"/>
              </a:lnSpc>
              <a:spcBef>
                <a:spcPts val="590"/>
              </a:spcBef>
            </a:pPr>
            <a:r>
              <a:rPr sz="3300" b="1" spc="55" dirty="0">
                <a:latin typeface="Trebuchet MS"/>
                <a:cs typeface="Trebuchet MS"/>
              </a:rPr>
              <a:t>Předmětem</a:t>
            </a:r>
            <a:r>
              <a:rPr sz="3300" b="1" spc="1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podpory</a:t>
            </a:r>
            <a:r>
              <a:rPr sz="3300" b="1" spc="10" dirty="0">
                <a:latin typeface="Trebuchet MS"/>
                <a:cs typeface="Trebuchet MS"/>
              </a:rPr>
              <a:t> </a:t>
            </a:r>
            <a:r>
              <a:rPr sz="3300" spc="-365" dirty="0">
                <a:latin typeface="Trebuchet MS"/>
                <a:cs typeface="Trebuchet MS"/>
              </a:rPr>
              <a:t>je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270" dirty="0">
                <a:latin typeface="Trebuchet MS"/>
                <a:cs typeface="Trebuchet MS"/>
              </a:rPr>
              <a:t>zejména</a:t>
            </a:r>
            <a:r>
              <a:rPr sz="3300" spc="-25" dirty="0">
                <a:latin typeface="Trebuchet MS"/>
                <a:cs typeface="Trebuchet MS"/>
              </a:rPr>
              <a:t> </a:t>
            </a:r>
            <a:r>
              <a:rPr sz="3300" spc="-130" dirty="0">
                <a:latin typeface="Trebuchet MS"/>
                <a:cs typeface="Trebuchet MS"/>
              </a:rPr>
              <a:t>obnova</a:t>
            </a:r>
            <a:r>
              <a:rPr sz="3300" spc="-2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zabezpečování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225" dirty="0">
                <a:latin typeface="Trebuchet MS"/>
                <a:cs typeface="Trebuchet MS"/>
              </a:rPr>
              <a:t>následujících</a:t>
            </a:r>
            <a:r>
              <a:rPr sz="3300" spc="-35" dirty="0">
                <a:latin typeface="Trebuchet MS"/>
                <a:cs typeface="Trebuchet MS"/>
              </a:rPr>
              <a:t> </a:t>
            </a:r>
            <a:r>
              <a:rPr sz="3300" spc="-195" dirty="0">
                <a:latin typeface="Trebuchet MS"/>
                <a:cs typeface="Trebuchet MS"/>
              </a:rPr>
              <a:t>objektů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zařízení:</a:t>
            </a:r>
            <a:endParaRPr sz="3300">
              <a:latin typeface="Trebuchet MS"/>
              <a:cs typeface="Trebuchet MS"/>
            </a:endParaRPr>
          </a:p>
          <a:p>
            <a:pPr marL="822960" marR="5080" algn="just">
              <a:lnSpc>
                <a:spcPct val="89900"/>
              </a:lnSpc>
              <a:spcBef>
                <a:spcPts val="990"/>
              </a:spcBef>
            </a:pPr>
            <a:r>
              <a:rPr sz="3300" spc="-105" dirty="0">
                <a:latin typeface="Trebuchet MS"/>
                <a:cs typeface="Trebuchet MS"/>
              </a:rPr>
              <a:t>vodovodních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280" dirty="0">
                <a:latin typeface="Trebuchet MS"/>
                <a:cs typeface="Trebuchet MS"/>
              </a:rPr>
              <a:t>řadů,</a:t>
            </a:r>
            <a:r>
              <a:rPr sz="3300" spc="3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čerpacích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65" dirty="0">
                <a:latin typeface="Trebuchet MS"/>
                <a:cs typeface="Trebuchet MS"/>
              </a:rPr>
              <a:t>stanic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05" dirty="0">
                <a:latin typeface="Trebuchet MS"/>
                <a:cs typeface="Trebuchet MS"/>
              </a:rPr>
              <a:t>vodovodních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nebo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260" dirty="0">
                <a:latin typeface="Trebuchet MS"/>
                <a:cs typeface="Trebuchet MS"/>
              </a:rPr>
              <a:t>kanalizačních,</a:t>
            </a:r>
            <a:r>
              <a:rPr sz="3300" spc="10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vodojemů,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úpraven</a:t>
            </a:r>
            <a:r>
              <a:rPr sz="3300" spc="85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vod,</a:t>
            </a:r>
            <a:r>
              <a:rPr sz="3300" spc="15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čistíren </a:t>
            </a:r>
            <a:r>
              <a:rPr sz="3300" spc="-130" dirty="0">
                <a:latin typeface="Trebuchet MS"/>
                <a:cs typeface="Trebuchet MS"/>
              </a:rPr>
              <a:t>odpadních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vod,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204" dirty="0">
                <a:latin typeface="Trebuchet MS"/>
                <a:cs typeface="Trebuchet MS"/>
              </a:rPr>
              <a:t>kanalizačních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225" dirty="0">
                <a:latin typeface="Trebuchet MS"/>
                <a:cs typeface="Trebuchet MS"/>
              </a:rPr>
              <a:t>sběračů,</a:t>
            </a:r>
            <a:r>
              <a:rPr sz="3300" spc="-25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náhrada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individuálních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zdrojů</a:t>
            </a:r>
            <a:r>
              <a:rPr sz="3300" spc="-135" dirty="0">
                <a:latin typeface="Trebuchet MS"/>
                <a:cs typeface="Trebuchet MS"/>
              </a:rPr>
              <a:t> pitné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vody</a:t>
            </a:r>
            <a:r>
              <a:rPr sz="3300" spc="-15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výstavbou</a:t>
            </a:r>
            <a:r>
              <a:rPr sz="3300" spc="-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vodovodu </a:t>
            </a:r>
            <a:r>
              <a:rPr sz="3300" dirty="0">
                <a:latin typeface="Trebuchet MS"/>
                <a:cs typeface="Trebuchet MS"/>
              </a:rPr>
              <a:t>pro</a:t>
            </a:r>
            <a:r>
              <a:rPr sz="3300" spc="135" dirty="0">
                <a:latin typeface="Trebuchet MS"/>
                <a:cs typeface="Trebuchet MS"/>
              </a:rPr>
              <a:t> </a:t>
            </a:r>
            <a:r>
              <a:rPr sz="3300" spc="-85" dirty="0">
                <a:latin typeface="Trebuchet MS"/>
                <a:cs typeface="Trebuchet MS"/>
              </a:rPr>
              <a:t>veřejnou</a:t>
            </a:r>
            <a:r>
              <a:rPr sz="3300" spc="135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potřebu,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pokud</a:t>
            </a:r>
            <a:r>
              <a:rPr sz="3300" spc="1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došlo</a:t>
            </a:r>
            <a:r>
              <a:rPr sz="3300" spc="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k</a:t>
            </a:r>
            <a:r>
              <a:rPr sz="3300" spc="135" dirty="0">
                <a:latin typeface="Trebuchet MS"/>
                <a:cs typeface="Trebuchet MS"/>
              </a:rPr>
              <a:t> </a:t>
            </a:r>
            <a:r>
              <a:rPr sz="3300" spc="-305" dirty="0">
                <a:latin typeface="Trebuchet MS"/>
                <a:cs typeface="Trebuchet MS"/>
              </a:rPr>
              <a:t>jejich</a:t>
            </a:r>
            <a:r>
              <a:rPr sz="3300" spc="130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poškození</a:t>
            </a:r>
            <a:r>
              <a:rPr sz="3300" spc="1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či</a:t>
            </a:r>
            <a:r>
              <a:rPr sz="3300" spc="130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ztrátě</a:t>
            </a:r>
            <a:r>
              <a:rPr sz="3300" spc="140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včetně</a:t>
            </a:r>
            <a:r>
              <a:rPr sz="3300" spc="130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nahrazení</a:t>
            </a:r>
            <a:r>
              <a:rPr sz="3300" spc="15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nevyhovujících </a:t>
            </a:r>
            <a:r>
              <a:rPr sz="3300" dirty="0">
                <a:latin typeface="Trebuchet MS"/>
                <a:cs typeface="Trebuchet MS"/>
              </a:rPr>
              <a:t>zdrojů</a:t>
            </a:r>
            <a:r>
              <a:rPr sz="3300" spc="26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pitné</a:t>
            </a:r>
            <a:r>
              <a:rPr sz="3300" spc="26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vody</a:t>
            </a:r>
            <a:r>
              <a:rPr sz="3300" spc="265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napojením</a:t>
            </a:r>
            <a:r>
              <a:rPr sz="3300" spc="26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na</a:t>
            </a:r>
            <a:r>
              <a:rPr sz="3300" spc="27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skupinové</a:t>
            </a:r>
            <a:r>
              <a:rPr sz="3300" spc="260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vodovody,</a:t>
            </a:r>
            <a:r>
              <a:rPr sz="3300" spc="85" dirty="0">
                <a:latin typeface="Trebuchet MS"/>
                <a:cs typeface="Trebuchet MS"/>
              </a:rPr>
              <a:t> </a:t>
            </a:r>
            <a:r>
              <a:rPr sz="3300" spc="-100" dirty="0">
                <a:latin typeface="Trebuchet MS"/>
                <a:cs typeface="Trebuchet MS"/>
              </a:rPr>
              <a:t>zabezpečení</a:t>
            </a:r>
            <a:r>
              <a:rPr sz="3300" spc="26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265" dirty="0">
                <a:latin typeface="Trebuchet MS"/>
                <a:cs typeface="Trebuchet MS"/>
              </a:rPr>
              <a:t> </a:t>
            </a:r>
            <a:r>
              <a:rPr sz="3300" spc="-95" dirty="0">
                <a:latin typeface="Trebuchet MS"/>
                <a:cs typeface="Trebuchet MS"/>
              </a:rPr>
              <a:t>zajištění</a:t>
            </a:r>
            <a:r>
              <a:rPr sz="3300" spc="27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větší</a:t>
            </a:r>
            <a:r>
              <a:rPr sz="3300" spc="270" dirty="0">
                <a:latin typeface="Trebuchet MS"/>
                <a:cs typeface="Trebuchet MS"/>
              </a:rPr>
              <a:t> </a:t>
            </a:r>
            <a:r>
              <a:rPr sz="3300" spc="-30" dirty="0">
                <a:latin typeface="Trebuchet MS"/>
                <a:cs typeface="Trebuchet MS"/>
              </a:rPr>
              <a:t>odolnosti </a:t>
            </a:r>
            <a:r>
              <a:rPr sz="3300" spc="-50" dirty="0">
                <a:latin typeface="Trebuchet MS"/>
                <a:cs typeface="Trebuchet MS"/>
              </a:rPr>
              <a:t>vodohospodářské</a:t>
            </a:r>
            <a:r>
              <a:rPr sz="3300" spc="100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infrastruktury</a:t>
            </a:r>
            <a:r>
              <a:rPr sz="3300" spc="1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oboru</a:t>
            </a:r>
            <a:r>
              <a:rPr sz="3300" spc="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vodovodů</a:t>
            </a:r>
            <a:r>
              <a:rPr sz="3300" spc="13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125" dirty="0">
                <a:latin typeface="Trebuchet MS"/>
                <a:cs typeface="Trebuchet MS"/>
              </a:rPr>
              <a:t> </a:t>
            </a:r>
            <a:r>
              <a:rPr sz="3300" spc="-165" dirty="0">
                <a:latin typeface="Trebuchet MS"/>
                <a:cs typeface="Trebuchet MS"/>
              </a:rPr>
              <a:t>kanalizací</a:t>
            </a:r>
            <a:r>
              <a:rPr sz="3300" spc="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</a:t>
            </a:r>
            <a:r>
              <a:rPr sz="3300" spc="125" dirty="0">
                <a:latin typeface="Trebuchet MS"/>
                <a:cs typeface="Trebuchet MS"/>
              </a:rPr>
              <a:t> </a:t>
            </a:r>
            <a:r>
              <a:rPr sz="3300" spc="-155" dirty="0">
                <a:latin typeface="Trebuchet MS"/>
                <a:cs typeface="Trebuchet MS"/>
              </a:rPr>
              <a:t>záplavových</a:t>
            </a:r>
            <a:r>
              <a:rPr sz="3300" spc="135" dirty="0">
                <a:latin typeface="Trebuchet MS"/>
                <a:cs typeface="Trebuchet MS"/>
              </a:rPr>
              <a:t> </a:t>
            </a:r>
            <a:r>
              <a:rPr sz="3300" spc="-195" dirty="0">
                <a:latin typeface="Trebuchet MS"/>
                <a:cs typeface="Trebuchet MS"/>
              </a:rPr>
              <a:t>územích,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95" dirty="0">
                <a:latin typeface="Trebuchet MS"/>
                <a:cs typeface="Trebuchet MS"/>
              </a:rPr>
              <a:t>vybudování </a:t>
            </a:r>
            <a:r>
              <a:rPr sz="3300" dirty="0">
                <a:latin typeface="Trebuchet MS"/>
                <a:cs typeface="Trebuchet MS"/>
              </a:rPr>
              <a:t>nové</a:t>
            </a:r>
            <a:r>
              <a:rPr sz="3300" spc="130" dirty="0">
                <a:latin typeface="Trebuchet MS"/>
                <a:cs typeface="Trebuchet MS"/>
              </a:rPr>
              <a:t> </a:t>
            </a:r>
            <a:r>
              <a:rPr sz="3300" spc="-85" dirty="0">
                <a:latin typeface="Trebuchet MS"/>
                <a:cs typeface="Trebuchet MS"/>
              </a:rPr>
              <a:t>infrastruktury</a:t>
            </a:r>
            <a:r>
              <a:rPr sz="3300" spc="1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vodovodů</a:t>
            </a:r>
            <a:r>
              <a:rPr sz="3300" spc="140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135" dirty="0">
                <a:latin typeface="Trebuchet MS"/>
                <a:cs typeface="Trebuchet MS"/>
              </a:rPr>
              <a:t> </a:t>
            </a:r>
            <a:r>
              <a:rPr sz="3300" spc="-155" dirty="0">
                <a:latin typeface="Trebuchet MS"/>
                <a:cs typeface="Trebuchet MS"/>
              </a:rPr>
              <a:t>kanalizací</a:t>
            </a:r>
            <a:r>
              <a:rPr sz="3300" spc="1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pro</a:t>
            </a:r>
            <a:r>
              <a:rPr sz="3300" spc="140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náhradní</a:t>
            </a:r>
            <a:r>
              <a:rPr sz="3300" spc="1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bytovou</a:t>
            </a:r>
            <a:r>
              <a:rPr sz="3300" spc="145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výstavbu</a:t>
            </a:r>
            <a:r>
              <a:rPr sz="3300" spc="135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za</a:t>
            </a:r>
            <a:r>
              <a:rPr sz="3300" spc="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povodní</a:t>
            </a:r>
            <a:r>
              <a:rPr sz="3300" spc="140" dirty="0">
                <a:latin typeface="Trebuchet MS"/>
                <a:cs typeface="Trebuchet MS"/>
              </a:rPr>
              <a:t> </a:t>
            </a:r>
            <a:r>
              <a:rPr sz="3300" spc="-130" dirty="0">
                <a:latin typeface="Trebuchet MS"/>
                <a:cs typeface="Trebuchet MS"/>
              </a:rPr>
              <a:t>zničenou, </a:t>
            </a:r>
            <a:r>
              <a:rPr sz="3300" spc="-190" dirty="0">
                <a:latin typeface="Trebuchet MS"/>
                <a:cs typeface="Trebuchet MS"/>
              </a:rPr>
              <a:t>vybudování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195" dirty="0">
                <a:latin typeface="Trebuchet MS"/>
                <a:cs typeface="Trebuchet MS"/>
              </a:rPr>
              <a:t>zpětných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klapek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250" dirty="0">
                <a:latin typeface="Trebuchet MS"/>
                <a:cs typeface="Trebuchet MS"/>
              </a:rPr>
              <a:t>na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275" dirty="0">
                <a:latin typeface="Trebuchet MS"/>
                <a:cs typeface="Trebuchet MS"/>
              </a:rPr>
              <a:t>kanalizaci.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211070" marR="5080" indent="-2199005">
              <a:lnSpc>
                <a:spcPts val="4180"/>
              </a:lnSpc>
              <a:spcBef>
                <a:spcPts val="630"/>
              </a:spcBef>
            </a:pPr>
            <a:r>
              <a:rPr sz="3850" spc="434" dirty="0"/>
              <a:t>PROGRAM</a:t>
            </a:r>
            <a:r>
              <a:rPr sz="3850" spc="-120" dirty="0"/>
              <a:t> </a:t>
            </a:r>
            <a:r>
              <a:rPr sz="3850" spc="-85" dirty="0"/>
              <a:t>129</a:t>
            </a:r>
            <a:r>
              <a:rPr sz="3850" spc="-120" dirty="0"/>
              <a:t> </a:t>
            </a:r>
            <a:r>
              <a:rPr sz="3850" spc="-90" dirty="0"/>
              <a:t>320</a:t>
            </a:r>
            <a:r>
              <a:rPr sz="3850" spc="-130" dirty="0"/>
              <a:t> </a:t>
            </a:r>
            <a:r>
              <a:rPr sz="3850" spc="425" dirty="0"/>
              <a:t>„PODPORA</a:t>
            </a:r>
            <a:r>
              <a:rPr sz="3850" spc="-125" dirty="0"/>
              <a:t> </a:t>
            </a:r>
            <a:r>
              <a:rPr sz="3850" spc="480" dirty="0"/>
              <a:t>ODSTRAŇOVÁNÍ</a:t>
            </a:r>
            <a:r>
              <a:rPr sz="3850" spc="-135" dirty="0"/>
              <a:t> </a:t>
            </a:r>
            <a:r>
              <a:rPr sz="3850" spc="465" dirty="0"/>
              <a:t>POVODŇOVÝCH</a:t>
            </a:r>
            <a:r>
              <a:rPr sz="3850" spc="-135" dirty="0"/>
              <a:t> </a:t>
            </a:r>
            <a:r>
              <a:rPr sz="3850" spc="430" dirty="0"/>
              <a:t>ŠKOD </a:t>
            </a:r>
            <a:r>
              <a:rPr sz="3850" spc="625" dirty="0"/>
              <a:t>NA</a:t>
            </a:r>
            <a:r>
              <a:rPr sz="3850" spc="-60" dirty="0"/>
              <a:t> </a:t>
            </a:r>
            <a:r>
              <a:rPr sz="3850" spc="360" dirty="0"/>
              <a:t>INFRASTRUKTUŘE</a:t>
            </a:r>
            <a:r>
              <a:rPr sz="3850" spc="-680" dirty="0"/>
              <a:t> </a:t>
            </a:r>
            <a:r>
              <a:rPr sz="3850" spc="475" dirty="0"/>
              <a:t>VODOVODŮ</a:t>
            </a:r>
            <a:r>
              <a:rPr sz="3850" spc="-495" dirty="0"/>
              <a:t> </a:t>
            </a:r>
            <a:r>
              <a:rPr sz="3850" spc="585" dirty="0"/>
              <a:t>A</a:t>
            </a:r>
            <a:r>
              <a:rPr sz="3850" spc="-55" dirty="0"/>
              <a:t> </a:t>
            </a:r>
            <a:r>
              <a:rPr sz="3850" spc="440" dirty="0"/>
              <a:t>KANALIZACÍ</a:t>
            </a:r>
            <a:r>
              <a:rPr sz="3850" spc="-85" dirty="0"/>
              <a:t> </a:t>
            </a:r>
            <a:r>
              <a:rPr sz="3850" spc="215" dirty="0"/>
              <a:t>II</a:t>
            </a:r>
            <a:r>
              <a:rPr sz="3850" spc="-470" dirty="0"/>
              <a:t> </a:t>
            </a:r>
            <a:r>
              <a:rPr sz="3850" spc="-50" dirty="0"/>
              <a:t>“</a:t>
            </a:r>
            <a:endParaRPr sz="38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455" y="2386660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3085" y="2161014"/>
            <a:ext cx="16769715" cy="8321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690"/>
              </a:spcBef>
            </a:pPr>
            <a:r>
              <a:rPr sz="3300" spc="-105" dirty="0">
                <a:latin typeface="Trebuchet MS"/>
                <a:cs typeface="Trebuchet MS"/>
              </a:rPr>
              <a:t>Podprogramy:</a:t>
            </a:r>
            <a:endParaRPr sz="33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590"/>
              </a:spcBef>
              <a:buClr>
                <a:srgbClr val="004999"/>
              </a:buClr>
              <a:buFont typeface="Arial"/>
              <a:buChar char="•"/>
              <a:tabLst>
                <a:tab pos="527685" algn="l"/>
              </a:tabLst>
            </a:pPr>
            <a:r>
              <a:rPr sz="3300" spc="-130" dirty="0">
                <a:latin typeface="Trebuchet MS"/>
                <a:cs typeface="Trebuchet MS"/>
              </a:rPr>
              <a:t>podprogram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129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492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„Podpora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170" dirty="0">
                <a:latin typeface="Trebuchet MS"/>
                <a:cs typeface="Trebuchet MS"/>
              </a:rPr>
              <a:t>opatření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250" dirty="0">
                <a:latin typeface="Trebuchet MS"/>
                <a:cs typeface="Trebuchet MS"/>
              </a:rPr>
              <a:t>na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35" dirty="0">
                <a:latin typeface="Trebuchet MS"/>
                <a:cs typeface="Trebuchet MS"/>
              </a:rPr>
              <a:t>malých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160" dirty="0">
                <a:latin typeface="Trebuchet MS"/>
                <a:cs typeface="Trebuchet MS"/>
              </a:rPr>
              <a:t>vodních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nádržích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drobných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60" dirty="0">
                <a:latin typeface="Trebuchet MS"/>
                <a:cs typeface="Trebuchet MS"/>
              </a:rPr>
              <a:t>vodních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tocích</a:t>
            </a:r>
            <a:endParaRPr sz="3300">
              <a:latin typeface="Trebuchet MS"/>
              <a:cs typeface="Trebuchet MS"/>
            </a:endParaRPr>
          </a:p>
          <a:p>
            <a:pPr marL="527685">
              <a:lnSpc>
                <a:spcPct val="100000"/>
              </a:lnSpc>
              <a:spcBef>
                <a:spcPts val="590"/>
              </a:spcBef>
            </a:pPr>
            <a:r>
              <a:rPr sz="3300" spc="-295" dirty="0">
                <a:latin typeface="Trebuchet MS"/>
                <a:cs typeface="Trebuchet MS"/>
              </a:rPr>
              <a:t>3.</a:t>
            </a:r>
            <a:r>
              <a:rPr sz="3300" spc="-415" dirty="0">
                <a:latin typeface="Trebuchet MS"/>
                <a:cs typeface="Trebuchet MS"/>
              </a:rPr>
              <a:t> </a:t>
            </a:r>
            <a:r>
              <a:rPr sz="3300" spc="-280" dirty="0">
                <a:latin typeface="Trebuchet MS"/>
                <a:cs typeface="Trebuchet MS"/>
              </a:rPr>
              <a:t>etapa“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420" dirty="0">
                <a:latin typeface="Trebuchet MS"/>
                <a:cs typeface="Trebuchet MS"/>
              </a:rPr>
              <a:t>–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35" dirty="0">
                <a:latin typeface="Trebuchet MS"/>
                <a:cs typeface="Trebuchet MS"/>
              </a:rPr>
              <a:t>pro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státní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podniky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povodí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85" dirty="0">
                <a:latin typeface="Trebuchet MS"/>
                <a:cs typeface="Trebuchet MS"/>
              </a:rPr>
              <a:t>LČR</a:t>
            </a:r>
            <a:endParaRPr sz="3300">
              <a:latin typeface="Trebuchet MS"/>
              <a:cs typeface="Trebuchet MS"/>
            </a:endParaRPr>
          </a:p>
          <a:p>
            <a:pPr marL="527685" indent="-514984">
              <a:lnSpc>
                <a:spcPts val="3760"/>
              </a:lnSpc>
              <a:spcBef>
                <a:spcPts val="595"/>
              </a:spcBef>
              <a:buClr>
                <a:srgbClr val="004999"/>
              </a:buClr>
              <a:buFont typeface="Arial"/>
              <a:buChar char="•"/>
              <a:tabLst>
                <a:tab pos="527685" algn="l"/>
              </a:tabLst>
            </a:pPr>
            <a:r>
              <a:rPr sz="3300" b="1" dirty="0">
                <a:latin typeface="Trebuchet MS"/>
                <a:cs typeface="Trebuchet MS"/>
              </a:rPr>
              <a:t>podprogram</a:t>
            </a:r>
            <a:r>
              <a:rPr sz="3300" b="1" spc="-35" dirty="0">
                <a:latin typeface="Trebuchet MS"/>
                <a:cs typeface="Trebuchet MS"/>
              </a:rPr>
              <a:t> </a:t>
            </a:r>
            <a:r>
              <a:rPr sz="3300" b="1" spc="-114" dirty="0">
                <a:latin typeface="Trebuchet MS"/>
                <a:cs typeface="Trebuchet MS"/>
              </a:rPr>
              <a:t>129</a:t>
            </a:r>
            <a:r>
              <a:rPr sz="3300" b="1" spc="-45" dirty="0">
                <a:latin typeface="Trebuchet MS"/>
                <a:cs typeface="Trebuchet MS"/>
              </a:rPr>
              <a:t> </a:t>
            </a:r>
            <a:r>
              <a:rPr sz="3300" b="1" spc="-114" dirty="0">
                <a:latin typeface="Trebuchet MS"/>
                <a:cs typeface="Trebuchet MS"/>
              </a:rPr>
              <a:t>493</a:t>
            </a:r>
            <a:r>
              <a:rPr sz="3300" b="1" spc="-4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„Podpora</a:t>
            </a:r>
            <a:r>
              <a:rPr sz="3300" b="1" spc="-2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opatření</a:t>
            </a:r>
            <a:r>
              <a:rPr sz="3300" b="1" spc="-4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na</a:t>
            </a:r>
            <a:r>
              <a:rPr sz="3300" b="1" spc="-50" dirty="0">
                <a:latin typeface="Trebuchet MS"/>
                <a:cs typeface="Trebuchet MS"/>
              </a:rPr>
              <a:t> </a:t>
            </a:r>
            <a:r>
              <a:rPr sz="3300" b="1" spc="-30" dirty="0">
                <a:latin typeface="Trebuchet MS"/>
                <a:cs typeface="Trebuchet MS"/>
              </a:rPr>
              <a:t>rybnících</a:t>
            </a:r>
            <a:r>
              <a:rPr sz="3300" b="1" spc="-4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a</a:t>
            </a:r>
            <a:r>
              <a:rPr sz="3300" b="1" spc="-5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malých</a:t>
            </a:r>
            <a:r>
              <a:rPr sz="3300" b="1" spc="-50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vodních</a:t>
            </a:r>
            <a:r>
              <a:rPr sz="3300" b="1" spc="-30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nádržích</a:t>
            </a:r>
            <a:endParaRPr sz="3300">
              <a:latin typeface="Trebuchet MS"/>
              <a:cs typeface="Trebuchet MS"/>
            </a:endParaRPr>
          </a:p>
          <a:p>
            <a:pPr marL="527685">
              <a:lnSpc>
                <a:spcPts val="3760"/>
              </a:lnSpc>
            </a:pPr>
            <a:r>
              <a:rPr sz="3300" b="1" spc="-50" dirty="0">
                <a:latin typeface="Trebuchet MS"/>
                <a:cs typeface="Trebuchet MS"/>
              </a:rPr>
              <a:t>ve</a:t>
            </a:r>
            <a:r>
              <a:rPr sz="3300" b="1" spc="-175" dirty="0">
                <a:latin typeface="Trebuchet MS"/>
                <a:cs typeface="Trebuchet MS"/>
              </a:rPr>
              <a:t> </a:t>
            </a:r>
            <a:r>
              <a:rPr sz="3300" b="1" spc="-35" dirty="0">
                <a:latin typeface="Trebuchet MS"/>
                <a:cs typeface="Trebuchet MS"/>
              </a:rPr>
              <a:t>vlastnictví</a:t>
            </a:r>
            <a:r>
              <a:rPr sz="3300" b="1" spc="-114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obcí</a:t>
            </a:r>
            <a:r>
              <a:rPr sz="3300" b="1" spc="-114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-</a:t>
            </a:r>
            <a:r>
              <a:rPr sz="3300" b="1" spc="-130" dirty="0">
                <a:latin typeface="Trebuchet MS"/>
                <a:cs typeface="Trebuchet MS"/>
              </a:rPr>
              <a:t> </a:t>
            </a:r>
            <a:r>
              <a:rPr sz="3300" b="1" spc="-229" dirty="0">
                <a:latin typeface="Trebuchet MS"/>
                <a:cs typeface="Trebuchet MS"/>
              </a:rPr>
              <a:t>3.</a:t>
            </a:r>
            <a:r>
              <a:rPr sz="3300" b="1" spc="-395" dirty="0">
                <a:latin typeface="Trebuchet MS"/>
                <a:cs typeface="Trebuchet MS"/>
              </a:rPr>
              <a:t> </a:t>
            </a:r>
            <a:r>
              <a:rPr sz="3300" b="1" spc="-20" dirty="0">
                <a:latin typeface="Trebuchet MS"/>
                <a:cs typeface="Trebuchet MS"/>
              </a:rPr>
              <a:t>etapa“</a:t>
            </a:r>
            <a:r>
              <a:rPr sz="3300" b="1" spc="-125" dirty="0">
                <a:latin typeface="Trebuchet MS"/>
                <a:cs typeface="Trebuchet MS"/>
              </a:rPr>
              <a:t> </a:t>
            </a:r>
            <a:r>
              <a:rPr sz="3300" b="1" spc="420" dirty="0">
                <a:latin typeface="Trebuchet MS"/>
                <a:cs typeface="Trebuchet MS"/>
              </a:rPr>
              <a:t>–</a:t>
            </a:r>
            <a:r>
              <a:rPr sz="3300" b="1" spc="-13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pro</a:t>
            </a:r>
            <a:r>
              <a:rPr sz="3300" b="1" spc="-135" dirty="0">
                <a:latin typeface="Trebuchet MS"/>
                <a:cs typeface="Trebuchet MS"/>
              </a:rPr>
              <a:t> </a:t>
            </a:r>
            <a:r>
              <a:rPr sz="3300" b="1" spc="-20" dirty="0">
                <a:latin typeface="Trebuchet MS"/>
                <a:cs typeface="Trebuchet MS"/>
              </a:rPr>
              <a:t>obce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33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buClr>
                <a:srgbClr val="004999"/>
              </a:buClr>
              <a:buFont typeface="Wingdings"/>
              <a:buChar char=""/>
              <a:tabLst>
                <a:tab pos="527685" algn="l"/>
              </a:tabLst>
            </a:pPr>
            <a:r>
              <a:rPr sz="3300" b="1" dirty="0">
                <a:latin typeface="Trebuchet MS"/>
                <a:cs typeface="Trebuchet MS"/>
              </a:rPr>
              <a:t>Předpoklad</a:t>
            </a:r>
            <a:r>
              <a:rPr sz="3300" b="1" spc="-85" dirty="0">
                <a:latin typeface="Trebuchet MS"/>
                <a:cs typeface="Trebuchet MS"/>
              </a:rPr>
              <a:t> </a:t>
            </a:r>
            <a:r>
              <a:rPr sz="3300" b="1" spc="-50" dirty="0">
                <a:latin typeface="Trebuchet MS"/>
                <a:cs typeface="Trebuchet MS"/>
              </a:rPr>
              <a:t>vyhlášení</a:t>
            </a:r>
            <a:r>
              <a:rPr sz="3300" b="1" spc="-80" dirty="0">
                <a:latin typeface="Trebuchet MS"/>
                <a:cs typeface="Trebuchet MS"/>
              </a:rPr>
              <a:t> </a:t>
            </a:r>
            <a:r>
              <a:rPr sz="3300" b="1" spc="-45" dirty="0">
                <a:latin typeface="Trebuchet MS"/>
                <a:cs typeface="Trebuchet MS"/>
              </a:rPr>
              <a:t>výzvy</a:t>
            </a:r>
            <a:r>
              <a:rPr sz="3300" b="1" spc="-10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v</a:t>
            </a:r>
            <a:r>
              <a:rPr sz="3300" b="1" spc="-100" dirty="0">
                <a:latin typeface="Trebuchet MS"/>
                <a:cs typeface="Trebuchet MS"/>
              </a:rPr>
              <a:t> </a:t>
            </a:r>
            <a:r>
              <a:rPr sz="3300" b="1" spc="-240" dirty="0">
                <a:latin typeface="Trebuchet MS"/>
                <a:cs typeface="Trebuchet MS"/>
              </a:rPr>
              <a:t>2.</a:t>
            </a:r>
            <a:r>
              <a:rPr sz="3300" b="1" spc="-405" dirty="0">
                <a:latin typeface="Trebuchet MS"/>
                <a:cs typeface="Trebuchet MS"/>
              </a:rPr>
              <a:t> </a:t>
            </a:r>
            <a:r>
              <a:rPr sz="3300" b="1" spc="-20" dirty="0">
                <a:latin typeface="Trebuchet MS"/>
                <a:cs typeface="Trebuchet MS"/>
              </a:rPr>
              <a:t>čtvrtletí</a:t>
            </a:r>
            <a:r>
              <a:rPr sz="3300" b="1" spc="-8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roku</a:t>
            </a:r>
            <a:r>
              <a:rPr sz="3300" b="1" spc="-100" dirty="0">
                <a:latin typeface="Trebuchet MS"/>
                <a:cs typeface="Trebuchet MS"/>
              </a:rPr>
              <a:t> </a:t>
            </a:r>
            <a:r>
              <a:rPr sz="3300" b="1" spc="-20" dirty="0">
                <a:latin typeface="Trebuchet MS"/>
                <a:cs typeface="Trebuchet MS"/>
              </a:rPr>
              <a:t>2024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004999"/>
              </a:buClr>
              <a:buFont typeface="Wingdings"/>
              <a:buChar char=""/>
            </a:pPr>
            <a:endParaRPr sz="33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Clr>
                <a:srgbClr val="004999"/>
              </a:buClr>
              <a:buFont typeface="Wingdings"/>
              <a:buChar char=""/>
              <a:tabLst>
                <a:tab pos="527685" algn="l"/>
              </a:tabLst>
            </a:pPr>
            <a:r>
              <a:rPr sz="3300" b="1" dirty="0">
                <a:latin typeface="Trebuchet MS"/>
                <a:cs typeface="Trebuchet MS"/>
              </a:rPr>
              <a:t>Předpokládaná</a:t>
            </a:r>
            <a:r>
              <a:rPr sz="3300" b="1" spc="-175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alokace</a:t>
            </a:r>
            <a:r>
              <a:rPr sz="3300" b="1" spc="-130" dirty="0">
                <a:latin typeface="Trebuchet MS"/>
                <a:cs typeface="Trebuchet MS"/>
              </a:rPr>
              <a:t> </a:t>
            </a:r>
            <a:r>
              <a:rPr sz="3300" b="1" spc="-50" dirty="0">
                <a:latin typeface="Trebuchet MS"/>
                <a:cs typeface="Trebuchet MS"/>
              </a:rPr>
              <a:t>ve</a:t>
            </a:r>
            <a:r>
              <a:rPr sz="3300" b="1" spc="-150" dirty="0">
                <a:latin typeface="Trebuchet MS"/>
                <a:cs typeface="Trebuchet MS"/>
              </a:rPr>
              <a:t> </a:t>
            </a:r>
            <a:r>
              <a:rPr sz="3300" b="1" spc="-45" dirty="0">
                <a:latin typeface="Trebuchet MS"/>
                <a:cs typeface="Trebuchet MS"/>
              </a:rPr>
              <a:t>výši</a:t>
            </a:r>
            <a:r>
              <a:rPr sz="3300" b="1" spc="-140" dirty="0">
                <a:latin typeface="Trebuchet MS"/>
                <a:cs typeface="Trebuchet MS"/>
              </a:rPr>
              <a:t> </a:t>
            </a:r>
            <a:r>
              <a:rPr sz="3300" b="1" spc="-114" dirty="0">
                <a:latin typeface="Trebuchet MS"/>
                <a:cs typeface="Trebuchet MS"/>
              </a:rPr>
              <a:t>300</a:t>
            </a:r>
            <a:r>
              <a:rPr sz="3300" b="1" spc="-135" dirty="0">
                <a:latin typeface="Trebuchet MS"/>
                <a:cs typeface="Trebuchet MS"/>
              </a:rPr>
              <a:t> </a:t>
            </a:r>
            <a:r>
              <a:rPr sz="3300" b="1" spc="-65" dirty="0">
                <a:latin typeface="Trebuchet MS"/>
                <a:cs typeface="Trebuchet MS"/>
              </a:rPr>
              <a:t>mil.</a:t>
            </a:r>
            <a:r>
              <a:rPr sz="3300" b="1" spc="-385" dirty="0">
                <a:latin typeface="Trebuchet MS"/>
                <a:cs typeface="Trebuchet MS"/>
              </a:rPr>
              <a:t> </a:t>
            </a:r>
            <a:r>
              <a:rPr sz="3300" b="1" spc="110" dirty="0">
                <a:latin typeface="Trebuchet MS"/>
                <a:cs typeface="Trebuchet MS"/>
              </a:rPr>
              <a:t>Kč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004999"/>
              </a:buClr>
              <a:buFont typeface="Wingdings"/>
              <a:buChar char=""/>
            </a:pPr>
            <a:endParaRPr sz="3300">
              <a:latin typeface="Trebuchet MS"/>
              <a:cs typeface="Trebuchet MS"/>
            </a:endParaRPr>
          </a:p>
          <a:p>
            <a:pPr marL="527685" indent="-514984">
              <a:lnSpc>
                <a:spcPct val="100000"/>
              </a:lnSpc>
              <a:buClr>
                <a:srgbClr val="004999"/>
              </a:buClr>
              <a:buFont typeface="Wingdings"/>
              <a:buChar char=""/>
              <a:tabLst>
                <a:tab pos="527685" algn="l"/>
              </a:tabLst>
            </a:pPr>
            <a:r>
              <a:rPr sz="3300" b="1" dirty="0">
                <a:latin typeface="Trebuchet MS"/>
                <a:cs typeface="Trebuchet MS"/>
              </a:rPr>
              <a:t>Aktuálně</a:t>
            </a:r>
            <a:r>
              <a:rPr sz="3300" b="1" spc="-6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dochází</a:t>
            </a:r>
            <a:r>
              <a:rPr sz="3300" b="1" spc="-10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k</a:t>
            </a:r>
            <a:r>
              <a:rPr sz="3300" b="1" spc="-110" dirty="0">
                <a:latin typeface="Trebuchet MS"/>
                <a:cs typeface="Trebuchet MS"/>
              </a:rPr>
              <a:t> </a:t>
            </a:r>
            <a:r>
              <a:rPr sz="3300" b="1" spc="-65" dirty="0">
                <a:latin typeface="Trebuchet MS"/>
                <a:cs typeface="Trebuchet MS"/>
              </a:rPr>
              <a:t>finalizaci</a:t>
            </a:r>
            <a:r>
              <a:rPr sz="3300" b="1" spc="-6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dotačních</a:t>
            </a:r>
            <a:r>
              <a:rPr sz="3300" b="1" spc="-80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podmínek.</a:t>
            </a:r>
            <a:endParaRPr sz="3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3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300" spc="-160" dirty="0">
                <a:latin typeface="Trebuchet MS"/>
                <a:cs typeface="Trebuchet MS"/>
              </a:rPr>
              <a:t>Více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240" dirty="0">
                <a:latin typeface="Trebuchet MS"/>
                <a:cs typeface="Trebuchet MS"/>
              </a:rPr>
              <a:t>informací:</a:t>
            </a:r>
            <a:r>
              <a:rPr sz="3300" spc="-370" dirty="0">
                <a:latin typeface="Trebuchet MS"/>
                <a:cs typeface="Trebuchet MS"/>
              </a:rPr>
              <a:t> </a:t>
            </a:r>
            <a:r>
              <a:rPr sz="3300" b="1" spc="-20" dirty="0">
                <a:latin typeface="Trebuchet MS"/>
                <a:cs typeface="Trebuchet MS"/>
              </a:rPr>
              <a:t>Ing.</a:t>
            </a:r>
            <a:r>
              <a:rPr sz="3300" b="1" spc="-715" dirty="0">
                <a:latin typeface="Trebuchet MS"/>
                <a:cs typeface="Trebuchet MS"/>
              </a:rPr>
              <a:t> </a:t>
            </a:r>
            <a:r>
              <a:rPr sz="3300" b="1" spc="95" dirty="0">
                <a:latin typeface="Trebuchet MS"/>
                <a:cs typeface="Trebuchet MS"/>
              </a:rPr>
              <a:t>Anna</a:t>
            </a:r>
            <a:r>
              <a:rPr sz="3300" b="1" spc="-10" dirty="0">
                <a:latin typeface="Trebuchet MS"/>
                <a:cs typeface="Trebuchet MS"/>
              </a:rPr>
              <a:t> Švestková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ts val="3665"/>
              </a:lnSpc>
              <a:spcBef>
                <a:spcPts val="450"/>
              </a:spcBef>
            </a:pPr>
            <a:r>
              <a:rPr sz="3300" b="1" u="sng" spc="-65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2"/>
              </a:rPr>
              <a:t>anna.svestkova@mze.gov.cz</a:t>
            </a:r>
            <a:r>
              <a:rPr sz="3300" b="1" spc="-65" dirty="0">
                <a:latin typeface="Trebuchet MS"/>
                <a:cs typeface="Trebuchet MS"/>
              </a:rPr>
              <a:t>,</a:t>
            </a:r>
            <a:r>
              <a:rPr sz="3300" b="1" spc="-330" dirty="0">
                <a:latin typeface="Trebuchet MS"/>
                <a:cs typeface="Trebuchet MS"/>
              </a:rPr>
              <a:t> </a:t>
            </a:r>
            <a:r>
              <a:rPr sz="3300" b="1" spc="-114" dirty="0">
                <a:latin typeface="Trebuchet MS"/>
                <a:cs typeface="Trebuchet MS"/>
              </a:rPr>
              <a:t>221</a:t>
            </a:r>
            <a:r>
              <a:rPr sz="3300" b="1" spc="-20" dirty="0">
                <a:latin typeface="Trebuchet MS"/>
                <a:cs typeface="Trebuchet MS"/>
              </a:rPr>
              <a:t> </a:t>
            </a:r>
            <a:r>
              <a:rPr sz="3300" b="1" spc="-114" dirty="0">
                <a:latin typeface="Trebuchet MS"/>
                <a:cs typeface="Trebuchet MS"/>
              </a:rPr>
              <a:t>812</a:t>
            </a:r>
            <a:r>
              <a:rPr sz="3300" b="1" spc="-20" dirty="0">
                <a:latin typeface="Trebuchet MS"/>
                <a:cs typeface="Trebuchet MS"/>
              </a:rPr>
              <a:t> </a:t>
            </a:r>
            <a:r>
              <a:rPr sz="3300" b="1" spc="-25" dirty="0">
                <a:latin typeface="Trebuchet MS"/>
                <a:cs typeface="Trebuchet MS"/>
              </a:rPr>
              <a:t>344</a:t>
            </a:r>
            <a:endParaRPr sz="3300">
              <a:latin typeface="Trebuchet MS"/>
              <a:cs typeface="Trebuchet MS"/>
            </a:endParaRPr>
          </a:p>
          <a:p>
            <a:pPr marL="12700">
              <a:lnSpc>
                <a:spcPts val="3365"/>
              </a:lnSpc>
            </a:pPr>
            <a:r>
              <a:rPr sz="3050" i="1" spc="-245" dirty="0">
                <a:latin typeface="Trebuchet MS"/>
                <a:cs typeface="Trebuchet MS"/>
              </a:rPr>
              <a:t>(Odbor</a:t>
            </a:r>
            <a:r>
              <a:rPr sz="3050" i="1" spc="-45" dirty="0">
                <a:latin typeface="Trebuchet MS"/>
                <a:cs typeface="Trebuchet MS"/>
              </a:rPr>
              <a:t> </a:t>
            </a:r>
            <a:r>
              <a:rPr sz="3050" i="1" spc="-320" dirty="0">
                <a:latin typeface="Trebuchet MS"/>
                <a:cs typeface="Trebuchet MS"/>
              </a:rPr>
              <a:t>vody</a:t>
            </a:r>
            <a:r>
              <a:rPr sz="3050" i="1" spc="-40" dirty="0">
                <a:latin typeface="Trebuchet MS"/>
                <a:cs typeface="Trebuchet MS"/>
              </a:rPr>
              <a:t> </a:t>
            </a:r>
            <a:r>
              <a:rPr sz="3050" i="1" spc="-360" dirty="0">
                <a:latin typeface="Trebuchet MS"/>
                <a:cs typeface="Trebuchet MS"/>
              </a:rPr>
              <a:t>v</a:t>
            </a:r>
            <a:r>
              <a:rPr sz="3050" i="1" spc="-50" dirty="0">
                <a:latin typeface="Trebuchet MS"/>
                <a:cs typeface="Trebuchet MS"/>
              </a:rPr>
              <a:t> </a:t>
            </a:r>
            <a:r>
              <a:rPr sz="3050" i="1" spc="-340" dirty="0">
                <a:latin typeface="Trebuchet MS"/>
                <a:cs typeface="Trebuchet MS"/>
              </a:rPr>
              <a:t>krajině,</a:t>
            </a:r>
            <a:r>
              <a:rPr sz="3050" i="1" spc="-335" dirty="0">
                <a:latin typeface="Trebuchet MS"/>
                <a:cs typeface="Trebuchet MS"/>
              </a:rPr>
              <a:t> </a:t>
            </a:r>
            <a:r>
              <a:rPr sz="3050" i="1" spc="-290" dirty="0">
                <a:latin typeface="Trebuchet MS"/>
                <a:cs typeface="Trebuchet MS"/>
              </a:rPr>
              <a:t>budování</a:t>
            </a:r>
            <a:r>
              <a:rPr sz="3050" i="1" spc="-40" dirty="0">
                <a:latin typeface="Trebuchet MS"/>
                <a:cs typeface="Trebuchet MS"/>
              </a:rPr>
              <a:t> </a:t>
            </a:r>
            <a:r>
              <a:rPr sz="3050" i="1" spc="-315" dirty="0">
                <a:latin typeface="Trebuchet MS"/>
                <a:cs typeface="Trebuchet MS"/>
              </a:rPr>
              <a:t>protipovodňových</a:t>
            </a:r>
            <a:r>
              <a:rPr sz="3050" i="1" spc="-15" dirty="0">
                <a:latin typeface="Trebuchet MS"/>
                <a:cs typeface="Trebuchet MS"/>
              </a:rPr>
              <a:t> </a:t>
            </a:r>
            <a:r>
              <a:rPr sz="3050" i="1" spc="-295" dirty="0">
                <a:latin typeface="Trebuchet MS"/>
                <a:cs typeface="Trebuchet MS"/>
              </a:rPr>
              <a:t>opatření</a:t>
            </a:r>
            <a:r>
              <a:rPr sz="3050" i="1" spc="-30" dirty="0">
                <a:latin typeface="Trebuchet MS"/>
                <a:cs typeface="Trebuchet MS"/>
              </a:rPr>
              <a:t> </a:t>
            </a:r>
            <a:r>
              <a:rPr sz="3050" i="1" spc="-185" dirty="0">
                <a:latin typeface="Trebuchet MS"/>
                <a:cs typeface="Trebuchet MS"/>
              </a:rPr>
              <a:t>a</a:t>
            </a:r>
            <a:r>
              <a:rPr sz="3050" i="1" spc="-45" dirty="0">
                <a:latin typeface="Trebuchet MS"/>
                <a:cs typeface="Trebuchet MS"/>
              </a:rPr>
              <a:t> </a:t>
            </a:r>
            <a:r>
              <a:rPr sz="3050" i="1" spc="-290" dirty="0">
                <a:latin typeface="Trebuchet MS"/>
                <a:cs typeface="Trebuchet MS"/>
              </a:rPr>
              <a:t>odstraňování</a:t>
            </a:r>
            <a:r>
              <a:rPr sz="3050" i="1" spc="-30" dirty="0">
                <a:latin typeface="Trebuchet MS"/>
                <a:cs typeface="Trebuchet MS"/>
              </a:rPr>
              <a:t> </a:t>
            </a:r>
            <a:r>
              <a:rPr sz="3050" i="1" spc="-300" dirty="0">
                <a:latin typeface="Trebuchet MS"/>
                <a:cs typeface="Trebuchet MS"/>
              </a:rPr>
              <a:t>povodňových</a:t>
            </a:r>
            <a:r>
              <a:rPr sz="3050" i="1" spc="-55" dirty="0">
                <a:latin typeface="Trebuchet MS"/>
                <a:cs typeface="Trebuchet MS"/>
              </a:rPr>
              <a:t> </a:t>
            </a:r>
            <a:r>
              <a:rPr sz="3050" i="1" spc="-20" dirty="0">
                <a:latin typeface="Trebuchet MS"/>
                <a:cs typeface="Trebuchet MS"/>
              </a:rPr>
              <a:t>škod)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575310" marR="5080" indent="290195">
              <a:lnSpc>
                <a:spcPts val="4180"/>
              </a:lnSpc>
              <a:spcBef>
                <a:spcPts val="630"/>
              </a:spcBef>
            </a:pPr>
            <a:r>
              <a:rPr sz="3850" spc="440" dirty="0"/>
              <a:t>DOTAČNÍ</a:t>
            </a:r>
            <a:r>
              <a:rPr sz="3850" spc="-135" dirty="0"/>
              <a:t> </a:t>
            </a:r>
            <a:r>
              <a:rPr sz="3850" spc="434" dirty="0"/>
              <a:t>PROGRAM</a:t>
            </a:r>
            <a:r>
              <a:rPr sz="3850" spc="-90" dirty="0"/>
              <a:t> 129</a:t>
            </a:r>
            <a:r>
              <a:rPr sz="3850" spc="-110" dirty="0"/>
              <a:t> </a:t>
            </a:r>
            <a:r>
              <a:rPr sz="3850" spc="-90" dirty="0"/>
              <a:t>490</a:t>
            </a:r>
            <a:r>
              <a:rPr sz="3850" spc="-120" dirty="0"/>
              <a:t> </a:t>
            </a:r>
            <a:r>
              <a:rPr sz="3850" spc="430" dirty="0"/>
              <a:t>„PODPORA</a:t>
            </a:r>
            <a:r>
              <a:rPr sz="3850" spc="-114" dirty="0"/>
              <a:t> </a:t>
            </a:r>
            <a:r>
              <a:rPr sz="3850" spc="315" dirty="0"/>
              <a:t>OPATŘENÍ</a:t>
            </a:r>
            <a:r>
              <a:rPr sz="3850" spc="-125" dirty="0"/>
              <a:t> </a:t>
            </a:r>
            <a:r>
              <a:rPr sz="3850" spc="625" dirty="0"/>
              <a:t>NA</a:t>
            </a:r>
            <a:r>
              <a:rPr sz="3850" spc="-90" dirty="0"/>
              <a:t> </a:t>
            </a:r>
            <a:r>
              <a:rPr sz="3850" spc="480" dirty="0"/>
              <a:t>MALÝCH </a:t>
            </a:r>
            <a:r>
              <a:rPr sz="3850" spc="509" dirty="0"/>
              <a:t>VODNÍCH</a:t>
            </a:r>
            <a:r>
              <a:rPr sz="3850" spc="-114" dirty="0"/>
              <a:t> </a:t>
            </a:r>
            <a:r>
              <a:rPr sz="3850" spc="515" dirty="0"/>
              <a:t>NÁDRŽÍCH</a:t>
            </a:r>
            <a:r>
              <a:rPr sz="3850" spc="-495" dirty="0"/>
              <a:t> </a:t>
            </a:r>
            <a:r>
              <a:rPr sz="3850" spc="585" dirty="0"/>
              <a:t>A</a:t>
            </a:r>
            <a:r>
              <a:rPr sz="3850" spc="-65" dirty="0"/>
              <a:t> </a:t>
            </a:r>
            <a:r>
              <a:rPr sz="3850" spc="509" dirty="0"/>
              <a:t>DROBNÝCH</a:t>
            </a:r>
            <a:r>
              <a:rPr sz="3850" spc="-700" dirty="0"/>
              <a:t> </a:t>
            </a:r>
            <a:r>
              <a:rPr sz="3850" spc="509" dirty="0"/>
              <a:t>VODNÍCH</a:t>
            </a:r>
            <a:r>
              <a:rPr sz="3850" spc="-690" dirty="0"/>
              <a:t> </a:t>
            </a:r>
            <a:r>
              <a:rPr sz="3850" spc="470" dirty="0"/>
              <a:t>TOCÍCH</a:t>
            </a:r>
            <a:r>
              <a:rPr sz="3850" spc="-100" dirty="0"/>
              <a:t> </a:t>
            </a:r>
            <a:r>
              <a:rPr sz="3850" spc="520" dirty="0"/>
              <a:t>–</a:t>
            </a:r>
            <a:r>
              <a:rPr sz="3850" spc="-75" dirty="0"/>
              <a:t> </a:t>
            </a:r>
            <a:r>
              <a:rPr sz="3850" spc="-245" dirty="0"/>
              <a:t>3.</a:t>
            </a:r>
            <a:r>
              <a:rPr sz="3850" spc="-465" dirty="0"/>
              <a:t> </a:t>
            </a:r>
            <a:r>
              <a:rPr sz="3850" spc="180" dirty="0"/>
              <a:t>ETAPA“</a:t>
            </a:r>
            <a:endParaRPr sz="38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04470" y="4877147"/>
            <a:ext cx="6569449" cy="51648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761365" marR="5080" indent="266065">
              <a:lnSpc>
                <a:spcPts val="4180"/>
              </a:lnSpc>
              <a:spcBef>
                <a:spcPts val="630"/>
              </a:spcBef>
            </a:pPr>
            <a:r>
              <a:rPr sz="3850" spc="455" dirty="0"/>
              <a:t>PODPROGRAM</a:t>
            </a:r>
            <a:r>
              <a:rPr sz="3850" spc="-120" dirty="0"/>
              <a:t> </a:t>
            </a:r>
            <a:r>
              <a:rPr sz="3850" spc="-90" dirty="0"/>
              <a:t>129</a:t>
            </a:r>
            <a:r>
              <a:rPr sz="3850" spc="-120" dirty="0"/>
              <a:t> </a:t>
            </a:r>
            <a:r>
              <a:rPr sz="3850" spc="-90" dirty="0"/>
              <a:t>493</a:t>
            </a:r>
            <a:r>
              <a:rPr sz="3850" spc="-125" dirty="0"/>
              <a:t> </a:t>
            </a:r>
            <a:r>
              <a:rPr sz="3850" spc="430" dirty="0"/>
              <a:t>„PODPORA</a:t>
            </a:r>
            <a:r>
              <a:rPr sz="3850" spc="-90" dirty="0"/>
              <a:t> </a:t>
            </a:r>
            <a:r>
              <a:rPr sz="3850" spc="315" dirty="0"/>
              <a:t>OPATŘENÍ</a:t>
            </a:r>
            <a:r>
              <a:rPr sz="3850" spc="-114" dirty="0"/>
              <a:t> </a:t>
            </a:r>
            <a:r>
              <a:rPr sz="3850" spc="625" dirty="0"/>
              <a:t>NA</a:t>
            </a:r>
            <a:r>
              <a:rPr sz="3850" spc="-110" dirty="0"/>
              <a:t> </a:t>
            </a:r>
            <a:r>
              <a:rPr sz="3850" spc="395" dirty="0"/>
              <a:t>RYBNÍCÍCH</a:t>
            </a:r>
            <a:r>
              <a:rPr sz="3850" spc="-505" dirty="0"/>
              <a:t> </a:t>
            </a:r>
            <a:r>
              <a:rPr sz="3850" spc="535" dirty="0"/>
              <a:t>A </a:t>
            </a:r>
            <a:r>
              <a:rPr sz="3850" spc="490" dirty="0"/>
              <a:t>MALÝCH</a:t>
            </a:r>
            <a:r>
              <a:rPr sz="3850" spc="-680" dirty="0"/>
              <a:t> </a:t>
            </a:r>
            <a:r>
              <a:rPr sz="3850" spc="509" dirty="0"/>
              <a:t>VODNÍCH</a:t>
            </a:r>
            <a:r>
              <a:rPr sz="3850" spc="-130" dirty="0"/>
              <a:t> </a:t>
            </a:r>
            <a:r>
              <a:rPr sz="3850" spc="515" dirty="0"/>
              <a:t>NÁDRŽÍCH</a:t>
            </a:r>
            <a:r>
              <a:rPr sz="3850" spc="-700" dirty="0"/>
              <a:t> </a:t>
            </a:r>
            <a:r>
              <a:rPr sz="3850" spc="320" dirty="0"/>
              <a:t>VE</a:t>
            </a:r>
            <a:r>
              <a:rPr sz="3850" spc="-670" dirty="0"/>
              <a:t> </a:t>
            </a:r>
            <a:r>
              <a:rPr sz="3850" spc="415" dirty="0"/>
              <a:t>VLASTNICTVÍ</a:t>
            </a:r>
            <a:r>
              <a:rPr sz="3850" spc="-135" dirty="0"/>
              <a:t> </a:t>
            </a:r>
            <a:r>
              <a:rPr sz="3850" spc="480" dirty="0"/>
              <a:t>OBCÍ</a:t>
            </a:r>
            <a:r>
              <a:rPr sz="3850" spc="-90" dirty="0"/>
              <a:t> </a:t>
            </a:r>
            <a:r>
              <a:rPr sz="3850" dirty="0"/>
              <a:t>-</a:t>
            </a:r>
            <a:r>
              <a:rPr sz="3850" spc="-95" dirty="0"/>
              <a:t> </a:t>
            </a:r>
            <a:r>
              <a:rPr sz="3850" spc="-245" dirty="0"/>
              <a:t>3.</a:t>
            </a:r>
            <a:r>
              <a:rPr sz="3850" spc="-475" dirty="0"/>
              <a:t> </a:t>
            </a:r>
            <a:r>
              <a:rPr sz="3850" spc="180" dirty="0"/>
              <a:t>ETAPA“</a:t>
            </a:r>
            <a:endParaRPr sz="3850"/>
          </a:p>
        </p:txBody>
      </p:sp>
      <p:sp>
        <p:nvSpPr>
          <p:cNvPr id="3" name="object 3"/>
          <p:cNvSpPr/>
          <p:nvPr/>
        </p:nvSpPr>
        <p:spPr>
          <a:xfrm>
            <a:off x="1130967" y="2123166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80"/>
                </a:lnTo>
                <a:lnTo>
                  <a:pt x="1223" y="237362"/>
                </a:lnTo>
                <a:lnTo>
                  <a:pt x="0" y="256570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0967" y="2762649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79"/>
                </a:lnTo>
                <a:lnTo>
                  <a:pt x="1223" y="237361"/>
                </a:lnTo>
                <a:lnTo>
                  <a:pt x="0" y="256569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9586" y="1820121"/>
            <a:ext cx="18247995" cy="908367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764540">
              <a:lnSpc>
                <a:spcPct val="100000"/>
              </a:lnSpc>
              <a:spcBef>
                <a:spcPts val="1405"/>
              </a:spcBef>
            </a:pPr>
            <a:r>
              <a:rPr sz="3100" b="1" spc="-25" dirty="0">
                <a:latin typeface="Trebuchet MS"/>
                <a:cs typeface="Trebuchet MS"/>
              </a:rPr>
              <a:t>rekonstrukce,</a:t>
            </a:r>
            <a:r>
              <a:rPr sz="3100" b="1" spc="-40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oprava</a:t>
            </a:r>
            <a:r>
              <a:rPr sz="3100" b="1" spc="-5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a</a:t>
            </a:r>
            <a:r>
              <a:rPr sz="3100" b="1" spc="-4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odbahnění</a:t>
            </a:r>
            <a:r>
              <a:rPr sz="3100" b="1" spc="-65" dirty="0">
                <a:latin typeface="Trebuchet MS"/>
                <a:cs typeface="Trebuchet MS"/>
              </a:rPr>
              <a:t> </a:t>
            </a:r>
            <a:r>
              <a:rPr sz="3100" spc="-114" dirty="0">
                <a:latin typeface="Trebuchet MS"/>
                <a:cs typeface="Trebuchet MS"/>
              </a:rPr>
              <a:t>nerybochovných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rybníků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210" dirty="0">
                <a:latin typeface="Trebuchet MS"/>
                <a:cs typeface="Trebuchet MS"/>
              </a:rPr>
              <a:t>malých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vodních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nádrží</a:t>
            </a:r>
            <a:endParaRPr sz="3100">
              <a:latin typeface="Trebuchet MS"/>
              <a:cs typeface="Trebuchet MS"/>
            </a:endParaRPr>
          </a:p>
          <a:p>
            <a:pPr marL="764540" marR="68580">
              <a:lnSpc>
                <a:spcPts val="3390"/>
              </a:lnSpc>
              <a:spcBef>
                <a:spcPts val="1700"/>
              </a:spcBef>
              <a:tabLst>
                <a:tab pos="2588895" algn="l"/>
                <a:tab pos="3042285" algn="l"/>
                <a:tab pos="4622800" algn="l"/>
                <a:tab pos="6155690" algn="l"/>
                <a:tab pos="9060815" algn="l"/>
                <a:tab pos="10524490" algn="l"/>
                <a:tab pos="10939145" algn="l"/>
                <a:tab pos="12294870" algn="l"/>
                <a:tab pos="13787119" algn="l"/>
                <a:tab pos="15015210" algn="l"/>
                <a:tab pos="15953740" algn="l"/>
                <a:tab pos="17404715" algn="l"/>
              </a:tabLst>
            </a:pPr>
            <a:r>
              <a:rPr sz="3100" b="1" spc="-10" dirty="0">
                <a:latin typeface="Trebuchet MS"/>
                <a:cs typeface="Trebuchet MS"/>
              </a:rPr>
              <a:t>výstavba</a:t>
            </a:r>
            <a:r>
              <a:rPr sz="3100" b="1" dirty="0">
                <a:latin typeface="Trebuchet MS"/>
                <a:cs typeface="Trebuchet MS"/>
              </a:rPr>
              <a:t>	</a:t>
            </a:r>
            <a:r>
              <a:rPr sz="3100" b="1" spc="-50" dirty="0">
                <a:latin typeface="Trebuchet MS"/>
                <a:cs typeface="Trebuchet MS"/>
              </a:rPr>
              <a:t>a</a:t>
            </a:r>
            <a:r>
              <a:rPr sz="3100" b="1" dirty="0">
                <a:latin typeface="Trebuchet MS"/>
                <a:cs typeface="Trebuchet MS"/>
              </a:rPr>
              <a:t>	</a:t>
            </a:r>
            <a:r>
              <a:rPr sz="3100" b="1" spc="-10" dirty="0">
                <a:latin typeface="Trebuchet MS"/>
                <a:cs typeface="Trebuchet MS"/>
              </a:rPr>
              <a:t>obnova</a:t>
            </a:r>
            <a:r>
              <a:rPr sz="3100" b="1" dirty="0">
                <a:latin typeface="Trebuchet MS"/>
                <a:cs typeface="Trebuchet MS"/>
              </a:rPr>
              <a:t>	</a:t>
            </a:r>
            <a:r>
              <a:rPr sz="3100" b="1" spc="-10" dirty="0">
                <a:latin typeface="Trebuchet MS"/>
                <a:cs typeface="Trebuchet MS"/>
              </a:rPr>
              <a:t>nových</a:t>
            </a:r>
            <a:r>
              <a:rPr sz="3100" b="1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nerybochovných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rybníků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345" dirty="0">
                <a:latin typeface="Trebuchet MS"/>
                <a:cs typeface="Trebuchet MS"/>
              </a:rPr>
              <a:t>a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malých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vodních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nádrží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20" dirty="0">
                <a:latin typeface="Trebuchet MS"/>
                <a:cs typeface="Trebuchet MS"/>
              </a:rPr>
              <a:t>(pro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10" dirty="0">
                <a:latin typeface="Trebuchet MS"/>
                <a:cs typeface="Trebuchet MS"/>
              </a:rPr>
              <a:t>obnovu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270" dirty="0">
                <a:latin typeface="Trebuchet MS"/>
                <a:cs typeface="Trebuchet MS"/>
              </a:rPr>
              <a:t>platí, </a:t>
            </a:r>
            <a:r>
              <a:rPr sz="3100" spc="-195" dirty="0">
                <a:latin typeface="Trebuchet MS"/>
                <a:cs typeface="Trebuchet MS"/>
              </a:rPr>
              <a:t>že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rybník,</a:t>
            </a:r>
            <a:r>
              <a:rPr sz="3100" spc="-395" dirty="0">
                <a:latin typeface="Trebuchet MS"/>
                <a:cs typeface="Trebuchet MS"/>
              </a:rPr>
              <a:t> </a:t>
            </a:r>
            <a:r>
              <a:rPr sz="3100" spc="-200" dirty="0">
                <a:latin typeface="Trebuchet MS"/>
                <a:cs typeface="Trebuchet MS"/>
              </a:rPr>
              <a:t>či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54" dirty="0">
                <a:latin typeface="Trebuchet MS"/>
                <a:cs typeface="Trebuchet MS"/>
              </a:rPr>
              <a:t>malá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vodní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nádrž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210" dirty="0">
                <a:latin typeface="Trebuchet MS"/>
                <a:cs typeface="Trebuchet MS"/>
              </a:rPr>
              <a:t>nebyla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funkční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po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85" dirty="0">
                <a:latin typeface="Trebuchet MS"/>
                <a:cs typeface="Trebuchet MS"/>
              </a:rPr>
              <a:t>dobu </a:t>
            </a:r>
            <a:r>
              <a:rPr sz="3100" spc="-135" dirty="0">
                <a:latin typeface="Trebuchet MS"/>
                <a:cs typeface="Trebuchet MS"/>
              </a:rPr>
              <a:t>předchozích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5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let)</a:t>
            </a:r>
            <a:endParaRPr sz="3100">
              <a:latin typeface="Trebuchet MS"/>
              <a:cs typeface="Trebuchet MS"/>
            </a:endParaRPr>
          </a:p>
          <a:p>
            <a:pPr marL="101600" algn="just">
              <a:lnSpc>
                <a:spcPct val="100000"/>
              </a:lnSpc>
              <a:spcBef>
                <a:spcPts val="3175"/>
              </a:spcBef>
            </a:pPr>
            <a:r>
              <a:rPr sz="3100" b="1" spc="50" dirty="0">
                <a:solidFill>
                  <a:srgbClr val="128BB9"/>
                </a:solidFill>
                <a:latin typeface="Trebuchet MS"/>
                <a:cs typeface="Trebuchet MS"/>
              </a:rPr>
              <a:t>Výše</a:t>
            </a:r>
            <a:r>
              <a:rPr sz="3100" b="1" spc="-75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3100" b="1" spc="-10" dirty="0">
                <a:solidFill>
                  <a:srgbClr val="128BB9"/>
                </a:solidFill>
                <a:latin typeface="Trebuchet MS"/>
                <a:cs typeface="Trebuchet MS"/>
              </a:rPr>
              <a:t>dotace:</a:t>
            </a:r>
            <a:endParaRPr sz="3100">
              <a:latin typeface="Trebuchet MS"/>
              <a:cs typeface="Trebuchet MS"/>
            </a:endParaRPr>
          </a:p>
          <a:p>
            <a:pPr marL="806450" indent="-704850" algn="just">
              <a:lnSpc>
                <a:spcPct val="100000"/>
              </a:lnSpc>
              <a:buSzPct val="120967"/>
              <a:buAutoNum type="romanUcPeriod"/>
              <a:tabLst>
                <a:tab pos="806450" algn="l"/>
              </a:tabLst>
            </a:pPr>
            <a:r>
              <a:rPr sz="3100" b="1" spc="125" dirty="0">
                <a:latin typeface="Trebuchet MS"/>
                <a:cs typeface="Trebuchet MS"/>
              </a:rPr>
              <a:t>Obce</a:t>
            </a:r>
            <a:r>
              <a:rPr sz="3100" b="1" spc="-125" dirty="0">
                <a:latin typeface="Trebuchet MS"/>
                <a:cs typeface="Trebuchet MS"/>
              </a:rPr>
              <a:t> </a:t>
            </a:r>
            <a:r>
              <a:rPr sz="3100" b="1" spc="50" dirty="0">
                <a:latin typeface="Trebuchet MS"/>
                <a:cs typeface="Trebuchet MS"/>
              </a:rPr>
              <a:t>do</a:t>
            </a:r>
            <a:r>
              <a:rPr sz="3100" b="1" spc="-114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1</a:t>
            </a:r>
            <a:r>
              <a:rPr sz="3100" b="1" spc="-114" dirty="0">
                <a:latin typeface="Trebuchet MS"/>
                <a:cs typeface="Trebuchet MS"/>
              </a:rPr>
              <a:t> </a:t>
            </a:r>
            <a:r>
              <a:rPr sz="3100" b="1" spc="-60" dirty="0">
                <a:latin typeface="Trebuchet MS"/>
                <a:cs typeface="Trebuchet MS"/>
              </a:rPr>
              <a:t>000</a:t>
            </a:r>
            <a:r>
              <a:rPr sz="3100" b="1" spc="-105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obyvatel:</a:t>
            </a:r>
            <a:endParaRPr sz="3100">
              <a:latin typeface="Trebuchet MS"/>
              <a:cs typeface="Trebuchet MS"/>
            </a:endParaRPr>
          </a:p>
          <a:p>
            <a:pPr marL="1104900" marR="106680" lvl="1" indent="-706120" algn="just">
              <a:lnSpc>
                <a:spcPts val="3379"/>
              </a:lnSpc>
              <a:spcBef>
                <a:spcPts val="919"/>
              </a:spcBef>
              <a:buAutoNum type="alphaLcParenR"/>
              <a:tabLst>
                <a:tab pos="1104900" algn="l"/>
              </a:tabLst>
            </a:pPr>
            <a:r>
              <a:rPr sz="3100" b="1" spc="10" dirty="0">
                <a:latin typeface="Trebuchet MS"/>
                <a:cs typeface="Trebuchet MS"/>
              </a:rPr>
              <a:t>Rekonstrukce</a:t>
            </a:r>
            <a:r>
              <a:rPr sz="3100" b="1" spc="33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a</a:t>
            </a:r>
            <a:r>
              <a:rPr sz="3100" b="1" spc="325" dirty="0">
                <a:latin typeface="Trebuchet MS"/>
                <a:cs typeface="Trebuchet MS"/>
              </a:rPr>
              <a:t> </a:t>
            </a:r>
            <a:r>
              <a:rPr sz="3100" b="1" spc="-55" dirty="0">
                <a:latin typeface="Trebuchet MS"/>
                <a:cs typeface="Trebuchet MS"/>
              </a:rPr>
              <a:t>odbahnění</a:t>
            </a:r>
            <a:r>
              <a:rPr sz="3100" spc="-55" dirty="0">
                <a:latin typeface="Trebuchet MS"/>
                <a:cs typeface="Trebuchet MS"/>
              </a:rPr>
              <a:t>:</a:t>
            </a:r>
            <a:r>
              <a:rPr sz="3100" spc="1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maximálně</a:t>
            </a:r>
            <a:r>
              <a:rPr sz="3100" spc="335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do</a:t>
            </a:r>
            <a:r>
              <a:rPr sz="3100" spc="32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výše</a:t>
            </a:r>
            <a:r>
              <a:rPr sz="3100" spc="325" dirty="0">
                <a:latin typeface="Trebuchet MS"/>
                <a:cs typeface="Trebuchet MS"/>
              </a:rPr>
              <a:t> </a:t>
            </a:r>
            <a:r>
              <a:rPr sz="3100" spc="-70" dirty="0">
                <a:latin typeface="Trebuchet MS"/>
                <a:cs typeface="Trebuchet MS"/>
              </a:rPr>
              <a:t>50</a:t>
            </a:r>
            <a:r>
              <a:rPr sz="3100" spc="325" dirty="0">
                <a:latin typeface="Trebuchet MS"/>
                <a:cs typeface="Trebuchet MS"/>
              </a:rPr>
              <a:t> </a:t>
            </a:r>
            <a:r>
              <a:rPr sz="3100" spc="240" dirty="0">
                <a:latin typeface="Trebuchet MS"/>
                <a:cs typeface="Trebuchet MS"/>
              </a:rPr>
              <a:t>%</a:t>
            </a:r>
            <a:r>
              <a:rPr sz="3100" spc="32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z</a:t>
            </a:r>
            <a:r>
              <a:rPr sz="3100" spc="33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uznatelných</a:t>
            </a:r>
            <a:r>
              <a:rPr sz="3100" spc="32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nákladů</a:t>
            </a:r>
            <a:r>
              <a:rPr sz="3100" spc="33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stavebně-</a:t>
            </a:r>
            <a:r>
              <a:rPr sz="3100" spc="-145" dirty="0">
                <a:latin typeface="Trebuchet MS"/>
                <a:cs typeface="Trebuchet MS"/>
              </a:rPr>
              <a:t>technologické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235" dirty="0">
                <a:latin typeface="Trebuchet MS"/>
                <a:cs typeface="Trebuchet MS"/>
              </a:rPr>
              <a:t>části,</a:t>
            </a:r>
            <a:r>
              <a:rPr sz="3100" spc="-355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maximálně</a:t>
            </a:r>
            <a:r>
              <a:rPr sz="3100" spc="-25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do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výše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2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270" dirty="0">
                <a:latin typeface="Trebuchet MS"/>
                <a:cs typeface="Trebuchet MS"/>
              </a:rPr>
              <a:t>mil.</a:t>
            </a:r>
            <a:r>
              <a:rPr sz="3100" spc="-360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Kč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na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akci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zároveň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maximálně</a:t>
            </a:r>
            <a:r>
              <a:rPr sz="3100" spc="-35" dirty="0">
                <a:latin typeface="Trebuchet MS"/>
                <a:cs typeface="Trebuchet MS"/>
              </a:rPr>
              <a:t> do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výše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70" dirty="0">
                <a:latin typeface="Trebuchet MS"/>
                <a:cs typeface="Trebuchet MS"/>
              </a:rPr>
              <a:t>350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Kč/m</a:t>
            </a:r>
            <a:r>
              <a:rPr sz="3075" spc="-270" baseline="25745" dirty="0">
                <a:latin typeface="Trebuchet MS"/>
                <a:cs typeface="Trebuchet MS"/>
              </a:rPr>
              <a:t>3</a:t>
            </a:r>
            <a:r>
              <a:rPr sz="3075" spc="412" baseline="25745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vytěženého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sedimentu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včetně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všech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65" dirty="0">
                <a:latin typeface="Trebuchet MS"/>
                <a:cs typeface="Trebuchet MS"/>
              </a:rPr>
              <a:t>souvisejících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nákladů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95" dirty="0">
                <a:latin typeface="Trebuchet MS"/>
                <a:cs typeface="Trebuchet MS"/>
              </a:rPr>
              <a:t>(odvoz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00" dirty="0">
                <a:latin typeface="Trebuchet MS"/>
                <a:cs typeface="Trebuchet MS"/>
              </a:rPr>
              <a:t>zapravení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sedimentu,</a:t>
            </a:r>
            <a:r>
              <a:rPr sz="3100" spc="-400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skládkování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40" dirty="0">
                <a:latin typeface="Trebuchet MS"/>
                <a:cs typeface="Trebuchet MS"/>
              </a:rPr>
              <a:t>atd.)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v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případě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70" dirty="0">
                <a:latin typeface="Trebuchet MS"/>
                <a:cs typeface="Trebuchet MS"/>
              </a:rPr>
              <a:t>odbahňování.</a:t>
            </a:r>
            <a:endParaRPr sz="3100">
              <a:latin typeface="Trebuchet MS"/>
              <a:cs typeface="Trebuchet MS"/>
            </a:endParaRPr>
          </a:p>
          <a:p>
            <a:pPr marL="1105535" lvl="1" indent="-706755" algn="just">
              <a:lnSpc>
                <a:spcPts val="3550"/>
              </a:lnSpc>
              <a:spcBef>
                <a:spcPts val="605"/>
              </a:spcBef>
              <a:buAutoNum type="alphaLcParenR"/>
              <a:tabLst>
                <a:tab pos="1105535" algn="l"/>
              </a:tabLst>
            </a:pPr>
            <a:r>
              <a:rPr sz="3100" b="1" spc="-20" dirty="0">
                <a:latin typeface="Trebuchet MS"/>
                <a:cs typeface="Trebuchet MS"/>
              </a:rPr>
              <a:t>Výstavba,</a:t>
            </a:r>
            <a:r>
              <a:rPr sz="3100" b="1" spc="-405" dirty="0">
                <a:latin typeface="Trebuchet MS"/>
                <a:cs typeface="Trebuchet MS"/>
              </a:rPr>
              <a:t> </a:t>
            </a:r>
            <a:r>
              <a:rPr sz="3100" b="1" spc="-70" dirty="0">
                <a:latin typeface="Trebuchet MS"/>
                <a:cs typeface="Trebuchet MS"/>
              </a:rPr>
              <a:t>obnova</a:t>
            </a:r>
            <a:r>
              <a:rPr sz="3100" spc="-70" dirty="0">
                <a:latin typeface="Trebuchet MS"/>
                <a:cs typeface="Trebuchet MS"/>
              </a:rPr>
              <a:t>:</a:t>
            </a:r>
            <a:r>
              <a:rPr sz="3100" spc="-36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maximálně</a:t>
            </a:r>
            <a:r>
              <a:rPr sz="3100" spc="-3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do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výše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50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240" dirty="0">
                <a:latin typeface="Trebuchet MS"/>
                <a:cs typeface="Trebuchet MS"/>
              </a:rPr>
              <a:t>%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z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uznatelných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nákladů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stavebně-</a:t>
            </a:r>
            <a:r>
              <a:rPr sz="3100" spc="-150" dirty="0">
                <a:latin typeface="Trebuchet MS"/>
                <a:cs typeface="Trebuchet MS"/>
              </a:rPr>
              <a:t>technologické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části,</a:t>
            </a:r>
            <a:endParaRPr sz="3100">
              <a:latin typeface="Trebuchet MS"/>
              <a:cs typeface="Trebuchet MS"/>
            </a:endParaRPr>
          </a:p>
          <a:p>
            <a:pPr marL="1104900" algn="just">
              <a:lnSpc>
                <a:spcPts val="3550"/>
              </a:lnSpc>
            </a:pPr>
            <a:r>
              <a:rPr sz="3100" spc="-195" dirty="0">
                <a:latin typeface="Trebuchet MS"/>
                <a:cs typeface="Trebuchet MS"/>
              </a:rPr>
              <a:t>maximálně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4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75" dirty="0">
                <a:latin typeface="Trebuchet MS"/>
                <a:cs typeface="Trebuchet MS"/>
              </a:rPr>
              <a:t>mil.</a:t>
            </a:r>
            <a:r>
              <a:rPr sz="3100" spc="-370" dirty="0">
                <a:latin typeface="Trebuchet MS"/>
                <a:cs typeface="Trebuchet MS"/>
              </a:rPr>
              <a:t> </a:t>
            </a:r>
            <a:r>
              <a:rPr sz="3100" spc="-220" dirty="0">
                <a:latin typeface="Trebuchet MS"/>
                <a:cs typeface="Trebuchet MS"/>
              </a:rPr>
              <a:t>Kč/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25" dirty="0">
                <a:latin typeface="Trebuchet MS"/>
                <a:cs typeface="Trebuchet MS"/>
              </a:rPr>
              <a:t>ha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40" dirty="0">
                <a:latin typeface="Trebuchet MS"/>
                <a:cs typeface="Trebuchet MS"/>
              </a:rPr>
              <a:t>za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každý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započatý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hektar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současně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maximálně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do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výše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10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75" dirty="0">
                <a:latin typeface="Trebuchet MS"/>
                <a:cs typeface="Trebuchet MS"/>
              </a:rPr>
              <a:t>mil.</a:t>
            </a:r>
            <a:r>
              <a:rPr sz="3100" spc="-37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Kč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25" dirty="0">
                <a:latin typeface="Trebuchet MS"/>
                <a:cs typeface="Trebuchet MS"/>
              </a:rPr>
              <a:t>na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celou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akci.</a:t>
            </a:r>
            <a:endParaRPr sz="3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75"/>
              </a:spcBef>
            </a:pPr>
            <a:endParaRPr sz="3100">
              <a:latin typeface="Trebuchet MS"/>
              <a:cs typeface="Trebuchet MS"/>
            </a:endParaRPr>
          </a:p>
          <a:p>
            <a:pPr marL="101600">
              <a:lnSpc>
                <a:spcPct val="100000"/>
              </a:lnSpc>
              <a:spcBef>
                <a:spcPts val="5"/>
              </a:spcBef>
              <a:tabLst>
                <a:tab pos="808355" algn="l"/>
              </a:tabLst>
            </a:pPr>
            <a:r>
              <a:rPr sz="3750" b="1" spc="-25" dirty="0">
                <a:latin typeface="Trebuchet MS"/>
                <a:cs typeface="Trebuchet MS"/>
              </a:rPr>
              <a:t>II.</a:t>
            </a:r>
            <a:r>
              <a:rPr sz="3750" b="1" dirty="0">
                <a:latin typeface="Trebuchet MS"/>
                <a:cs typeface="Trebuchet MS"/>
              </a:rPr>
              <a:t>	</a:t>
            </a:r>
            <a:r>
              <a:rPr sz="3100" b="1" spc="125" dirty="0">
                <a:latin typeface="Trebuchet MS"/>
                <a:cs typeface="Trebuchet MS"/>
              </a:rPr>
              <a:t>Obce</a:t>
            </a:r>
            <a:r>
              <a:rPr sz="3100" b="1" spc="-12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nad</a:t>
            </a:r>
            <a:r>
              <a:rPr sz="3100" b="1" spc="-125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1</a:t>
            </a:r>
            <a:r>
              <a:rPr sz="3100" b="1" spc="-95" dirty="0">
                <a:latin typeface="Trebuchet MS"/>
                <a:cs typeface="Trebuchet MS"/>
              </a:rPr>
              <a:t> </a:t>
            </a:r>
            <a:r>
              <a:rPr sz="3100" b="1" spc="-65" dirty="0">
                <a:latin typeface="Trebuchet MS"/>
                <a:cs typeface="Trebuchet MS"/>
              </a:rPr>
              <a:t>000</a:t>
            </a:r>
            <a:r>
              <a:rPr sz="3100" b="1" spc="-114" dirty="0">
                <a:latin typeface="Trebuchet MS"/>
                <a:cs typeface="Trebuchet MS"/>
              </a:rPr>
              <a:t> </a:t>
            </a:r>
            <a:r>
              <a:rPr sz="3100" b="1" spc="-10" dirty="0">
                <a:latin typeface="Trebuchet MS"/>
                <a:cs typeface="Trebuchet MS"/>
              </a:rPr>
              <a:t>obyvatel:</a:t>
            </a:r>
            <a:endParaRPr sz="3100">
              <a:latin typeface="Trebuchet MS"/>
              <a:cs typeface="Trebuchet MS"/>
            </a:endParaRPr>
          </a:p>
          <a:p>
            <a:pPr marL="1104900" marR="111125" indent="-706120">
              <a:lnSpc>
                <a:spcPts val="3379"/>
              </a:lnSpc>
              <a:spcBef>
                <a:spcPts val="915"/>
              </a:spcBef>
              <a:buAutoNum type="alphaLcParenR"/>
              <a:tabLst>
                <a:tab pos="1104900" algn="l"/>
              </a:tabLst>
            </a:pPr>
            <a:r>
              <a:rPr sz="3100" b="1" dirty="0">
                <a:latin typeface="Trebuchet MS"/>
                <a:cs typeface="Trebuchet MS"/>
              </a:rPr>
              <a:t>Rekonstrukce</a:t>
            </a:r>
            <a:r>
              <a:rPr sz="3100" b="1" spc="-60" dirty="0">
                <a:latin typeface="Trebuchet MS"/>
                <a:cs typeface="Trebuchet MS"/>
              </a:rPr>
              <a:t> </a:t>
            </a:r>
            <a:r>
              <a:rPr sz="3100" b="1" dirty="0">
                <a:latin typeface="Trebuchet MS"/>
                <a:cs typeface="Trebuchet MS"/>
              </a:rPr>
              <a:t>a</a:t>
            </a:r>
            <a:r>
              <a:rPr sz="3100" b="1" spc="-50" dirty="0">
                <a:latin typeface="Trebuchet MS"/>
                <a:cs typeface="Trebuchet MS"/>
              </a:rPr>
              <a:t> </a:t>
            </a:r>
            <a:r>
              <a:rPr sz="3100" b="1" spc="-55" dirty="0">
                <a:latin typeface="Trebuchet MS"/>
                <a:cs typeface="Trebuchet MS"/>
              </a:rPr>
              <a:t>odbahnění</a:t>
            </a:r>
            <a:r>
              <a:rPr sz="3100" spc="-55" dirty="0">
                <a:latin typeface="Trebuchet MS"/>
                <a:cs typeface="Trebuchet MS"/>
              </a:rPr>
              <a:t>:</a:t>
            </a:r>
            <a:r>
              <a:rPr sz="3100" spc="-385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maximálně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do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výše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30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240" dirty="0">
                <a:latin typeface="Trebuchet MS"/>
                <a:cs typeface="Trebuchet MS"/>
              </a:rPr>
              <a:t>%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z</a:t>
            </a:r>
            <a:r>
              <a:rPr sz="3100" spc="-3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uznatelných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nákladů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stavebně-</a:t>
            </a:r>
            <a:r>
              <a:rPr sz="3100" spc="-30" dirty="0">
                <a:latin typeface="Trebuchet MS"/>
                <a:cs typeface="Trebuchet MS"/>
              </a:rPr>
              <a:t>technologické </a:t>
            </a:r>
            <a:r>
              <a:rPr sz="3100" spc="-240" dirty="0">
                <a:latin typeface="Trebuchet MS"/>
                <a:cs typeface="Trebuchet MS"/>
              </a:rPr>
              <a:t>části,</a:t>
            </a:r>
            <a:r>
              <a:rPr sz="3100" spc="-38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maximálně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do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výše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2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275" dirty="0">
                <a:latin typeface="Trebuchet MS"/>
                <a:cs typeface="Trebuchet MS"/>
              </a:rPr>
              <a:t>mil.</a:t>
            </a:r>
            <a:r>
              <a:rPr sz="3100" spc="-37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Kč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225" dirty="0">
                <a:latin typeface="Trebuchet MS"/>
                <a:cs typeface="Trebuchet MS"/>
              </a:rPr>
              <a:t>na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akci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zároveň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maximálně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do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výše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350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Kč/m3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vytěženého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00" dirty="0">
                <a:latin typeface="Trebuchet MS"/>
                <a:cs typeface="Trebuchet MS"/>
              </a:rPr>
              <a:t>sedimentu </a:t>
            </a:r>
            <a:r>
              <a:rPr sz="3100" spc="-180" dirty="0">
                <a:latin typeface="Trebuchet MS"/>
                <a:cs typeface="Trebuchet MS"/>
              </a:rPr>
              <a:t>včetně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všech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souvisejících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nákladů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(odvoz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210" dirty="0">
                <a:latin typeface="Trebuchet MS"/>
                <a:cs typeface="Trebuchet MS"/>
              </a:rPr>
              <a:t>zapravení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200" dirty="0">
                <a:latin typeface="Trebuchet MS"/>
                <a:cs typeface="Trebuchet MS"/>
              </a:rPr>
              <a:t>sedimentu,</a:t>
            </a:r>
            <a:r>
              <a:rPr sz="3100" spc="-395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skládkování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250" dirty="0">
                <a:latin typeface="Trebuchet MS"/>
                <a:cs typeface="Trebuchet MS"/>
              </a:rPr>
              <a:t>atd.)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v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70" dirty="0">
                <a:latin typeface="Trebuchet MS"/>
                <a:cs typeface="Trebuchet MS"/>
              </a:rPr>
              <a:t>případě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odbahňování.</a:t>
            </a:r>
            <a:endParaRPr sz="3100">
              <a:latin typeface="Trebuchet MS"/>
              <a:cs typeface="Trebuchet MS"/>
            </a:endParaRPr>
          </a:p>
          <a:p>
            <a:pPr marL="1104900" indent="-706120">
              <a:lnSpc>
                <a:spcPts val="3550"/>
              </a:lnSpc>
              <a:spcBef>
                <a:spcPts val="605"/>
              </a:spcBef>
              <a:buAutoNum type="alphaLcParenR"/>
              <a:tabLst>
                <a:tab pos="1104900" algn="l"/>
              </a:tabLst>
            </a:pPr>
            <a:r>
              <a:rPr sz="3100" b="1" spc="-20" dirty="0">
                <a:latin typeface="Trebuchet MS"/>
                <a:cs typeface="Trebuchet MS"/>
              </a:rPr>
              <a:t>Výstavba,</a:t>
            </a:r>
            <a:r>
              <a:rPr sz="3100" b="1" spc="-405" dirty="0">
                <a:latin typeface="Trebuchet MS"/>
                <a:cs typeface="Trebuchet MS"/>
              </a:rPr>
              <a:t> </a:t>
            </a:r>
            <a:r>
              <a:rPr sz="3100" b="1" spc="-70" dirty="0">
                <a:latin typeface="Trebuchet MS"/>
                <a:cs typeface="Trebuchet MS"/>
              </a:rPr>
              <a:t>obnova</a:t>
            </a:r>
            <a:r>
              <a:rPr sz="3100" spc="-70" dirty="0">
                <a:latin typeface="Trebuchet MS"/>
                <a:cs typeface="Trebuchet MS"/>
              </a:rPr>
              <a:t>:</a:t>
            </a:r>
            <a:r>
              <a:rPr sz="3100" spc="-365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maximálně</a:t>
            </a:r>
            <a:r>
              <a:rPr sz="3100" spc="-3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do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výše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30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240" dirty="0">
                <a:latin typeface="Trebuchet MS"/>
                <a:cs typeface="Trebuchet MS"/>
              </a:rPr>
              <a:t>%</a:t>
            </a:r>
            <a:r>
              <a:rPr sz="3100" spc="-45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z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uznatelných</a:t>
            </a:r>
            <a:r>
              <a:rPr sz="3100" spc="-55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nákladů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stavebně-</a:t>
            </a:r>
            <a:r>
              <a:rPr sz="3100" spc="-150" dirty="0">
                <a:latin typeface="Trebuchet MS"/>
                <a:cs typeface="Trebuchet MS"/>
              </a:rPr>
              <a:t>technologické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části,</a:t>
            </a:r>
            <a:endParaRPr sz="3100">
              <a:latin typeface="Trebuchet MS"/>
              <a:cs typeface="Trebuchet MS"/>
            </a:endParaRPr>
          </a:p>
          <a:p>
            <a:pPr marL="1104900">
              <a:lnSpc>
                <a:spcPts val="3550"/>
              </a:lnSpc>
            </a:pPr>
            <a:r>
              <a:rPr sz="3100" spc="-190" dirty="0">
                <a:latin typeface="Trebuchet MS"/>
                <a:cs typeface="Trebuchet MS"/>
              </a:rPr>
              <a:t>maximálně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4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75" dirty="0">
                <a:latin typeface="Trebuchet MS"/>
                <a:cs typeface="Trebuchet MS"/>
              </a:rPr>
              <a:t>mil.</a:t>
            </a:r>
            <a:r>
              <a:rPr sz="3100" spc="-370" dirty="0">
                <a:latin typeface="Trebuchet MS"/>
                <a:cs typeface="Trebuchet MS"/>
              </a:rPr>
              <a:t> </a:t>
            </a:r>
            <a:r>
              <a:rPr sz="3100" spc="-220" dirty="0">
                <a:latin typeface="Trebuchet MS"/>
                <a:cs typeface="Trebuchet MS"/>
              </a:rPr>
              <a:t>Kč/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225" dirty="0">
                <a:latin typeface="Trebuchet MS"/>
                <a:cs typeface="Trebuchet MS"/>
              </a:rPr>
              <a:t>ha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40" dirty="0">
                <a:latin typeface="Trebuchet MS"/>
                <a:cs typeface="Trebuchet MS"/>
              </a:rPr>
              <a:t>za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každý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započatý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hektar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25" dirty="0">
                <a:latin typeface="Trebuchet MS"/>
                <a:cs typeface="Trebuchet MS"/>
              </a:rPr>
              <a:t>současně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maximálně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do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výše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10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75" dirty="0">
                <a:latin typeface="Trebuchet MS"/>
                <a:cs typeface="Trebuchet MS"/>
              </a:rPr>
              <a:t>mil.</a:t>
            </a:r>
            <a:r>
              <a:rPr sz="3100" spc="-37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Kč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225" dirty="0">
                <a:latin typeface="Trebuchet MS"/>
                <a:cs typeface="Trebuchet MS"/>
              </a:rPr>
              <a:t>na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celou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akci.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895" y="376499"/>
            <a:ext cx="467995" cy="10661650"/>
            <a:chOff x="374895" y="376499"/>
            <a:chExt cx="467995" cy="10661650"/>
          </a:xfrm>
        </p:grpSpPr>
        <p:sp>
          <p:nvSpPr>
            <p:cNvPr id="3" name="object 3"/>
            <p:cNvSpPr/>
            <p:nvPr/>
          </p:nvSpPr>
          <p:spPr>
            <a:xfrm>
              <a:off x="374891" y="376506"/>
              <a:ext cx="467995" cy="10546080"/>
            </a:xfrm>
            <a:custGeom>
              <a:avLst/>
              <a:gdLst/>
              <a:ahLst/>
              <a:cxnLst/>
              <a:rect l="l" t="t" r="r" b="b"/>
              <a:pathLst>
                <a:path w="467994" h="10546080">
                  <a:moveTo>
                    <a:pt x="394563" y="0"/>
                  </a:moveTo>
                  <a:lnTo>
                    <a:pt x="290690" y="11087"/>
                  </a:lnTo>
                  <a:lnTo>
                    <a:pt x="196138" y="41897"/>
                  </a:lnTo>
                  <a:lnTo>
                    <a:pt x="104521" y="104609"/>
                  </a:lnTo>
                  <a:lnTo>
                    <a:pt x="42989" y="194805"/>
                  </a:lnTo>
                  <a:lnTo>
                    <a:pt x="12090" y="288671"/>
                  </a:lnTo>
                  <a:lnTo>
                    <a:pt x="1270" y="362419"/>
                  </a:lnTo>
                  <a:lnTo>
                    <a:pt x="660" y="376605"/>
                  </a:lnTo>
                  <a:lnTo>
                    <a:pt x="0" y="376605"/>
                  </a:lnTo>
                  <a:lnTo>
                    <a:pt x="0" y="392290"/>
                  </a:lnTo>
                  <a:lnTo>
                    <a:pt x="0" y="10545851"/>
                  </a:lnTo>
                  <a:lnTo>
                    <a:pt x="20904" y="10545851"/>
                  </a:lnTo>
                  <a:lnTo>
                    <a:pt x="20904" y="391668"/>
                  </a:lnTo>
                  <a:lnTo>
                    <a:pt x="29845" y="391388"/>
                  </a:lnTo>
                  <a:lnTo>
                    <a:pt x="103530" y="381165"/>
                  </a:lnTo>
                  <a:lnTo>
                    <a:pt x="197319" y="350354"/>
                  </a:lnTo>
                  <a:lnTo>
                    <a:pt x="287426" y="287680"/>
                  </a:lnTo>
                  <a:lnTo>
                    <a:pt x="350456" y="197485"/>
                  </a:lnTo>
                  <a:lnTo>
                    <a:pt x="382143" y="103619"/>
                  </a:lnTo>
                  <a:lnTo>
                    <a:pt x="393255" y="29870"/>
                  </a:lnTo>
                  <a:lnTo>
                    <a:pt x="394563" y="0"/>
                  </a:lnTo>
                  <a:close/>
                </a:path>
                <a:path w="467994" h="10546080">
                  <a:moveTo>
                    <a:pt x="467893" y="1305737"/>
                  </a:moveTo>
                  <a:lnTo>
                    <a:pt x="395643" y="1315072"/>
                  </a:lnTo>
                  <a:lnTo>
                    <a:pt x="329755" y="1338414"/>
                  </a:lnTo>
                  <a:lnTo>
                    <a:pt x="265747" y="1384592"/>
                  </a:lnTo>
                  <a:lnTo>
                    <a:pt x="221081" y="1451457"/>
                  </a:lnTo>
                  <a:lnTo>
                    <a:pt x="197764" y="1520304"/>
                  </a:lnTo>
                  <a:lnTo>
                    <a:pt x="188874" y="1574101"/>
                  </a:lnTo>
                  <a:lnTo>
                    <a:pt x="187439" y="1595818"/>
                  </a:lnTo>
                  <a:lnTo>
                    <a:pt x="208241" y="1594789"/>
                  </a:lnTo>
                  <a:lnTo>
                    <a:pt x="259867" y="1586496"/>
                  </a:lnTo>
                  <a:lnTo>
                    <a:pt x="326174" y="1563154"/>
                  </a:lnTo>
                  <a:lnTo>
                    <a:pt x="391020" y="1516964"/>
                  </a:lnTo>
                  <a:lnTo>
                    <a:pt x="435457" y="1450098"/>
                  </a:lnTo>
                  <a:lnTo>
                    <a:pt x="458279" y="1381252"/>
                  </a:lnTo>
                  <a:lnTo>
                    <a:pt x="466686" y="1327454"/>
                  </a:lnTo>
                  <a:lnTo>
                    <a:pt x="467893" y="1305737"/>
                  </a:lnTo>
                  <a:close/>
                </a:path>
              </a:pathLst>
            </a:custGeom>
            <a:solidFill>
              <a:srgbClr val="00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326" y="2732226"/>
              <a:ext cx="231773" cy="2496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326" y="3292558"/>
              <a:ext cx="231773" cy="2496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326" y="3852890"/>
              <a:ext cx="231773" cy="2496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2343" y="4787935"/>
              <a:ext cx="280670" cy="290195"/>
            </a:xfrm>
            <a:custGeom>
              <a:avLst/>
              <a:gdLst/>
              <a:ahLst/>
              <a:cxnLst/>
              <a:rect l="l" t="t" r="r" b="b"/>
              <a:pathLst>
                <a:path w="280669" h="290195">
                  <a:moveTo>
                    <a:pt x="280446" y="0"/>
                  </a:moveTo>
                  <a:lnTo>
                    <a:pt x="208198" y="9329"/>
                  </a:lnTo>
                  <a:lnTo>
                    <a:pt x="142313" y="32673"/>
                  </a:lnTo>
                  <a:lnTo>
                    <a:pt x="78295" y="78854"/>
                  </a:lnTo>
                  <a:lnTo>
                    <a:pt x="33631" y="145721"/>
                  </a:lnTo>
                  <a:lnTo>
                    <a:pt x="10320" y="214569"/>
                  </a:lnTo>
                  <a:lnTo>
                    <a:pt x="1423" y="268366"/>
                  </a:lnTo>
                  <a:lnTo>
                    <a:pt x="0" y="290083"/>
                  </a:lnTo>
                  <a:lnTo>
                    <a:pt x="20797" y="289049"/>
                  </a:lnTo>
                  <a:lnTo>
                    <a:pt x="72424" y="280754"/>
                  </a:lnTo>
                  <a:lnTo>
                    <a:pt x="138732" y="257409"/>
                  </a:lnTo>
                  <a:lnTo>
                    <a:pt x="203571" y="211224"/>
                  </a:lnTo>
                  <a:lnTo>
                    <a:pt x="248014" y="144358"/>
                  </a:lnTo>
                  <a:lnTo>
                    <a:pt x="270836" y="75512"/>
                  </a:lnTo>
                  <a:lnTo>
                    <a:pt x="279244" y="21716"/>
                  </a:lnTo>
                  <a:lnTo>
                    <a:pt x="280446" y="0"/>
                  </a:lnTo>
                  <a:close/>
                </a:path>
              </a:pathLst>
            </a:custGeom>
            <a:solidFill>
              <a:srgbClr val="00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326" y="5405738"/>
              <a:ext cx="231773" cy="2496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326" y="5966069"/>
              <a:ext cx="231773" cy="2496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326" y="6526401"/>
              <a:ext cx="231773" cy="2496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326" y="7086732"/>
              <a:ext cx="231773" cy="2496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2330" y="8021779"/>
              <a:ext cx="280670" cy="3016885"/>
            </a:xfrm>
            <a:custGeom>
              <a:avLst/>
              <a:gdLst/>
              <a:ahLst/>
              <a:cxnLst/>
              <a:rect l="l" t="t" r="r" b="b"/>
              <a:pathLst>
                <a:path w="280669" h="3016884">
                  <a:moveTo>
                    <a:pt x="280454" y="2726296"/>
                  </a:moveTo>
                  <a:lnTo>
                    <a:pt x="208203" y="2735618"/>
                  </a:lnTo>
                  <a:lnTo>
                    <a:pt x="142316" y="2758960"/>
                  </a:lnTo>
                  <a:lnTo>
                    <a:pt x="78308" y="2805150"/>
                  </a:lnTo>
                  <a:lnTo>
                    <a:pt x="33642" y="2872016"/>
                  </a:lnTo>
                  <a:lnTo>
                    <a:pt x="10325" y="2940862"/>
                  </a:lnTo>
                  <a:lnTo>
                    <a:pt x="1435" y="2994660"/>
                  </a:lnTo>
                  <a:lnTo>
                    <a:pt x="0" y="3016377"/>
                  </a:lnTo>
                  <a:lnTo>
                    <a:pt x="20802" y="3015335"/>
                  </a:lnTo>
                  <a:lnTo>
                    <a:pt x="72428" y="3007042"/>
                  </a:lnTo>
                  <a:lnTo>
                    <a:pt x="138734" y="2983700"/>
                  </a:lnTo>
                  <a:lnTo>
                    <a:pt x="203581" y="2937522"/>
                  </a:lnTo>
                  <a:lnTo>
                    <a:pt x="248018" y="2870644"/>
                  </a:lnTo>
                  <a:lnTo>
                    <a:pt x="270840" y="2801810"/>
                  </a:lnTo>
                  <a:lnTo>
                    <a:pt x="279247" y="2748013"/>
                  </a:lnTo>
                  <a:lnTo>
                    <a:pt x="280454" y="2726296"/>
                  </a:lnTo>
                  <a:close/>
                </a:path>
                <a:path w="280669" h="3016884">
                  <a:moveTo>
                    <a:pt x="280454" y="2105660"/>
                  </a:moveTo>
                  <a:lnTo>
                    <a:pt x="208203" y="2114981"/>
                  </a:lnTo>
                  <a:lnTo>
                    <a:pt x="142316" y="2138324"/>
                  </a:lnTo>
                  <a:lnTo>
                    <a:pt x="78308" y="2184514"/>
                  </a:lnTo>
                  <a:lnTo>
                    <a:pt x="33642" y="2251379"/>
                  </a:lnTo>
                  <a:lnTo>
                    <a:pt x="10325" y="2320226"/>
                  </a:lnTo>
                  <a:lnTo>
                    <a:pt x="1435" y="2374023"/>
                  </a:lnTo>
                  <a:lnTo>
                    <a:pt x="0" y="2395740"/>
                  </a:lnTo>
                  <a:lnTo>
                    <a:pt x="20802" y="2394699"/>
                  </a:lnTo>
                  <a:lnTo>
                    <a:pt x="72428" y="2386406"/>
                  </a:lnTo>
                  <a:lnTo>
                    <a:pt x="138734" y="2363063"/>
                  </a:lnTo>
                  <a:lnTo>
                    <a:pt x="203581" y="2316886"/>
                  </a:lnTo>
                  <a:lnTo>
                    <a:pt x="248018" y="2250008"/>
                  </a:lnTo>
                  <a:lnTo>
                    <a:pt x="270840" y="2181161"/>
                  </a:lnTo>
                  <a:lnTo>
                    <a:pt x="279247" y="2127377"/>
                  </a:lnTo>
                  <a:lnTo>
                    <a:pt x="280454" y="2105660"/>
                  </a:lnTo>
                  <a:close/>
                </a:path>
                <a:path w="280669" h="3016884">
                  <a:moveTo>
                    <a:pt x="280454" y="1052830"/>
                  </a:moveTo>
                  <a:lnTo>
                    <a:pt x="208203" y="1062151"/>
                  </a:lnTo>
                  <a:lnTo>
                    <a:pt x="142316" y="1085494"/>
                  </a:lnTo>
                  <a:lnTo>
                    <a:pt x="78308" y="1131684"/>
                  </a:lnTo>
                  <a:lnTo>
                    <a:pt x="33642" y="1198549"/>
                  </a:lnTo>
                  <a:lnTo>
                    <a:pt x="10325" y="1267396"/>
                  </a:lnTo>
                  <a:lnTo>
                    <a:pt x="1435" y="1321193"/>
                  </a:lnTo>
                  <a:lnTo>
                    <a:pt x="0" y="1342910"/>
                  </a:lnTo>
                  <a:lnTo>
                    <a:pt x="20802" y="1341869"/>
                  </a:lnTo>
                  <a:lnTo>
                    <a:pt x="72428" y="1333576"/>
                  </a:lnTo>
                  <a:lnTo>
                    <a:pt x="138734" y="1310233"/>
                  </a:lnTo>
                  <a:lnTo>
                    <a:pt x="203581" y="1264043"/>
                  </a:lnTo>
                  <a:lnTo>
                    <a:pt x="248018" y="1197178"/>
                  </a:lnTo>
                  <a:lnTo>
                    <a:pt x="270840" y="1128331"/>
                  </a:lnTo>
                  <a:lnTo>
                    <a:pt x="279247" y="1074547"/>
                  </a:lnTo>
                  <a:lnTo>
                    <a:pt x="280454" y="1052830"/>
                  </a:lnTo>
                  <a:close/>
                </a:path>
                <a:path w="280669" h="3016884">
                  <a:moveTo>
                    <a:pt x="280454" y="0"/>
                  </a:moveTo>
                  <a:lnTo>
                    <a:pt x="208203" y="9334"/>
                  </a:lnTo>
                  <a:lnTo>
                    <a:pt x="142316" y="32677"/>
                  </a:lnTo>
                  <a:lnTo>
                    <a:pt x="78308" y="78854"/>
                  </a:lnTo>
                  <a:lnTo>
                    <a:pt x="33642" y="145719"/>
                  </a:lnTo>
                  <a:lnTo>
                    <a:pt x="10325" y="214579"/>
                  </a:lnTo>
                  <a:lnTo>
                    <a:pt x="1435" y="268376"/>
                  </a:lnTo>
                  <a:lnTo>
                    <a:pt x="0" y="290093"/>
                  </a:lnTo>
                  <a:lnTo>
                    <a:pt x="20802" y="289052"/>
                  </a:lnTo>
                  <a:lnTo>
                    <a:pt x="72428" y="280758"/>
                  </a:lnTo>
                  <a:lnTo>
                    <a:pt x="138734" y="257416"/>
                  </a:lnTo>
                  <a:lnTo>
                    <a:pt x="203581" y="211226"/>
                  </a:lnTo>
                  <a:lnTo>
                    <a:pt x="248018" y="144360"/>
                  </a:lnTo>
                  <a:lnTo>
                    <a:pt x="270840" y="75514"/>
                  </a:lnTo>
                  <a:lnTo>
                    <a:pt x="279247" y="21717"/>
                  </a:lnTo>
                  <a:lnTo>
                    <a:pt x="280454" y="0"/>
                  </a:lnTo>
                  <a:close/>
                </a:path>
              </a:pathLst>
            </a:custGeom>
            <a:solidFill>
              <a:srgbClr val="00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40457" y="323477"/>
            <a:ext cx="15662910" cy="11715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022725" marR="5080" indent="-4010660">
              <a:lnSpc>
                <a:spcPts val="4270"/>
              </a:lnSpc>
              <a:spcBef>
                <a:spcPts val="640"/>
              </a:spcBef>
              <a:tabLst>
                <a:tab pos="6737984" algn="l"/>
                <a:tab pos="7359650" algn="l"/>
              </a:tabLst>
            </a:pPr>
            <a:r>
              <a:rPr spc="315" dirty="0">
                <a:solidFill>
                  <a:srgbClr val="29B4E9"/>
                </a:solidFill>
              </a:rPr>
              <a:t>REVIZE</a:t>
            </a:r>
            <a:r>
              <a:rPr spc="-70" dirty="0">
                <a:solidFill>
                  <a:srgbClr val="29B4E9"/>
                </a:solidFill>
              </a:rPr>
              <a:t> </a:t>
            </a:r>
            <a:r>
              <a:rPr spc="405" dirty="0">
                <a:solidFill>
                  <a:srgbClr val="29B4E9"/>
                </a:solidFill>
              </a:rPr>
              <a:t>SMĚRNICE</a:t>
            </a:r>
            <a:r>
              <a:rPr spc="-70" dirty="0">
                <a:solidFill>
                  <a:srgbClr val="29B4E9"/>
                </a:solidFill>
              </a:rPr>
              <a:t> </a:t>
            </a:r>
            <a:r>
              <a:rPr spc="665" dirty="0">
                <a:solidFill>
                  <a:srgbClr val="29B4E9"/>
                </a:solidFill>
              </a:rPr>
              <a:t>O</a:t>
            </a:r>
            <a:r>
              <a:rPr spc="-70" dirty="0">
                <a:solidFill>
                  <a:srgbClr val="29B4E9"/>
                </a:solidFill>
              </a:rPr>
              <a:t> </a:t>
            </a:r>
            <a:r>
              <a:rPr spc="390" dirty="0">
                <a:solidFill>
                  <a:srgbClr val="29B4E9"/>
                </a:solidFill>
              </a:rPr>
              <a:t>ČIŠTĚNÍ</a:t>
            </a:r>
            <a:r>
              <a:rPr spc="-65" dirty="0">
                <a:solidFill>
                  <a:srgbClr val="29B4E9"/>
                </a:solidFill>
              </a:rPr>
              <a:t> </a:t>
            </a:r>
            <a:r>
              <a:rPr spc="434" dirty="0">
                <a:solidFill>
                  <a:srgbClr val="29B4E9"/>
                </a:solidFill>
              </a:rPr>
              <a:t>MĚSTSKÝCH</a:t>
            </a:r>
            <a:r>
              <a:rPr spc="-70" dirty="0">
                <a:solidFill>
                  <a:srgbClr val="29B4E9"/>
                </a:solidFill>
              </a:rPr>
              <a:t> </a:t>
            </a:r>
            <a:r>
              <a:rPr spc="490" dirty="0">
                <a:solidFill>
                  <a:srgbClr val="29B4E9"/>
                </a:solidFill>
              </a:rPr>
              <a:t>ODPADNÍCH</a:t>
            </a:r>
            <a:r>
              <a:rPr spc="-665" dirty="0">
                <a:solidFill>
                  <a:srgbClr val="29B4E9"/>
                </a:solidFill>
              </a:rPr>
              <a:t> </a:t>
            </a:r>
            <a:r>
              <a:rPr spc="445" dirty="0">
                <a:solidFill>
                  <a:srgbClr val="29B4E9"/>
                </a:solidFill>
              </a:rPr>
              <a:t>VOD </a:t>
            </a:r>
            <a:r>
              <a:rPr spc="320" dirty="0">
                <a:solidFill>
                  <a:srgbClr val="29B4E9"/>
                </a:solidFill>
              </a:rPr>
              <a:t>HISTORIE</a:t>
            </a:r>
            <a:r>
              <a:rPr dirty="0">
                <a:solidFill>
                  <a:srgbClr val="29B4E9"/>
                </a:solidFill>
              </a:rPr>
              <a:t>	</a:t>
            </a:r>
            <a:r>
              <a:rPr spc="525" dirty="0">
                <a:solidFill>
                  <a:srgbClr val="29B4E9"/>
                </a:solidFill>
              </a:rPr>
              <a:t>A</a:t>
            </a:r>
            <a:r>
              <a:rPr dirty="0">
                <a:solidFill>
                  <a:srgbClr val="29B4E9"/>
                </a:solidFill>
              </a:rPr>
              <a:t>	</a:t>
            </a:r>
            <a:r>
              <a:rPr spc="459" dirty="0">
                <a:solidFill>
                  <a:srgbClr val="29B4E9"/>
                </a:solidFill>
              </a:rPr>
              <a:t>AKTUÁLNÍ</a:t>
            </a:r>
            <a:r>
              <a:rPr spc="-90" dirty="0">
                <a:solidFill>
                  <a:srgbClr val="29B4E9"/>
                </a:solidFill>
              </a:rPr>
              <a:t> </a:t>
            </a:r>
            <a:r>
              <a:rPr spc="215" dirty="0">
                <a:solidFill>
                  <a:srgbClr val="29B4E9"/>
                </a:solidFill>
              </a:rPr>
              <a:t>STAV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81574" y="1522768"/>
            <a:ext cx="17949545" cy="997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90"/>
              </a:spcBef>
              <a:tabLst>
                <a:tab pos="3316604" algn="l"/>
              </a:tabLst>
            </a:pPr>
            <a:r>
              <a:rPr sz="3550" b="1" spc="-204" dirty="0">
                <a:solidFill>
                  <a:srgbClr val="004999"/>
                </a:solidFill>
                <a:latin typeface="Trebuchet MS"/>
                <a:cs typeface="Trebuchet MS"/>
              </a:rPr>
              <a:t>21.</a:t>
            </a:r>
            <a:r>
              <a:rPr sz="3550" b="1" spc="-42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b="1" spc="-204" dirty="0">
                <a:solidFill>
                  <a:srgbClr val="004999"/>
                </a:solidFill>
                <a:latin typeface="Trebuchet MS"/>
                <a:cs typeface="Trebuchet MS"/>
              </a:rPr>
              <a:t>05.</a:t>
            </a:r>
            <a:r>
              <a:rPr sz="3550" b="1" spc="-42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b="1" spc="-20" dirty="0">
                <a:solidFill>
                  <a:srgbClr val="004999"/>
                </a:solidFill>
                <a:latin typeface="Trebuchet MS"/>
                <a:cs typeface="Trebuchet MS"/>
              </a:rPr>
              <a:t>1991</a:t>
            </a:r>
            <a:r>
              <a:rPr sz="3550" b="1" dirty="0">
                <a:solidFill>
                  <a:srgbClr val="004999"/>
                </a:solidFill>
                <a:latin typeface="Trebuchet MS"/>
                <a:cs typeface="Trebuchet MS"/>
              </a:rPr>
              <a:t>	</a:t>
            </a:r>
            <a:r>
              <a:rPr sz="3550" spc="-225" dirty="0">
                <a:solidFill>
                  <a:srgbClr val="004999"/>
                </a:solidFill>
                <a:latin typeface="Trebuchet MS"/>
                <a:cs typeface="Trebuchet MS"/>
              </a:rPr>
              <a:t>Schválení</a:t>
            </a:r>
            <a:r>
              <a:rPr sz="3550" spc="-4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185" dirty="0">
                <a:solidFill>
                  <a:srgbClr val="004999"/>
                </a:solidFill>
                <a:latin typeface="Trebuchet MS"/>
                <a:cs typeface="Trebuchet MS"/>
              </a:rPr>
              <a:t>Směrnice</a:t>
            </a:r>
            <a:r>
              <a:rPr sz="3550" spc="-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170" dirty="0">
                <a:solidFill>
                  <a:srgbClr val="004999"/>
                </a:solidFill>
                <a:latin typeface="Trebuchet MS"/>
                <a:cs typeface="Trebuchet MS"/>
              </a:rPr>
              <a:t>Rady</a:t>
            </a:r>
            <a:r>
              <a:rPr sz="3550" spc="-5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dirty="0">
                <a:solidFill>
                  <a:srgbClr val="004999"/>
                </a:solidFill>
                <a:latin typeface="Trebuchet MS"/>
                <a:cs typeface="Trebuchet MS"/>
              </a:rPr>
              <a:t>o</a:t>
            </a:r>
            <a:r>
              <a:rPr sz="3550" spc="-7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220" dirty="0">
                <a:solidFill>
                  <a:srgbClr val="004999"/>
                </a:solidFill>
                <a:latin typeface="Trebuchet MS"/>
                <a:cs typeface="Trebuchet MS"/>
              </a:rPr>
              <a:t>čištění</a:t>
            </a:r>
            <a:r>
              <a:rPr sz="3550" spc="-4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185" dirty="0">
                <a:solidFill>
                  <a:srgbClr val="004999"/>
                </a:solidFill>
                <a:latin typeface="Trebuchet MS"/>
                <a:cs typeface="Trebuchet MS"/>
              </a:rPr>
              <a:t>městských</a:t>
            </a:r>
            <a:r>
              <a:rPr sz="3550" spc="-5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185" dirty="0">
                <a:solidFill>
                  <a:srgbClr val="004999"/>
                </a:solidFill>
                <a:latin typeface="Trebuchet MS"/>
                <a:cs typeface="Trebuchet MS"/>
              </a:rPr>
              <a:t>odpadních</a:t>
            </a:r>
            <a:r>
              <a:rPr sz="3550" spc="-6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95" dirty="0">
                <a:solidFill>
                  <a:srgbClr val="004999"/>
                </a:solidFill>
                <a:latin typeface="Trebuchet MS"/>
                <a:cs typeface="Trebuchet MS"/>
              </a:rPr>
              <a:t>vod</a:t>
            </a:r>
            <a:r>
              <a:rPr sz="3550" spc="-5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235" dirty="0">
                <a:solidFill>
                  <a:srgbClr val="004999"/>
                </a:solidFill>
                <a:latin typeface="Trebuchet MS"/>
                <a:cs typeface="Trebuchet MS"/>
              </a:rPr>
              <a:t>91/271/EHS</a:t>
            </a:r>
            <a:r>
              <a:rPr sz="3550" spc="-4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10" dirty="0">
                <a:solidFill>
                  <a:srgbClr val="004999"/>
                </a:solidFill>
                <a:latin typeface="Trebuchet MS"/>
                <a:cs typeface="Trebuchet MS"/>
              </a:rPr>
              <a:t>(Urban</a:t>
            </a:r>
            <a:endParaRPr sz="3550">
              <a:latin typeface="Trebuchet MS"/>
              <a:cs typeface="Trebuchet MS"/>
            </a:endParaRPr>
          </a:p>
          <a:p>
            <a:pPr marL="12700">
              <a:lnSpc>
                <a:spcPts val="3829"/>
              </a:lnSpc>
              <a:tabLst>
                <a:tab pos="8939530" algn="l"/>
              </a:tabLst>
            </a:pPr>
            <a:r>
              <a:rPr sz="3550" spc="-110" dirty="0">
                <a:solidFill>
                  <a:srgbClr val="004999"/>
                </a:solidFill>
                <a:latin typeface="Trebuchet MS"/>
                <a:cs typeface="Trebuchet MS"/>
              </a:rPr>
              <a:t>Waste</a:t>
            </a:r>
            <a:r>
              <a:rPr sz="3550" spc="-4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95" dirty="0">
                <a:solidFill>
                  <a:srgbClr val="004999"/>
                </a:solidFill>
                <a:latin typeface="Trebuchet MS"/>
                <a:cs typeface="Trebuchet MS"/>
              </a:rPr>
              <a:t>Water</a:t>
            </a:r>
            <a:r>
              <a:rPr sz="3550" spc="-4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-10" dirty="0">
                <a:solidFill>
                  <a:srgbClr val="004999"/>
                </a:solidFill>
                <a:latin typeface="Trebuchet MS"/>
                <a:cs typeface="Trebuchet MS"/>
              </a:rPr>
              <a:t>Treatment</a:t>
            </a:r>
            <a:r>
              <a:rPr sz="3550" dirty="0">
                <a:solidFill>
                  <a:srgbClr val="004999"/>
                </a:solidFill>
                <a:latin typeface="Trebuchet MS"/>
                <a:cs typeface="Trebuchet MS"/>
              </a:rPr>
              <a:t>	</a:t>
            </a:r>
            <a:r>
              <a:rPr sz="3550" spc="-150" dirty="0">
                <a:solidFill>
                  <a:srgbClr val="004999"/>
                </a:solidFill>
                <a:latin typeface="Trebuchet MS"/>
                <a:cs typeface="Trebuchet MS"/>
              </a:rPr>
              <a:t>Directive</a:t>
            </a:r>
            <a:r>
              <a:rPr sz="3550" spc="-7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465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550" spc="-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550" spc="180" dirty="0">
                <a:solidFill>
                  <a:srgbClr val="004999"/>
                </a:solidFill>
                <a:latin typeface="Trebuchet MS"/>
                <a:cs typeface="Trebuchet MS"/>
              </a:rPr>
              <a:t>UWWTD).</a:t>
            </a:r>
            <a:endParaRPr sz="3550">
              <a:latin typeface="Trebuchet MS"/>
              <a:cs typeface="Trebuchet MS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62524" y="2633041"/>
          <a:ext cx="18562955" cy="851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720"/>
                <a:gridCol w="4970780"/>
                <a:gridCol w="11183619"/>
              </a:tblGrid>
              <a:tr h="504825">
                <a:tc>
                  <a:txBody>
                    <a:bodyPr/>
                    <a:lstStyle/>
                    <a:p>
                      <a:pPr marL="31750">
                        <a:lnSpc>
                          <a:spcPts val="3445"/>
                        </a:lnSpc>
                      </a:pPr>
                      <a:r>
                        <a:rPr sz="3050" spc="-2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01.</a:t>
                      </a:r>
                      <a:r>
                        <a:rPr sz="3050" spc="-3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05.</a:t>
                      </a:r>
                      <a:r>
                        <a:rPr sz="3050" spc="-3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2004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3445"/>
                        </a:lnSpc>
                      </a:pPr>
                      <a:r>
                        <a:rPr sz="30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Vstup</a:t>
                      </a:r>
                      <a:r>
                        <a:rPr sz="3050" spc="-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1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ČR</a:t>
                      </a:r>
                      <a:r>
                        <a:rPr sz="3050" spc="-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3050" spc="-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EU</a:t>
                      </a:r>
                      <a:r>
                        <a:rPr sz="3050" spc="-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3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3050" spc="-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povinnost</a:t>
                      </a:r>
                      <a:r>
                        <a:rPr sz="3050" spc="-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1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implementace</a:t>
                      </a:r>
                      <a:r>
                        <a:rPr sz="30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Směrnice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00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050" spc="-2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31.</a:t>
                      </a:r>
                      <a:r>
                        <a:rPr sz="3050" spc="-3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12.</a:t>
                      </a:r>
                      <a:r>
                        <a:rPr sz="3050" spc="-3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2010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0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Konec</a:t>
                      </a:r>
                      <a:r>
                        <a:rPr sz="3050" spc="-14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1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přechodného</a:t>
                      </a:r>
                      <a:r>
                        <a:rPr sz="30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období</a:t>
                      </a:r>
                      <a:r>
                        <a:rPr sz="30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pro</a:t>
                      </a:r>
                      <a:r>
                        <a:rPr sz="3050" spc="-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1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ČR</a:t>
                      </a:r>
                      <a:r>
                        <a:rPr sz="30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pro</a:t>
                      </a:r>
                      <a:r>
                        <a:rPr sz="3050" spc="-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některé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články</a:t>
                      </a:r>
                      <a:r>
                        <a:rPr sz="30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Směrnice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4190">
                <a:tc>
                  <a:txBody>
                    <a:bodyPr/>
                    <a:lstStyle/>
                    <a:p>
                      <a:pPr marL="31750">
                        <a:lnSpc>
                          <a:spcPts val="3650"/>
                        </a:lnSpc>
                        <a:spcBef>
                          <a:spcPts val="220"/>
                        </a:spcBef>
                      </a:pPr>
                      <a:r>
                        <a:rPr sz="3050" spc="-2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08.</a:t>
                      </a:r>
                      <a:r>
                        <a:rPr sz="3050" spc="-3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3050" spc="-2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3650"/>
                        </a:lnSpc>
                        <a:spcBef>
                          <a:spcPts val="220"/>
                        </a:spcBef>
                      </a:pPr>
                      <a:r>
                        <a:rPr sz="3050" spc="-1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Zahájeno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řízení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pro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porušení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3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povinnosti</a:t>
                      </a:r>
                      <a:r>
                        <a:rPr sz="3050" spc="-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proti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1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ČŘ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ve</a:t>
                      </a:r>
                      <a:r>
                        <a:rPr sz="3050" spc="-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věci</a:t>
                      </a:r>
                      <a:r>
                        <a:rPr sz="3050" spc="-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4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nesprávného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provedení</a:t>
                      </a:r>
                      <a:r>
                        <a:rPr sz="3050" spc="-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ustanovení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směrnice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91869">
                <a:tc gridSpan="3">
                  <a:txBody>
                    <a:bodyPr/>
                    <a:lstStyle/>
                    <a:p>
                      <a:pPr marL="31750">
                        <a:lnSpc>
                          <a:spcPts val="2835"/>
                        </a:lnSpc>
                        <a:tabLst>
                          <a:tab pos="1012190" algn="l"/>
                        </a:tabLst>
                      </a:pPr>
                      <a:r>
                        <a:rPr sz="3050" spc="-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Rady</a:t>
                      </a:r>
                      <a:r>
                        <a:rPr sz="30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30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(dosud</a:t>
                      </a:r>
                      <a:r>
                        <a:rPr sz="3050" spc="-11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3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probíhá)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3550" b="1" spc="-1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26.10.2022</a:t>
                      </a:r>
                      <a:r>
                        <a:rPr sz="3550" b="1" spc="-1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spc="-3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Zveřejnění</a:t>
                      </a:r>
                      <a:r>
                        <a:rPr sz="3550" b="1" spc="-1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návrhu</a:t>
                      </a:r>
                      <a:r>
                        <a:rPr sz="3550" b="1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1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revize</a:t>
                      </a:r>
                      <a:r>
                        <a:rPr sz="35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Směrnice</a:t>
                      </a:r>
                      <a:r>
                        <a:rPr sz="35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0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Evropskou</a:t>
                      </a:r>
                      <a:r>
                        <a:rPr sz="3550" spc="-1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Komisí</a:t>
                      </a:r>
                      <a:r>
                        <a:rPr sz="3550" spc="-1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(EK)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65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3050" spc="-1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01-</a:t>
                      </a:r>
                      <a:r>
                        <a:rPr sz="3050" spc="-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06/2023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84455" marB="0"/>
                </a:tc>
                <a:tc gridSpan="2">
                  <a:txBody>
                    <a:bodyPr/>
                    <a:lstStyle/>
                    <a:p>
                      <a:pPr marL="10039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30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3050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4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jednání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PS</a:t>
                      </a:r>
                      <a:r>
                        <a:rPr sz="30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4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J.1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rámci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2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SW</a:t>
                      </a:r>
                      <a:r>
                        <a:rPr sz="30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PRESS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8445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00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02.06.2023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gridSpan="2">
                  <a:txBody>
                    <a:bodyPr/>
                    <a:lstStyle/>
                    <a:p>
                      <a:pPr marL="10039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050" spc="-1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Zveřejnění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1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kompromisního</a:t>
                      </a:r>
                      <a:r>
                        <a:rPr sz="3050" spc="-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návrhu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revize</a:t>
                      </a:r>
                      <a:r>
                        <a:rPr sz="3050" spc="-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Směrnice</a:t>
                      </a:r>
                      <a:r>
                        <a:rPr sz="3050" spc="-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PS </a:t>
                      </a:r>
                      <a:r>
                        <a:rPr sz="3050" spc="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EK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00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050" spc="-1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07-</a:t>
                      </a:r>
                      <a:r>
                        <a:rPr sz="3050" spc="-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09/2023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gridSpan="2">
                  <a:txBody>
                    <a:bodyPr/>
                    <a:lstStyle/>
                    <a:p>
                      <a:pPr marL="10039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0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3050" spc="-1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Jednání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PS</a:t>
                      </a:r>
                      <a:r>
                        <a:rPr sz="30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43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J.1,</a:t>
                      </a:r>
                      <a:r>
                        <a:rPr sz="3050" spc="-3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4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postupně</a:t>
                      </a:r>
                      <a:r>
                        <a:rPr sz="30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předloženy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0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další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3050" spc="-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kompromisní</a:t>
                      </a:r>
                      <a:r>
                        <a:rPr sz="30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návrhy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ES</a:t>
                      </a:r>
                      <a:r>
                        <a:rPr sz="30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PRESS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258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3050" spc="-4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09/2023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27940" marB="0"/>
                </a:tc>
                <a:tc gridSpan="2">
                  <a:txBody>
                    <a:bodyPr/>
                    <a:lstStyle/>
                    <a:p>
                      <a:pPr marL="1003935" marR="840105">
                        <a:lnSpc>
                          <a:spcPts val="2930"/>
                        </a:lnSpc>
                        <a:spcBef>
                          <a:spcPts val="925"/>
                        </a:spcBef>
                      </a:pPr>
                      <a:r>
                        <a:rPr sz="3050" spc="-20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Projednávání</a:t>
                      </a:r>
                      <a:r>
                        <a:rPr sz="30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3050" spc="-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14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EP</a:t>
                      </a:r>
                      <a:r>
                        <a:rPr sz="3050" spc="-6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3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načteno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b="1" spc="-75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37</a:t>
                      </a:r>
                      <a:r>
                        <a:rPr sz="3050" b="1" spc="-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pozměňovacích</a:t>
                      </a:r>
                      <a:r>
                        <a:rPr sz="3050" spc="-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návrhů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0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ke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směrnici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(schválení</a:t>
                      </a:r>
                      <a:r>
                        <a:rPr sz="30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ambiciózních </a:t>
                      </a:r>
                      <a:r>
                        <a:rPr sz="3050" spc="-20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návrhů,</a:t>
                      </a:r>
                      <a:r>
                        <a:rPr sz="3050" spc="-3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návrhy</a:t>
                      </a:r>
                      <a:r>
                        <a:rPr sz="3050" spc="-1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2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3050" spc="-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1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zmírnění</a:t>
                      </a:r>
                      <a:r>
                        <a:rPr sz="3050" spc="-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0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neprošli).</a:t>
                      </a:r>
                      <a:endParaRPr sz="3050">
                        <a:latin typeface="Trebuchet MS"/>
                        <a:cs typeface="Trebuchet MS"/>
                      </a:endParaRPr>
                    </a:p>
                  </a:txBody>
                  <a:tcPr marL="0" marR="0" marT="1174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026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550" b="1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16.10.2023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15875" marB="0"/>
                </a:tc>
                <a:tc gridSpan="2">
                  <a:txBody>
                    <a:bodyPr/>
                    <a:lstStyle/>
                    <a:p>
                      <a:pPr marL="1003935" marR="2072005">
                        <a:lnSpc>
                          <a:spcPct val="79900"/>
                        </a:lnSpc>
                        <a:spcBef>
                          <a:spcPts val="985"/>
                        </a:spcBef>
                      </a:pPr>
                      <a:r>
                        <a:rPr sz="3550" spc="-1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Evropská </a:t>
                      </a:r>
                      <a:r>
                        <a:rPr sz="3550" spc="-21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rada</a:t>
                      </a:r>
                      <a:r>
                        <a:rPr sz="35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ministrů</a:t>
                      </a:r>
                      <a:r>
                        <a:rPr sz="3550" spc="-10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přijala</a:t>
                      </a:r>
                      <a:r>
                        <a:rPr sz="3550" b="1" spc="-1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obecný</a:t>
                      </a:r>
                      <a:r>
                        <a:rPr sz="3550" b="1" spc="-1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přístup</a:t>
                      </a:r>
                      <a:r>
                        <a:rPr sz="3550" b="1" spc="-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na</a:t>
                      </a:r>
                      <a:r>
                        <a:rPr sz="3550" spc="-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úrovni</a:t>
                      </a:r>
                      <a:r>
                        <a:rPr sz="3550" spc="-13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vyjednaného </a:t>
                      </a:r>
                      <a:r>
                        <a:rPr sz="3550" spc="-1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kompromisu</a:t>
                      </a:r>
                      <a:r>
                        <a:rPr sz="3550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(nepodpořilo</a:t>
                      </a:r>
                      <a:r>
                        <a:rPr sz="3550" spc="-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HU;</a:t>
                      </a:r>
                      <a:r>
                        <a:rPr sz="3550" spc="-4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BG</a:t>
                      </a:r>
                      <a:r>
                        <a:rPr sz="3550" spc="-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3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35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EE</a:t>
                      </a:r>
                      <a:r>
                        <a:rPr sz="35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35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zdržely)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1250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52830">
                <a:tc>
                  <a:txBody>
                    <a:bodyPr/>
                    <a:lstStyle/>
                    <a:p>
                      <a:pPr marL="31750">
                        <a:lnSpc>
                          <a:spcPts val="3829"/>
                        </a:lnSpc>
                        <a:spcBef>
                          <a:spcPts val="520"/>
                        </a:spcBef>
                      </a:pPr>
                      <a:r>
                        <a:rPr sz="3550" b="1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21.11.2023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  <a:p>
                      <a:pPr marL="31750">
                        <a:lnSpc>
                          <a:spcPts val="3829"/>
                        </a:lnSpc>
                      </a:pPr>
                      <a:r>
                        <a:rPr sz="3550" spc="-20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návrhy</a:t>
                      </a:r>
                      <a:r>
                        <a:rPr sz="3550" spc="-6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EK</a:t>
                      </a:r>
                      <a:r>
                        <a:rPr sz="3550" spc="-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40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/>
                </a:tc>
                <a:tc gridSpan="2">
                  <a:txBody>
                    <a:bodyPr/>
                    <a:lstStyle/>
                    <a:p>
                      <a:pPr marR="215265" indent="79375">
                        <a:lnSpc>
                          <a:spcPct val="79900"/>
                        </a:lnSpc>
                        <a:spcBef>
                          <a:spcPts val="1375"/>
                        </a:spcBef>
                      </a:pPr>
                      <a:r>
                        <a:rPr sz="3550" b="1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První</a:t>
                      </a:r>
                      <a:r>
                        <a:rPr sz="3550" b="1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spc="-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politický</a:t>
                      </a:r>
                      <a:r>
                        <a:rPr sz="3550" b="1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trialog</a:t>
                      </a:r>
                      <a:r>
                        <a:rPr sz="3550" b="1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(EK,</a:t>
                      </a:r>
                      <a:r>
                        <a:rPr sz="3550" spc="-4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3550" spc="-8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3550" spc="-2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,</a:t>
                      </a:r>
                      <a:r>
                        <a:rPr sz="3550" spc="-43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Rada)</a:t>
                      </a:r>
                      <a:r>
                        <a:rPr sz="35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2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+</a:t>
                      </a:r>
                      <a:r>
                        <a:rPr sz="35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4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další</a:t>
                      </a:r>
                      <a:r>
                        <a:rPr sz="35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jednání</a:t>
                      </a:r>
                      <a:r>
                        <a:rPr sz="3550" spc="-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1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PS</a:t>
                      </a:r>
                      <a:r>
                        <a:rPr sz="35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4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J.1</a:t>
                      </a:r>
                      <a:r>
                        <a:rPr sz="35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(hledání</a:t>
                      </a:r>
                      <a:r>
                        <a:rPr sz="35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kompromisu</a:t>
                      </a:r>
                      <a:r>
                        <a:rPr sz="35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mezi </a:t>
                      </a:r>
                      <a:r>
                        <a:rPr sz="3550" spc="-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EP)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1746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699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3550" b="1" spc="-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29.1.2024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3550" b="1" spc="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Druhý</a:t>
                      </a:r>
                      <a:r>
                        <a:rPr sz="3550" b="1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spc="-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politický</a:t>
                      </a:r>
                      <a:r>
                        <a:rPr sz="3550" b="1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b="1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trialog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20"/>
                        </a:spcBef>
                        <a:tabLst>
                          <a:tab pos="3753485" algn="l"/>
                        </a:tabLst>
                      </a:pPr>
                      <a:r>
                        <a:rPr sz="3550" spc="-3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35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možná</a:t>
                      </a:r>
                      <a:r>
                        <a:rPr sz="35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3550" spc="-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poslední,</a:t>
                      </a:r>
                      <a:r>
                        <a:rPr sz="35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3550" spc="-1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pokud</a:t>
                      </a:r>
                      <a:r>
                        <a:rPr sz="3550" spc="-1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29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dojde</a:t>
                      </a:r>
                      <a:r>
                        <a:rPr sz="3550" spc="-7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</a:t>
                      </a:r>
                      <a:r>
                        <a:rPr sz="3550" spc="-1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dohodě</a:t>
                      </a:r>
                      <a:r>
                        <a:rPr sz="3550" spc="-10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1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zástupců</a:t>
                      </a:r>
                      <a:r>
                        <a:rPr sz="35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EK</a:t>
                      </a:r>
                      <a:r>
                        <a:rPr sz="3550" spc="-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3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35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EP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66040" marB="0"/>
                </a:tc>
              </a:tr>
              <a:tr h="570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5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04/2024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550" spc="-2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Projednání</a:t>
                      </a:r>
                      <a:r>
                        <a:rPr sz="35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Radou</a:t>
                      </a:r>
                      <a:r>
                        <a:rPr sz="3550" spc="-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0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ministrů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550" spc="-3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3550" spc="-8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3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EP</a:t>
                      </a:r>
                      <a:r>
                        <a:rPr sz="3550" spc="-12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(schváleno</a:t>
                      </a:r>
                      <a:r>
                        <a:rPr sz="35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3550" spc="-8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32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1.</a:t>
                      </a:r>
                      <a:r>
                        <a:rPr sz="3550" spc="-45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29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čtení)</a:t>
                      </a:r>
                      <a:r>
                        <a:rPr sz="3550" spc="-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46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3550" spc="-9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7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konečné</a:t>
                      </a:r>
                      <a:r>
                        <a:rPr sz="3550" spc="-55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24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schválení</a:t>
                      </a:r>
                      <a:r>
                        <a:rPr sz="3550" spc="-9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550" spc="-114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09-</a:t>
                      </a:r>
                      <a:r>
                        <a:rPr sz="3550" spc="-10" dirty="0">
                          <a:solidFill>
                            <a:srgbClr val="004999"/>
                          </a:solidFill>
                          <a:latin typeface="Trebuchet MS"/>
                          <a:cs typeface="Trebuchet MS"/>
                        </a:rPr>
                        <a:t>10/2024</a:t>
                      </a:r>
                      <a:endParaRPr sz="3550">
                        <a:latin typeface="Trebuchet MS"/>
                        <a:cs typeface="Trebuchet MS"/>
                      </a:endParaRPr>
                    </a:p>
                  </a:txBody>
                  <a:tcPr marL="0" marR="0" marT="1651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891" y="376506"/>
            <a:ext cx="408305" cy="10546080"/>
          </a:xfrm>
          <a:custGeom>
            <a:avLst/>
            <a:gdLst/>
            <a:ahLst/>
            <a:cxnLst/>
            <a:rect l="l" t="t" r="r" b="b"/>
            <a:pathLst>
              <a:path w="408305" h="10546080">
                <a:moveTo>
                  <a:pt x="394563" y="0"/>
                </a:moveTo>
                <a:lnTo>
                  <a:pt x="290690" y="11087"/>
                </a:lnTo>
                <a:lnTo>
                  <a:pt x="196138" y="41897"/>
                </a:lnTo>
                <a:lnTo>
                  <a:pt x="104521" y="104609"/>
                </a:lnTo>
                <a:lnTo>
                  <a:pt x="42989" y="194805"/>
                </a:lnTo>
                <a:lnTo>
                  <a:pt x="12090" y="288671"/>
                </a:lnTo>
                <a:lnTo>
                  <a:pt x="1270" y="362419"/>
                </a:lnTo>
                <a:lnTo>
                  <a:pt x="660" y="376605"/>
                </a:lnTo>
                <a:lnTo>
                  <a:pt x="0" y="376605"/>
                </a:lnTo>
                <a:lnTo>
                  <a:pt x="0" y="392290"/>
                </a:lnTo>
                <a:lnTo>
                  <a:pt x="0" y="10545851"/>
                </a:lnTo>
                <a:lnTo>
                  <a:pt x="20904" y="10545851"/>
                </a:lnTo>
                <a:lnTo>
                  <a:pt x="20904" y="391668"/>
                </a:lnTo>
                <a:lnTo>
                  <a:pt x="29845" y="391388"/>
                </a:lnTo>
                <a:lnTo>
                  <a:pt x="103530" y="381165"/>
                </a:lnTo>
                <a:lnTo>
                  <a:pt x="197319" y="350354"/>
                </a:lnTo>
                <a:lnTo>
                  <a:pt x="287426" y="287680"/>
                </a:lnTo>
                <a:lnTo>
                  <a:pt x="350456" y="197485"/>
                </a:lnTo>
                <a:lnTo>
                  <a:pt x="382143" y="103619"/>
                </a:lnTo>
                <a:lnTo>
                  <a:pt x="393255" y="29870"/>
                </a:lnTo>
                <a:lnTo>
                  <a:pt x="394563" y="0"/>
                </a:lnTo>
                <a:close/>
              </a:path>
              <a:path w="408305" h="10546080">
                <a:moveTo>
                  <a:pt x="407860" y="9240152"/>
                </a:moveTo>
                <a:lnTo>
                  <a:pt x="330835" y="9250553"/>
                </a:lnTo>
                <a:lnTo>
                  <a:pt x="260591" y="9276601"/>
                </a:lnTo>
                <a:lnTo>
                  <a:pt x="192341" y="9328112"/>
                </a:lnTo>
                <a:lnTo>
                  <a:pt x="144716" y="9402712"/>
                </a:lnTo>
                <a:lnTo>
                  <a:pt x="119862" y="9479521"/>
                </a:lnTo>
                <a:lnTo>
                  <a:pt x="110388" y="9539529"/>
                </a:lnTo>
                <a:lnTo>
                  <a:pt x="108864" y="9563760"/>
                </a:lnTo>
                <a:lnTo>
                  <a:pt x="131038" y="9562605"/>
                </a:lnTo>
                <a:lnTo>
                  <a:pt x="186080" y="9553346"/>
                </a:lnTo>
                <a:lnTo>
                  <a:pt x="256768" y="9527299"/>
                </a:lnTo>
                <a:lnTo>
                  <a:pt x="325894" y="9475787"/>
                </a:lnTo>
                <a:lnTo>
                  <a:pt x="373278" y="9401188"/>
                </a:lnTo>
                <a:lnTo>
                  <a:pt x="397611" y="9324391"/>
                </a:lnTo>
                <a:lnTo>
                  <a:pt x="406577" y="9264371"/>
                </a:lnTo>
                <a:lnTo>
                  <a:pt x="407860" y="9240152"/>
                </a:lnTo>
                <a:close/>
              </a:path>
              <a:path w="408305" h="10546080">
                <a:moveTo>
                  <a:pt x="407860" y="8508949"/>
                </a:moveTo>
                <a:lnTo>
                  <a:pt x="330835" y="8519363"/>
                </a:lnTo>
                <a:lnTo>
                  <a:pt x="260591" y="8545411"/>
                </a:lnTo>
                <a:lnTo>
                  <a:pt x="192341" y="8596922"/>
                </a:lnTo>
                <a:lnTo>
                  <a:pt x="144716" y="8671522"/>
                </a:lnTo>
                <a:lnTo>
                  <a:pt x="119862" y="8748319"/>
                </a:lnTo>
                <a:lnTo>
                  <a:pt x="110388" y="8808339"/>
                </a:lnTo>
                <a:lnTo>
                  <a:pt x="108864" y="8832558"/>
                </a:lnTo>
                <a:lnTo>
                  <a:pt x="131038" y="8831402"/>
                </a:lnTo>
                <a:lnTo>
                  <a:pt x="186080" y="8822157"/>
                </a:lnTo>
                <a:lnTo>
                  <a:pt x="256768" y="8796109"/>
                </a:lnTo>
                <a:lnTo>
                  <a:pt x="325894" y="8744585"/>
                </a:lnTo>
                <a:lnTo>
                  <a:pt x="373278" y="8669998"/>
                </a:lnTo>
                <a:lnTo>
                  <a:pt x="397611" y="8593188"/>
                </a:lnTo>
                <a:lnTo>
                  <a:pt x="406577" y="8533181"/>
                </a:lnTo>
                <a:lnTo>
                  <a:pt x="407860" y="8508949"/>
                </a:lnTo>
                <a:close/>
              </a:path>
              <a:path w="408305" h="10546080">
                <a:moveTo>
                  <a:pt x="407860" y="7777759"/>
                </a:moveTo>
                <a:lnTo>
                  <a:pt x="330835" y="7788173"/>
                </a:lnTo>
                <a:lnTo>
                  <a:pt x="260591" y="7814208"/>
                </a:lnTo>
                <a:lnTo>
                  <a:pt x="192341" y="7865732"/>
                </a:lnTo>
                <a:lnTo>
                  <a:pt x="144716" y="7940319"/>
                </a:lnTo>
                <a:lnTo>
                  <a:pt x="119862" y="8017129"/>
                </a:lnTo>
                <a:lnTo>
                  <a:pt x="110388" y="8077136"/>
                </a:lnTo>
                <a:lnTo>
                  <a:pt x="108864" y="8101368"/>
                </a:lnTo>
                <a:lnTo>
                  <a:pt x="131038" y="8100212"/>
                </a:lnTo>
                <a:lnTo>
                  <a:pt x="186080" y="8090954"/>
                </a:lnTo>
                <a:lnTo>
                  <a:pt x="256768" y="8064919"/>
                </a:lnTo>
                <a:lnTo>
                  <a:pt x="325894" y="8013395"/>
                </a:lnTo>
                <a:lnTo>
                  <a:pt x="373278" y="7938795"/>
                </a:lnTo>
                <a:lnTo>
                  <a:pt x="397611" y="7861998"/>
                </a:lnTo>
                <a:lnTo>
                  <a:pt x="406577" y="7801991"/>
                </a:lnTo>
                <a:lnTo>
                  <a:pt x="407860" y="7777759"/>
                </a:lnTo>
                <a:close/>
              </a:path>
              <a:path w="408305" h="10546080">
                <a:moveTo>
                  <a:pt x="407860" y="6503822"/>
                </a:moveTo>
                <a:lnTo>
                  <a:pt x="330835" y="6514224"/>
                </a:lnTo>
                <a:lnTo>
                  <a:pt x="260591" y="6540271"/>
                </a:lnTo>
                <a:lnTo>
                  <a:pt x="192341" y="6591795"/>
                </a:lnTo>
                <a:lnTo>
                  <a:pt x="144716" y="6666382"/>
                </a:lnTo>
                <a:lnTo>
                  <a:pt x="119862" y="6743192"/>
                </a:lnTo>
                <a:lnTo>
                  <a:pt x="110388" y="6803199"/>
                </a:lnTo>
                <a:lnTo>
                  <a:pt x="108864" y="6827431"/>
                </a:lnTo>
                <a:lnTo>
                  <a:pt x="131038" y="6826275"/>
                </a:lnTo>
                <a:lnTo>
                  <a:pt x="186080" y="6817017"/>
                </a:lnTo>
                <a:lnTo>
                  <a:pt x="256768" y="6790982"/>
                </a:lnTo>
                <a:lnTo>
                  <a:pt x="325894" y="6739458"/>
                </a:lnTo>
                <a:lnTo>
                  <a:pt x="373278" y="6664858"/>
                </a:lnTo>
                <a:lnTo>
                  <a:pt x="397611" y="6588061"/>
                </a:lnTo>
                <a:lnTo>
                  <a:pt x="406577" y="6528054"/>
                </a:lnTo>
                <a:lnTo>
                  <a:pt x="407860" y="6503822"/>
                </a:lnTo>
                <a:close/>
              </a:path>
              <a:path w="408305" h="10546080">
                <a:moveTo>
                  <a:pt x="407860" y="5772632"/>
                </a:moveTo>
                <a:lnTo>
                  <a:pt x="330835" y="5783034"/>
                </a:lnTo>
                <a:lnTo>
                  <a:pt x="260591" y="5809081"/>
                </a:lnTo>
                <a:lnTo>
                  <a:pt x="192341" y="5860593"/>
                </a:lnTo>
                <a:lnTo>
                  <a:pt x="144716" y="5935192"/>
                </a:lnTo>
                <a:lnTo>
                  <a:pt x="119862" y="6011989"/>
                </a:lnTo>
                <a:lnTo>
                  <a:pt x="110388" y="6072009"/>
                </a:lnTo>
                <a:lnTo>
                  <a:pt x="108864" y="6096228"/>
                </a:lnTo>
                <a:lnTo>
                  <a:pt x="131038" y="6095073"/>
                </a:lnTo>
                <a:lnTo>
                  <a:pt x="186080" y="6085827"/>
                </a:lnTo>
                <a:lnTo>
                  <a:pt x="256768" y="6059779"/>
                </a:lnTo>
                <a:lnTo>
                  <a:pt x="325894" y="6008255"/>
                </a:lnTo>
                <a:lnTo>
                  <a:pt x="373278" y="5933668"/>
                </a:lnTo>
                <a:lnTo>
                  <a:pt x="397611" y="5856871"/>
                </a:lnTo>
                <a:lnTo>
                  <a:pt x="406577" y="5796851"/>
                </a:lnTo>
                <a:lnTo>
                  <a:pt x="407860" y="5772632"/>
                </a:lnTo>
                <a:close/>
              </a:path>
              <a:path w="408305" h="10546080">
                <a:moveTo>
                  <a:pt x="407860" y="5041430"/>
                </a:moveTo>
                <a:lnTo>
                  <a:pt x="330835" y="5051844"/>
                </a:lnTo>
                <a:lnTo>
                  <a:pt x="260591" y="5077879"/>
                </a:lnTo>
                <a:lnTo>
                  <a:pt x="192341" y="5129403"/>
                </a:lnTo>
                <a:lnTo>
                  <a:pt x="144716" y="5203990"/>
                </a:lnTo>
                <a:lnTo>
                  <a:pt x="119862" y="5280799"/>
                </a:lnTo>
                <a:lnTo>
                  <a:pt x="110388" y="5340807"/>
                </a:lnTo>
                <a:lnTo>
                  <a:pt x="108864" y="5365039"/>
                </a:lnTo>
                <a:lnTo>
                  <a:pt x="131038" y="5363883"/>
                </a:lnTo>
                <a:lnTo>
                  <a:pt x="186080" y="5354625"/>
                </a:lnTo>
                <a:lnTo>
                  <a:pt x="256768" y="5328590"/>
                </a:lnTo>
                <a:lnTo>
                  <a:pt x="325894" y="5277066"/>
                </a:lnTo>
                <a:lnTo>
                  <a:pt x="373278" y="5202466"/>
                </a:lnTo>
                <a:lnTo>
                  <a:pt x="397611" y="5125669"/>
                </a:lnTo>
                <a:lnTo>
                  <a:pt x="406577" y="5065661"/>
                </a:lnTo>
                <a:lnTo>
                  <a:pt x="407860" y="5041430"/>
                </a:lnTo>
                <a:close/>
              </a:path>
              <a:path w="408305" h="10546080">
                <a:moveTo>
                  <a:pt x="407860" y="3266211"/>
                </a:moveTo>
                <a:lnTo>
                  <a:pt x="330835" y="3276612"/>
                </a:lnTo>
                <a:lnTo>
                  <a:pt x="260591" y="3302660"/>
                </a:lnTo>
                <a:lnTo>
                  <a:pt x="192341" y="3354171"/>
                </a:lnTo>
                <a:lnTo>
                  <a:pt x="144716" y="3428771"/>
                </a:lnTo>
                <a:lnTo>
                  <a:pt x="119862" y="3505568"/>
                </a:lnTo>
                <a:lnTo>
                  <a:pt x="110388" y="3565588"/>
                </a:lnTo>
                <a:lnTo>
                  <a:pt x="108864" y="3589820"/>
                </a:lnTo>
                <a:lnTo>
                  <a:pt x="131038" y="3588664"/>
                </a:lnTo>
                <a:lnTo>
                  <a:pt x="186080" y="3579406"/>
                </a:lnTo>
                <a:lnTo>
                  <a:pt x="256768" y="3553371"/>
                </a:lnTo>
                <a:lnTo>
                  <a:pt x="325894" y="3501847"/>
                </a:lnTo>
                <a:lnTo>
                  <a:pt x="373278" y="3427247"/>
                </a:lnTo>
                <a:lnTo>
                  <a:pt x="397611" y="3350450"/>
                </a:lnTo>
                <a:lnTo>
                  <a:pt x="406577" y="3290430"/>
                </a:lnTo>
                <a:lnTo>
                  <a:pt x="407860" y="3266211"/>
                </a:lnTo>
                <a:close/>
              </a:path>
              <a:path w="408305" h="10546080">
                <a:moveTo>
                  <a:pt x="407860" y="2535009"/>
                </a:moveTo>
                <a:lnTo>
                  <a:pt x="330835" y="2545423"/>
                </a:lnTo>
                <a:lnTo>
                  <a:pt x="260591" y="2571458"/>
                </a:lnTo>
                <a:lnTo>
                  <a:pt x="192341" y="2622981"/>
                </a:lnTo>
                <a:lnTo>
                  <a:pt x="144716" y="2697581"/>
                </a:lnTo>
                <a:lnTo>
                  <a:pt x="119862" y="2774378"/>
                </a:lnTo>
                <a:lnTo>
                  <a:pt x="110388" y="2834398"/>
                </a:lnTo>
                <a:lnTo>
                  <a:pt x="108864" y="2858617"/>
                </a:lnTo>
                <a:lnTo>
                  <a:pt x="131038" y="2857462"/>
                </a:lnTo>
                <a:lnTo>
                  <a:pt x="186080" y="2848216"/>
                </a:lnTo>
                <a:lnTo>
                  <a:pt x="256768" y="2822168"/>
                </a:lnTo>
                <a:lnTo>
                  <a:pt x="325894" y="2770644"/>
                </a:lnTo>
                <a:lnTo>
                  <a:pt x="373278" y="2696057"/>
                </a:lnTo>
                <a:lnTo>
                  <a:pt x="397611" y="2619248"/>
                </a:lnTo>
                <a:lnTo>
                  <a:pt x="406577" y="2559240"/>
                </a:lnTo>
                <a:lnTo>
                  <a:pt x="407860" y="2535009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682" y="323477"/>
            <a:ext cx="18663285" cy="974661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804535" marR="1223645" indent="-4010660">
              <a:lnSpc>
                <a:spcPts val="4270"/>
              </a:lnSpc>
              <a:spcBef>
                <a:spcPts val="640"/>
              </a:spcBef>
              <a:tabLst>
                <a:tab pos="8519795" algn="l"/>
                <a:tab pos="9141460" algn="l"/>
              </a:tabLst>
            </a:pPr>
            <a:r>
              <a:rPr sz="3950" b="1" spc="315" dirty="0">
                <a:solidFill>
                  <a:srgbClr val="29B4E9"/>
                </a:solidFill>
                <a:latin typeface="Trebuchet MS"/>
                <a:cs typeface="Trebuchet MS"/>
              </a:rPr>
              <a:t>REVIZE</a:t>
            </a:r>
            <a:r>
              <a:rPr sz="3950" b="1" spc="-70" dirty="0">
                <a:solidFill>
                  <a:srgbClr val="29B4E9"/>
                </a:solidFill>
                <a:latin typeface="Trebuchet MS"/>
                <a:cs typeface="Trebuchet MS"/>
              </a:rPr>
              <a:t> </a:t>
            </a:r>
            <a:r>
              <a:rPr sz="3950" b="1" spc="405" dirty="0">
                <a:solidFill>
                  <a:srgbClr val="29B4E9"/>
                </a:solidFill>
                <a:latin typeface="Trebuchet MS"/>
                <a:cs typeface="Trebuchet MS"/>
              </a:rPr>
              <a:t>SMĚRNICE</a:t>
            </a:r>
            <a:r>
              <a:rPr sz="3950" b="1" spc="-70" dirty="0">
                <a:solidFill>
                  <a:srgbClr val="29B4E9"/>
                </a:solidFill>
                <a:latin typeface="Trebuchet MS"/>
                <a:cs typeface="Trebuchet MS"/>
              </a:rPr>
              <a:t> </a:t>
            </a:r>
            <a:r>
              <a:rPr sz="3950" b="1" spc="665" dirty="0">
                <a:solidFill>
                  <a:srgbClr val="29B4E9"/>
                </a:solidFill>
                <a:latin typeface="Trebuchet MS"/>
                <a:cs typeface="Trebuchet MS"/>
              </a:rPr>
              <a:t>O</a:t>
            </a:r>
            <a:r>
              <a:rPr sz="3950" b="1" spc="-70" dirty="0">
                <a:solidFill>
                  <a:srgbClr val="29B4E9"/>
                </a:solidFill>
                <a:latin typeface="Trebuchet MS"/>
                <a:cs typeface="Trebuchet MS"/>
              </a:rPr>
              <a:t> </a:t>
            </a:r>
            <a:r>
              <a:rPr sz="3950" b="1" spc="390" dirty="0">
                <a:solidFill>
                  <a:srgbClr val="29B4E9"/>
                </a:solidFill>
                <a:latin typeface="Trebuchet MS"/>
                <a:cs typeface="Trebuchet MS"/>
              </a:rPr>
              <a:t>ČIŠTĚNÍ</a:t>
            </a:r>
            <a:r>
              <a:rPr sz="3950" b="1" spc="-65" dirty="0">
                <a:solidFill>
                  <a:srgbClr val="29B4E9"/>
                </a:solidFill>
                <a:latin typeface="Trebuchet MS"/>
                <a:cs typeface="Trebuchet MS"/>
              </a:rPr>
              <a:t> </a:t>
            </a:r>
            <a:r>
              <a:rPr sz="3950" b="1" spc="434" dirty="0">
                <a:solidFill>
                  <a:srgbClr val="29B4E9"/>
                </a:solidFill>
                <a:latin typeface="Trebuchet MS"/>
                <a:cs typeface="Trebuchet MS"/>
              </a:rPr>
              <a:t>MĚSTSKÝCH</a:t>
            </a:r>
            <a:r>
              <a:rPr sz="3950" b="1" spc="-70" dirty="0">
                <a:solidFill>
                  <a:srgbClr val="29B4E9"/>
                </a:solidFill>
                <a:latin typeface="Trebuchet MS"/>
                <a:cs typeface="Trebuchet MS"/>
              </a:rPr>
              <a:t> </a:t>
            </a:r>
            <a:r>
              <a:rPr sz="3950" b="1" spc="490" dirty="0">
                <a:solidFill>
                  <a:srgbClr val="29B4E9"/>
                </a:solidFill>
                <a:latin typeface="Trebuchet MS"/>
                <a:cs typeface="Trebuchet MS"/>
              </a:rPr>
              <a:t>ODPADNÍCH</a:t>
            </a:r>
            <a:r>
              <a:rPr sz="3950" b="1" spc="-665" dirty="0">
                <a:solidFill>
                  <a:srgbClr val="29B4E9"/>
                </a:solidFill>
                <a:latin typeface="Trebuchet MS"/>
                <a:cs typeface="Trebuchet MS"/>
              </a:rPr>
              <a:t> </a:t>
            </a:r>
            <a:r>
              <a:rPr sz="3950" b="1" spc="445" dirty="0">
                <a:solidFill>
                  <a:srgbClr val="29B4E9"/>
                </a:solidFill>
                <a:latin typeface="Trebuchet MS"/>
                <a:cs typeface="Trebuchet MS"/>
              </a:rPr>
              <a:t>VOD </a:t>
            </a:r>
            <a:r>
              <a:rPr sz="3950" b="1" spc="320" dirty="0">
                <a:solidFill>
                  <a:srgbClr val="29B4E9"/>
                </a:solidFill>
                <a:latin typeface="Trebuchet MS"/>
                <a:cs typeface="Trebuchet MS"/>
              </a:rPr>
              <a:t>HISTORIE</a:t>
            </a:r>
            <a:r>
              <a:rPr sz="3950" b="1" dirty="0">
                <a:solidFill>
                  <a:srgbClr val="29B4E9"/>
                </a:solidFill>
                <a:latin typeface="Trebuchet MS"/>
                <a:cs typeface="Trebuchet MS"/>
              </a:rPr>
              <a:t>	</a:t>
            </a:r>
            <a:r>
              <a:rPr sz="3950" b="1" spc="525" dirty="0">
                <a:solidFill>
                  <a:srgbClr val="29B4E9"/>
                </a:solidFill>
                <a:latin typeface="Trebuchet MS"/>
                <a:cs typeface="Trebuchet MS"/>
              </a:rPr>
              <a:t>A</a:t>
            </a:r>
            <a:r>
              <a:rPr sz="3950" b="1" dirty="0">
                <a:solidFill>
                  <a:srgbClr val="29B4E9"/>
                </a:solidFill>
                <a:latin typeface="Trebuchet MS"/>
                <a:cs typeface="Trebuchet MS"/>
              </a:rPr>
              <a:t>	</a:t>
            </a:r>
            <a:r>
              <a:rPr sz="3950" b="1" spc="459" dirty="0">
                <a:solidFill>
                  <a:srgbClr val="29B4E9"/>
                </a:solidFill>
                <a:latin typeface="Trebuchet MS"/>
                <a:cs typeface="Trebuchet MS"/>
              </a:rPr>
              <a:t>AKTUÁLNÍ</a:t>
            </a:r>
            <a:r>
              <a:rPr sz="3950" b="1" spc="-90" dirty="0">
                <a:solidFill>
                  <a:srgbClr val="29B4E9"/>
                </a:solidFill>
                <a:latin typeface="Trebuchet MS"/>
                <a:cs typeface="Trebuchet MS"/>
              </a:rPr>
              <a:t> </a:t>
            </a:r>
            <a:r>
              <a:rPr sz="3950" b="1" spc="215" dirty="0">
                <a:solidFill>
                  <a:srgbClr val="29B4E9"/>
                </a:solidFill>
                <a:latin typeface="Trebuchet MS"/>
                <a:cs typeface="Trebuchet MS"/>
              </a:rPr>
              <a:t>STAV</a:t>
            </a:r>
            <a:endParaRPr sz="3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60"/>
              </a:spcBef>
            </a:pPr>
            <a:r>
              <a:rPr sz="3950" b="1" spc="120" dirty="0">
                <a:solidFill>
                  <a:srgbClr val="FF0000"/>
                </a:solidFill>
                <a:latin typeface="Trebuchet MS"/>
                <a:cs typeface="Trebuchet MS"/>
              </a:rPr>
              <a:t>Pro</a:t>
            </a:r>
            <a:r>
              <a:rPr sz="395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dirty="0">
                <a:solidFill>
                  <a:srgbClr val="FF0000"/>
                </a:solidFill>
                <a:latin typeface="Trebuchet MS"/>
                <a:cs typeface="Trebuchet MS"/>
              </a:rPr>
              <a:t>aglomerace</a:t>
            </a:r>
            <a:r>
              <a:rPr sz="395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dirty="0">
                <a:solidFill>
                  <a:srgbClr val="FF0000"/>
                </a:solidFill>
                <a:latin typeface="Trebuchet MS"/>
                <a:cs typeface="Trebuchet MS"/>
              </a:rPr>
              <a:t>nad</a:t>
            </a:r>
            <a:r>
              <a:rPr sz="395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395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spc="-105" dirty="0">
                <a:solidFill>
                  <a:srgbClr val="FF0000"/>
                </a:solidFill>
                <a:latin typeface="Trebuchet MS"/>
                <a:cs typeface="Trebuchet MS"/>
              </a:rPr>
              <a:t>000</a:t>
            </a:r>
            <a:r>
              <a:rPr sz="395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spc="425" dirty="0">
                <a:solidFill>
                  <a:srgbClr val="FF0000"/>
                </a:solidFill>
                <a:latin typeface="Trebuchet MS"/>
                <a:cs typeface="Trebuchet MS"/>
              </a:rPr>
              <a:t>EO</a:t>
            </a:r>
            <a:endParaRPr sz="3950">
              <a:latin typeface="Trebuchet MS"/>
              <a:cs typeface="Trebuchet MS"/>
            </a:endParaRPr>
          </a:p>
          <a:p>
            <a:pPr marL="455930">
              <a:lnSpc>
                <a:spcPct val="100000"/>
              </a:lnSpc>
              <a:spcBef>
                <a:spcPts val="1019"/>
              </a:spcBef>
            </a:pP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Článek</a:t>
            </a:r>
            <a:r>
              <a:rPr sz="3950" b="1" cap="small" spc="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dirty="0">
                <a:solidFill>
                  <a:srgbClr val="004999"/>
                </a:solidFill>
                <a:latin typeface="Trebuchet MS"/>
                <a:cs typeface="Trebuchet MS"/>
              </a:rPr>
              <a:t>3</a:t>
            </a:r>
            <a:r>
              <a:rPr sz="3950" b="1" cap="small" spc="-15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dirty="0">
                <a:solidFill>
                  <a:srgbClr val="004999"/>
                </a:solidFill>
                <a:latin typeface="Trebuchet MS"/>
                <a:cs typeface="Trebuchet MS"/>
              </a:rPr>
              <a:t>-</a:t>
            </a:r>
            <a:r>
              <a:rPr sz="3950" b="1" cap="small" spc="-14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285" dirty="0">
                <a:solidFill>
                  <a:srgbClr val="004999"/>
                </a:solidFill>
                <a:latin typeface="Trebuchet MS"/>
                <a:cs typeface="Trebuchet MS"/>
              </a:rPr>
              <a:t>Stokové</a:t>
            </a:r>
            <a:r>
              <a:rPr sz="3950" b="1" cap="small" spc="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280" dirty="0">
                <a:solidFill>
                  <a:srgbClr val="004999"/>
                </a:solidFill>
                <a:latin typeface="Trebuchet MS"/>
                <a:cs typeface="Trebuchet MS"/>
              </a:rPr>
              <a:t>systémy</a:t>
            </a:r>
            <a:endParaRPr sz="3950">
              <a:latin typeface="Trebuchet MS"/>
              <a:cs typeface="Trebuchet MS"/>
            </a:endParaRPr>
          </a:p>
          <a:p>
            <a:pPr marL="455930">
              <a:lnSpc>
                <a:spcPct val="100000"/>
              </a:lnSpc>
              <a:spcBef>
                <a:spcPts val="1019"/>
              </a:spcBef>
            </a:pP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Článek</a:t>
            </a:r>
            <a:r>
              <a:rPr sz="3950" b="1" cap="small" spc="16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dirty="0">
                <a:solidFill>
                  <a:srgbClr val="004999"/>
                </a:solidFill>
                <a:latin typeface="Trebuchet MS"/>
                <a:cs typeface="Trebuchet MS"/>
              </a:rPr>
              <a:t>4</a:t>
            </a:r>
            <a:r>
              <a:rPr sz="3950" b="1" cap="small" spc="-8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520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950" b="1" cap="small" spc="-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60" dirty="0">
                <a:solidFill>
                  <a:srgbClr val="004999"/>
                </a:solidFill>
                <a:latin typeface="Trebuchet MS"/>
                <a:cs typeface="Trebuchet MS"/>
              </a:rPr>
              <a:t>Individuální</a:t>
            </a:r>
            <a:r>
              <a:rPr sz="3950" b="1" cap="small" spc="15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285" dirty="0">
                <a:solidFill>
                  <a:srgbClr val="004999"/>
                </a:solidFill>
                <a:latin typeface="Trebuchet MS"/>
                <a:cs typeface="Trebuchet MS"/>
              </a:rPr>
              <a:t>systémy</a:t>
            </a:r>
            <a:r>
              <a:rPr sz="3950" b="1" cap="small" spc="15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254" dirty="0">
                <a:solidFill>
                  <a:srgbClr val="004999"/>
                </a:solidFill>
                <a:latin typeface="Trebuchet MS"/>
                <a:cs typeface="Trebuchet MS"/>
              </a:rPr>
              <a:t>(IAS)</a:t>
            </a:r>
            <a:r>
              <a:rPr sz="3950" b="1" cap="small" spc="-7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-254" dirty="0">
                <a:solidFill>
                  <a:srgbClr val="004999"/>
                </a:solidFill>
                <a:latin typeface="Trebuchet MS"/>
                <a:cs typeface="Trebuchet MS"/>
              </a:rPr>
              <a:t>(veřejný</a:t>
            </a:r>
            <a:r>
              <a:rPr sz="3950" spc="-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-280" dirty="0">
                <a:solidFill>
                  <a:srgbClr val="004999"/>
                </a:solidFill>
                <a:latin typeface="Trebuchet MS"/>
                <a:cs typeface="Trebuchet MS"/>
              </a:rPr>
              <a:t>registr,</a:t>
            </a:r>
            <a:r>
              <a:rPr sz="3950" spc="-4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-250" dirty="0">
                <a:solidFill>
                  <a:srgbClr val="004999"/>
                </a:solidFill>
                <a:latin typeface="Trebuchet MS"/>
                <a:cs typeface="Trebuchet MS"/>
              </a:rPr>
              <a:t>kontroly,</a:t>
            </a:r>
            <a:r>
              <a:rPr sz="3950" spc="-4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-25" dirty="0">
                <a:solidFill>
                  <a:srgbClr val="004999"/>
                </a:solidFill>
                <a:latin typeface="Trebuchet MS"/>
                <a:cs typeface="Trebuchet MS"/>
              </a:rPr>
              <a:t>monitoring)</a:t>
            </a:r>
            <a:endParaRPr sz="3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479"/>
              </a:spcBef>
            </a:pPr>
            <a:r>
              <a:rPr sz="3950" b="1" spc="120" dirty="0">
                <a:solidFill>
                  <a:srgbClr val="FF0000"/>
                </a:solidFill>
                <a:latin typeface="Trebuchet MS"/>
                <a:cs typeface="Trebuchet MS"/>
              </a:rPr>
              <a:t>Pro</a:t>
            </a:r>
            <a:r>
              <a:rPr sz="395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dirty="0">
                <a:solidFill>
                  <a:srgbClr val="FF0000"/>
                </a:solidFill>
                <a:latin typeface="Trebuchet MS"/>
                <a:cs typeface="Trebuchet MS"/>
              </a:rPr>
              <a:t>aglomerace</a:t>
            </a:r>
            <a:r>
              <a:rPr sz="3950" b="1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dirty="0">
                <a:solidFill>
                  <a:srgbClr val="FF0000"/>
                </a:solidFill>
                <a:latin typeface="Trebuchet MS"/>
                <a:cs typeface="Trebuchet MS"/>
              </a:rPr>
              <a:t>nad</a:t>
            </a:r>
            <a:r>
              <a:rPr sz="395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spc="-75" dirty="0">
                <a:solidFill>
                  <a:srgbClr val="FF0000"/>
                </a:solidFill>
                <a:latin typeface="Trebuchet MS"/>
                <a:cs typeface="Trebuchet MS"/>
              </a:rPr>
              <a:t>10</a:t>
            </a:r>
            <a:r>
              <a:rPr sz="395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spc="-110" dirty="0">
                <a:solidFill>
                  <a:srgbClr val="FF0000"/>
                </a:solidFill>
                <a:latin typeface="Trebuchet MS"/>
                <a:cs typeface="Trebuchet MS"/>
              </a:rPr>
              <a:t>000</a:t>
            </a:r>
            <a:r>
              <a:rPr sz="3950" b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50" b="1" spc="415" dirty="0">
                <a:solidFill>
                  <a:srgbClr val="FF0000"/>
                </a:solidFill>
                <a:latin typeface="Trebuchet MS"/>
                <a:cs typeface="Trebuchet MS"/>
              </a:rPr>
              <a:t>EO</a:t>
            </a:r>
            <a:endParaRPr sz="3950">
              <a:latin typeface="Trebuchet MS"/>
              <a:cs typeface="Trebuchet MS"/>
            </a:endParaRPr>
          </a:p>
          <a:p>
            <a:pPr marL="455930" marR="5080" algn="just">
              <a:lnSpc>
                <a:spcPct val="121500"/>
              </a:lnSpc>
            </a:pP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Článek</a:t>
            </a:r>
            <a:r>
              <a:rPr sz="3950" b="1" cap="small" spc="1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140" dirty="0">
                <a:solidFill>
                  <a:srgbClr val="004999"/>
                </a:solidFill>
                <a:latin typeface="Trebuchet MS"/>
                <a:cs typeface="Trebuchet MS"/>
              </a:rPr>
              <a:t>5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520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950" b="1" cap="small" spc="-8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20" dirty="0">
                <a:solidFill>
                  <a:srgbClr val="004999"/>
                </a:solidFill>
                <a:latin typeface="Trebuchet MS"/>
                <a:cs typeface="Trebuchet MS"/>
              </a:rPr>
              <a:t>Integrované</a:t>
            </a:r>
            <a:r>
              <a:rPr sz="3950" b="1" cap="small" spc="1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45" dirty="0">
                <a:solidFill>
                  <a:srgbClr val="004999"/>
                </a:solidFill>
                <a:latin typeface="Trebuchet MS"/>
                <a:cs typeface="Trebuchet MS"/>
              </a:rPr>
              <a:t>plány</a:t>
            </a:r>
            <a:r>
              <a:rPr sz="3950" b="1" cap="small" spc="14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70" dirty="0">
                <a:solidFill>
                  <a:srgbClr val="004999"/>
                </a:solidFill>
                <a:latin typeface="Trebuchet MS"/>
                <a:cs typeface="Trebuchet MS"/>
              </a:rPr>
              <a:t>hospodaření</a:t>
            </a:r>
            <a:r>
              <a:rPr sz="3950" b="1" cap="small" spc="14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290" dirty="0">
                <a:solidFill>
                  <a:srgbClr val="004999"/>
                </a:solidFill>
                <a:latin typeface="Trebuchet MS"/>
                <a:cs typeface="Trebuchet MS"/>
              </a:rPr>
              <a:t>s</a:t>
            </a:r>
            <a:r>
              <a:rPr sz="3950" b="1" cap="small" spc="16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05" dirty="0">
                <a:solidFill>
                  <a:srgbClr val="004999"/>
                </a:solidFill>
                <a:latin typeface="Trebuchet MS"/>
                <a:cs typeface="Trebuchet MS"/>
              </a:rPr>
              <a:t>městskými</a:t>
            </a:r>
            <a:r>
              <a:rPr sz="3950" b="1" cap="small" spc="1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65" dirty="0">
                <a:solidFill>
                  <a:srgbClr val="004999"/>
                </a:solidFill>
                <a:latin typeface="Trebuchet MS"/>
                <a:cs typeface="Trebuchet MS"/>
              </a:rPr>
              <a:t>odpadními</a:t>
            </a:r>
            <a:r>
              <a:rPr sz="3950" b="1" cap="small" spc="-46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45" dirty="0">
                <a:solidFill>
                  <a:srgbClr val="004999"/>
                </a:solidFill>
                <a:latin typeface="Trebuchet MS"/>
                <a:cs typeface="Trebuchet MS"/>
              </a:rPr>
              <a:t>vodami</a:t>
            </a:r>
            <a:r>
              <a:rPr sz="3950" b="1" cap="small" spc="19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Článek</a:t>
            </a:r>
            <a:r>
              <a:rPr sz="3950" b="1" cap="small" spc="1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140" dirty="0">
                <a:solidFill>
                  <a:srgbClr val="004999"/>
                </a:solidFill>
                <a:latin typeface="Trebuchet MS"/>
                <a:cs typeface="Trebuchet MS"/>
              </a:rPr>
              <a:t>7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15" dirty="0">
                <a:solidFill>
                  <a:srgbClr val="004999"/>
                </a:solidFill>
                <a:latin typeface="Trebuchet MS"/>
                <a:cs typeface="Trebuchet MS"/>
              </a:rPr>
              <a:t>(+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30" dirty="0">
                <a:solidFill>
                  <a:srgbClr val="004999"/>
                </a:solidFill>
                <a:latin typeface="Trebuchet MS"/>
                <a:cs typeface="Trebuchet MS"/>
              </a:rPr>
              <a:t>Příloha</a:t>
            </a:r>
            <a:r>
              <a:rPr sz="3950" b="1" cap="small" spc="1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I,</a:t>
            </a:r>
            <a:r>
              <a:rPr sz="3950" b="1" cap="small" spc="-484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část</a:t>
            </a:r>
            <a:r>
              <a:rPr sz="3950" b="1" cap="small" spc="1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85" dirty="0">
                <a:solidFill>
                  <a:srgbClr val="004999"/>
                </a:solidFill>
                <a:latin typeface="Trebuchet MS"/>
                <a:cs typeface="Trebuchet MS"/>
              </a:rPr>
              <a:t>D</a:t>
            </a:r>
            <a:r>
              <a:rPr sz="3950" b="1" cap="small" spc="265" dirty="0">
                <a:solidFill>
                  <a:srgbClr val="004999"/>
                </a:solidFill>
                <a:latin typeface="Trebuchet MS"/>
                <a:cs typeface="Trebuchet MS"/>
              </a:rPr>
              <a:t>,</a:t>
            </a:r>
            <a:r>
              <a:rPr sz="3950" b="1" cap="small" spc="-254" dirty="0">
                <a:solidFill>
                  <a:srgbClr val="004999"/>
                </a:solidFill>
                <a:latin typeface="Trebuchet MS"/>
                <a:cs typeface="Trebuchet MS"/>
              </a:rPr>
              <a:t>T</a:t>
            </a:r>
            <a:r>
              <a:rPr sz="3950" b="1" cap="small" spc="155" dirty="0">
                <a:solidFill>
                  <a:srgbClr val="004999"/>
                </a:solidFill>
                <a:latin typeface="Trebuchet MS"/>
                <a:cs typeface="Trebuchet MS"/>
              </a:rPr>
              <a:t>a</a:t>
            </a:r>
            <a:r>
              <a:rPr sz="3950" b="1" cap="small" spc="105" dirty="0">
                <a:solidFill>
                  <a:srgbClr val="004999"/>
                </a:solidFill>
                <a:latin typeface="Trebuchet MS"/>
                <a:cs typeface="Trebuchet MS"/>
              </a:rPr>
              <a:t>b</a:t>
            </a:r>
            <a:r>
              <a:rPr sz="3950" b="1" cap="small" spc="155" dirty="0">
                <a:solidFill>
                  <a:srgbClr val="004999"/>
                </a:solidFill>
                <a:latin typeface="Trebuchet MS"/>
                <a:cs typeface="Trebuchet MS"/>
              </a:rPr>
              <a:t>.</a:t>
            </a:r>
            <a:r>
              <a:rPr sz="3950" b="1" cap="small" spc="-4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40" dirty="0">
                <a:solidFill>
                  <a:srgbClr val="004999"/>
                </a:solidFill>
                <a:latin typeface="Trebuchet MS"/>
                <a:cs typeface="Trebuchet MS"/>
              </a:rPr>
              <a:t>2)</a:t>
            </a:r>
            <a:r>
              <a:rPr sz="3950" b="1" cap="small" spc="-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520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950" b="1" cap="small" spc="-6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25" dirty="0">
                <a:solidFill>
                  <a:srgbClr val="004999"/>
                </a:solidFill>
                <a:latin typeface="Trebuchet MS"/>
                <a:cs typeface="Trebuchet MS"/>
              </a:rPr>
              <a:t>Terciární</a:t>
            </a:r>
            <a:r>
              <a:rPr sz="3950" b="1" cap="small" spc="12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15" dirty="0">
                <a:solidFill>
                  <a:srgbClr val="004999"/>
                </a:solidFill>
                <a:latin typeface="Trebuchet MS"/>
                <a:cs typeface="Trebuchet MS"/>
              </a:rPr>
              <a:t>čištění</a:t>
            </a:r>
            <a:r>
              <a:rPr sz="3950" b="1" cap="small" spc="15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-190" dirty="0">
                <a:solidFill>
                  <a:srgbClr val="004999"/>
                </a:solidFill>
                <a:latin typeface="Trebuchet MS"/>
                <a:cs typeface="Trebuchet MS"/>
              </a:rPr>
              <a:t>(odstraňování</a:t>
            </a:r>
            <a:r>
              <a:rPr sz="3950" spc="-8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555" dirty="0">
                <a:solidFill>
                  <a:srgbClr val="004999"/>
                </a:solidFill>
                <a:latin typeface="Trebuchet MS"/>
                <a:cs typeface="Trebuchet MS"/>
              </a:rPr>
              <a:t>N</a:t>
            </a:r>
            <a:r>
              <a:rPr sz="3950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-395" dirty="0">
                <a:solidFill>
                  <a:srgbClr val="004999"/>
                </a:solidFill>
                <a:latin typeface="Trebuchet MS"/>
                <a:cs typeface="Trebuchet MS"/>
              </a:rPr>
              <a:t>a</a:t>
            </a:r>
            <a:r>
              <a:rPr sz="3950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-320" dirty="0">
                <a:solidFill>
                  <a:srgbClr val="004999"/>
                </a:solidFill>
                <a:latin typeface="Trebuchet MS"/>
                <a:cs typeface="Trebuchet MS"/>
              </a:rPr>
              <a:t>P).</a:t>
            </a:r>
            <a:r>
              <a:rPr sz="3950" spc="-4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Článek</a:t>
            </a:r>
            <a:r>
              <a:rPr sz="3950" b="1" cap="small" spc="1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140" dirty="0">
                <a:solidFill>
                  <a:srgbClr val="004999"/>
                </a:solidFill>
                <a:latin typeface="Trebuchet MS"/>
                <a:cs typeface="Trebuchet MS"/>
              </a:rPr>
              <a:t>8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15" dirty="0">
                <a:solidFill>
                  <a:srgbClr val="004999"/>
                </a:solidFill>
                <a:latin typeface="Trebuchet MS"/>
                <a:cs typeface="Trebuchet MS"/>
              </a:rPr>
              <a:t>(+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30" dirty="0">
                <a:solidFill>
                  <a:srgbClr val="004999"/>
                </a:solidFill>
                <a:latin typeface="Trebuchet MS"/>
                <a:cs typeface="Trebuchet MS"/>
              </a:rPr>
              <a:t>Příloha</a:t>
            </a:r>
            <a:r>
              <a:rPr sz="3950" b="1" cap="small" spc="1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I,</a:t>
            </a:r>
            <a:r>
              <a:rPr sz="3950" b="1" cap="small" spc="-484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část</a:t>
            </a:r>
            <a:r>
              <a:rPr sz="3950" b="1" cap="small" spc="16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60" dirty="0">
                <a:solidFill>
                  <a:srgbClr val="004999"/>
                </a:solidFill>
                <a:latin typeface="Trebuchet MS"/>
                <a:cs typeface="Trebuchet MS"/>
              </a:rPr>
              <a:t>D</a:t>
            </a:r>
            <a:r>
              <a:rPr sz="3950" b="1" cap="small" spc="409" dirty="0">
                <a:solidFill>
                  <a:srgbClr val="004999"/>
                </a:solidFill>
                <a:latin typeface="Trebuchet MS"/>
                <a:cs typeface="Trebuchet MS"/>
              </a:rPr>
              <a:t>,</a:t>
            </a:r>
            <a:r>
              <a:rPr sz="3950" b="1" cap="small" spc="-110" dirty="0">
                <a:solidFill>
                  <a:srgbClr val="004999"/>
                </a:solidFill>
                <a:latin typeface="Trebuchet MS"/>
                <a:cs typeface="Trebuchet MS"/>
              </a:rPr>
              <a:t>T</a:t>
            </a:r>
            <a:r>
              <a:rPr sz="3950" b="1" cap="small" spc="295" dirty="0">
                <a:solidFill>
                  <a:srgbClr val="004999"/>
                </a:solidFill>
                <a:latin typeface="Trebuchet MS"/>
                <a:cs typeface="Trebuchet MS"/>
              </a:rPr>
              <a:t>a</a:t>
            </a:r>
            <a:r>
              <a:rPr sz="3950" b="1" cap="small" spc="245" dirty="0">
                <a:solidFill>
                  <a:srgbClr val="004999"/>
                </a:solidFill>
                <a:latin typeface="Trebuchet MS"/>
                <a:cs typeface="Trebuchet MS"/>
              </a:rPr>
              <a:t>b</a:t>
            </a:r>
            <a:r>
              <a:rPr sz="3950" b="1" cap="small" spc="300" dirty="0">
                <a:solidFill>
                  <a:srgbClr val="004999"/>
                </a:solidFill>
                <a:latin typeface="Trebuchet MS"/>
                <a:cs typeface="Trebuchet MS"/>
              </a:rPr>
              <a:t>ulka</a:t>
            </a:r>
            <a:r>
              <a:rPr sz="3950" b="1" cap="small" spc="15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40" dirty="0">
                <a:solidFill>
                  <a:srgbClr val="004999"/>
                </a:solidFill>
                <a:latin typeface="Trebuchet MS"/>
                <a:cs typeface="Trebuchet MS"/>
              </a:rPr>
              <a:t>3)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520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950" b="1" cap="small" spc="-8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265" dirty="0">
                <a:solidFill>
                  <a:srgbClr val="004999"/>
                </a:solidFill>
                <a:latin typeface="Trebuchet MS"/>
                <a:cs typeface="Trebuchet MS"/>
              </a:rPr>
              <a:t>Kvartérní</a:t>
            </a:r>
            <a:r>
              <a:rPr sz="3950" b="1" cap="small" spc="14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15" dirty="0">
                <a:solidFill>
                  <a:srgbClr val="004999"/>
                </a:solidFill>
                <a:latin typeface="Trebuchet MS"/>
                <a:cs typeface="Trebuchet MS"/>
              </a:rPr>
              <a:t>čištění</a:t>
            </a:r>
            <a:endParaRPr sz="3950">
              <a:latin typeface="Trebuchet MS"/>
              <a:cs typeface="Trebuchet MS"/>
            </a:endParaRPr>
          </a:p>
          <a:p>
            <a:pPr marL="455930">
              <a:lnSpc>
                <a:spcPts val="4275"/>
              </a:lnSpc>
            </a:pPr>
            <a:r>
              <a:rPr sz="3950" spc="-95" dirty="0">
                <a:solidFill>
                  <a:srgbClr val="004999"/>
                </a:solidFill>
                <a:latin typeface="Trebuchet MS"/>
                <a:cs typeface="Trebuchet MS"/>
              </a:rPr>
              <a:t>(Mikropolutanty)</a:t>
            </a:r>
            <a:endParaRPr sz="3950">
              <a:latin typeface="Trebuchet MS"/>
              <a:cs typeface="Trebuchet MS"/>
            </a:endParaRPr>
          </a:p>
          <a:p>
            <a:pPr marL="455930">
              <a:lnSpc>
                <a:spcPct val="100000"/>
              </a:lnSpc>
              <a:spcBef>
                <a:spcPts val="1019"/>
              </a:spcBef>
              <a:tabLst>
                <a:tab pos="4084320" algn="l"/>
              </a:tabLst>
            </a:pP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Článek</a:t>
            </a:r>
            <a:r>
              <a:rPr sz="3950" b="1" cap="small" spc="16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145" dirty="0">
                <a:solidFill>
                  <a:srgbClr val="004999"/>
                </a:solidFill>
                <a:latin typeface="Trebuchet MS"/>
                <a:cs typeface="Trebuchet MS"/>
              </a:rPr>
              <a:t>9</a:t>
            </a:r>
            <a:r>
              <a:rPr sz="3950" b="1" cap="small" spc="-48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459" dirty="0">
                <a:solidFill>
                  <a:srgbClr val="004999"/>
                </a:solidFill>
                <a:latin typeface="Trebuchet MS"/>
                <a:cs typeface="Trebuchet MS"/>
              </a:rPr>
              <a:t>a</a:t>
            </a:r>
            <a:r>
              <a:rPr sz="3950" b="1" cap="small" spc="17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35" dirty="0">
                <a:solidFill>
                  <a:srgbClr val="004999"/>
                </a:solidFill>
                <a:latin typeface="Trebuchet MS"/>
                <a:cs typeface="Trebuchet MS"/>
              </a:rPr>
              <a:t>10</a:t>
            </a:r>
            <a:r>
              <a:rPr sz="3950" b="1" cap="small" dirty="0">
                <a:solidFill>
                  <a:srgbClr val="004999"/>
                </a:solidFill>
                <a:latin typeface="Trebuchet MS"/>
                <a:cs typeface="Trebuchet MS"/>
              </a:rPr>
              <a:t>	</a:t>
            </a:r>
            <a:r>
              <a:rPr sz="3950" b="1" cap="small" spc="520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950" b="1" cap="small" spc="-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40" dirty="0">
                <a:solidFill>
                  <a:srgbClr val="004999"/>
                </a:solidFill>
                <a:latin typeface="Trebuchet MS"/>
                <a:cs typeface="Trebuchet MS"/>
              </a:rPr>
              <a:t>Rozšířená</a:t>
            </a:r>
            <a:r>
              <a:rPr sz="3950" b="1" cap="small" spc="17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90" dirty="0">
                <a:solidFill>
                  <a:srgbClr val="004999"/>
                </a:solidFill>
                <a:latin typeface="Trebuchet MS"/>
                <a:cs typeface="Trebuchet MS"/>
              </a:rPr>
              <a:t>odpovědnost</a:t>
            </a:r>
            <a:r>
              <a:rPr sz="3950" b="1" cap="small" spc="-434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30" dirty="0">
                <a:solidFill>
                  <a:srgbClr val="004999"/>
                </a:solidFill>
                <a:latin typeface="Trebuchet MS"/>
                <a:cs typeface="Trebuchet MS"/>
              </a:rPr>
              <a:t>výrobce</a:t>
            </a:r>
            <a:r>
              <a:rPr sz="3950" b="1" cap="small" spc="1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spc="-10" dirty="0">
                <a:solidFill>
                  <a:srgbClr val="004999"/>
                </a:solidFill>
                <a:latin typeface="Trebuchet MS"/>
                <a:cs typeface="Trebuchet MS"/>
              </a:rPr>
              <a:t>(EPR)</a:t>
            </a:r>
            <a:endParaRPr sz="3950">
              <a:latin typeface="Trebuchet MS"/>
              <a:cs typeface="Trebuchet MS"/>
            </a:endParaRPr>
          </a:p>
          <a:p>
            <a:pPr marL="455930" marR="7722870">
              <a:lnSpc>
                <a:spcPts val="5760"/>
              </a:lnSpc>
              <a:spcBef>
                <a:spcPts val="160"/>
              </a:spcBef>
              <a:tabLst>
                <a:tab pos="3262629" algn="l"/>
              </a:tabLst>
            </a:pP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Článek</a:t>
            </a:r>
            <a:r>
              <a:rPr sz="3950" b="1" cap="small" spc="1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25" dirty="0">
                <a:solidFill>
                  <a:srgbClr val="004999"/>
                </a:solidFill>
                <a:latin typeface="Trebuchet MS"/>
                <a:cs typeface="Trebuchet MS"/>
              </a:rPr>
              <a:t>11</a:t>
            </a:r>
            <a:r>
              <a:rPr sz="3950" b="1" cap="small" dirty="0">
                <a:solidFill>
                  <a:srgbClr val="004999"/>
                </a:solidFill>
                <a:latin typeface="Trebuchet MS"/>
                <a:cs typeface="Trebuchet MS"/>
              </a:rPr>
              <a:t>	</a:t>
            </a:r>
            <a:r>
              <a:rPr sz="3950" b="1" cap="small" spc="520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950" b="1" cap="small" spc="-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40" dirty="0">
                <a:solidFill>
                  <a:srgbClr val="004999"/>
                </a:solidFill>
                <a:latin typeface="Trebuchet MS"/>
                <a:cs typeface="Trebuchet MS"/>
              </a:rPr>
              <a:t>Energetická</a:t>
            </a:r>
            <a:r>
              <a:rPr sz="3950" b="1" cap="small" spc="16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295" dirty="0">
                <a:solidFill>
                  <a:srgbClr val="004999"/>
                </a:solidFill>
                <a:latin typeface="Trebuchet MS"/>
                <a:cs typeface="Trebuchet MS"/>
              </a:rPr>
              <a:t>neutralita</a:t>
            </a:r>
            <a:r>
              <a:rPr sz="3950" b="1" cap="small" spc="17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445" dirty="0">
                <a:solidFill>
                  <a:srgbClr val="004999"/>
                </a:solidFill>
                <a:latin typeface="Trebuchet MS"/>
                <a:cs typeface="Trebuchet MS"/>
              </a:rPr>
              <a:t>ČOV </a:t>
            </a:r>
            <a:r>
              <a:rPr sz="3950" b="1" cap="small" spc="385" dirty="0">
                <a:solidFill>
                  <a:srgbClr val="004999"/>
                </a:solidFill>
                <a:latin typeface="Trebuchet MS"/>
                <a:cs typeface="Trebuchet MS"/>
              </a:rPr>
              <a:t>Článek</a:t>
            </a:r>
            <a:r>
              <a:rPr sz="3950" b="1" cap="small" spc="15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-135" dirty="0">
                <a:solidFill>
                  <a:srgbClr val="004999"/>
                </a:solidFill>
                <a:latin typeface="Trebuchet MS"/>
                <a:cs typeface="Trebuchet MS"/>
              </a:rPr>
              <a:t>21</a:t>
            </a:r>
            <a:r>
              <a:rPr sz="3950" b="1" cap="small" spc="-95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520" dirty="0">
                <a:solidFill>
                  <a:srgbClr val="004999"/>
                </a:solidFill>
                <a:latin typeface="Trebuchet MS"/>
                <a:cs typeface="Trebuchet MS"/>
              </a:rPr>
              <a:t>–</a:t>
            </a:r>
            <a:r>
              <a:rPr sz="3950" b="1" cap="small" spc="-90" dirty="0">
                <a:solidFill>
                  <a:srgbClr val="004999"/>
                </a:solidFill>
                <a:latin typeface="Trebuchet MS"/>
                <a:cs typeface="Trebuchet MS"/>
              </a:rPr>
              <a:t> </a:t>
            </a:r>
            <a:r>
              <a:rPr sz="3950" b="1" cap="small" spc="375" dirty="0">
                <a:solidFill>
                  <a:srgbClr val="004999"/>
                </a:solidFill>
                <a:latin typeface="Trebuchet MS"/>
                <a:cs typeface="Trebuchet MS"/>
              </a:rPr>
              <a:t>Monitoring</a:t>
            </a:r>
            <a:endParaRPr sz="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536" y="45615"/>
            <a:ext cx="15346680" cy="1171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505"/>
              </a:lnSpc>
              <a:spcBef>
                <a:spcPts val="105"/>
              </a:spcBef>
            </a:pPr>
            <a:r>
              <a:rPr spc="434" dirty="0">
                <a:solidFill>
                  <a:srgbClr val="128BB9"/>
                </a:solidFill>
              </a:rPr>
              <a:t>DOTAČNÍ</a:t>
            </a:r>
            <a:r>
              <a:rPr spc="-70" dirty="0">
                <a:solidFill>
                  <a:srgbClr val="128BB9"/>
                </a:solidFill>
              </a:rPr>
              <a:t> </a:t>
            </a:r>
            <a:r>
              <a:rPr spc="430" dirty="0">
                <a:solidFill>
                  <a:srgbClr val="128BB9"/>
                </a:solidFill>
              </a:rPr>
              <a:t>PROGRAMY</a:t>
            </a:r>
            <a:r>
              <a:rPr spc="-70" dirty="0">
                <a:solidFill>
                  <a:srgbClr val="128BB9"/>
                </a:solidFill>
              </a:rPr>
              <a:t> </a:t>
            </a:r>
            <a:r>
              <a:rPr spc="360" dirty="0">
                <a:solidFill>
                  <a:srgbClr val="128BB9"/>
                </a:solidFill>
              </a:rPr>
              <a:t>MINISTERSTVA</a:t>
            </a:r>
            <a:r>
              <a:rPr spc="-85" dirty="0">
                <a:solidFill>
                  <a:srgbClr val="128BB9"/>
                </a:solidFill>
              </a:rPr>
              <a:t> </a:t>
            </a:r>
            <a:r>
              <a:rPr spc="370" dirty="0">
                <a:solidFill>
                  <a:srgbClr val="128BB9"/>
                </a:solidFill>
              </a:rPr>
              <a:t>ZEMĚDĚLSTVÍ</a:t>
            </a:r>
          </a:p>
          <a:p>
            <a:pPr algn="ctr">
              <a:lnSpc>
                <a:spcPts val="4505"/>
              </a:lnSpc>
            </a:pPr>
            <a:r>
              <a:rPr spc="350" dirty="0">
                <a:solidFill>
                  <a:srgbClr val="128BB9"/>
                </a:solidFill>
              </a:rPr>
              <a:t>PŘEHLED</a:t>
            </a:r>
            <a:r>
              <a:rPr spc="-475" dirty="0">
                <a:solidFill>
                  <a:srgbClr val="128BB9"/>
                </a:solidFill>
              </a:rPr>
              <a:t> </a:t>
            </a:r>
            <a:r>
              <a:rPr spc="495" dirty="0">
                <a:solidFill>
                  <a:srgbClr val="128BB9"/>
                </a:solidFill>
              </a:rPr>
              <a:t>AKTUÁLNÍCH</a:t>
            </a:r>
            <a:r>
              <a:rPr spc="-80" dirty="0">
                <a:solidFill>
                  <a:srgbClr val="128BB9"/>
                </a:solidFill>
              </a:rPr>
              <a:t> </a:t>
            </a:r>
            <a:r>
              <a:rPr spc="455" dirty="0">
                <a:solidFill>
                  <a:srgbClr val="128BB9"/>
                </a:solidFill>
              </a:rPr>
              <a:t>PROGRAMŮ</a:t>
            </a:r>
            <a:r>
              <a:rPr spc="-480" dirty="0">
                <a:solidFill>
                  <a:srgbClr val="128BB9"/>
                </a:solidFill>
              </a:rPr>
              <a:t> </a:t>
            </a:r>
            <a:r>
              <a:rPr spc="575" dirty="0">
                <a:solidFill>
                  <a:srgbClr val="128BB9"/>
                </a:solidFill>
              </a:rPr>
              <a:t>A</a:t>
            </a:r>
            <a:r>
              <a:rPr spc="-80" dirty="0">
                <a:solidFill>
                  <a:srgbClr val="128BB9"/>
                </a:solidFill>
              </a:rPr>
              <a:t> </a:t>
            </a:r>
            <a:r>
              <a:rPr spc="475" dirty="0">
                <a:solidFill>
                  <a:srgbClr val="128BB9"/>
                </a:solidFill>
              </a:rPr>
              <a:t>PODPROGRAMŮ</a:t>
            </a:r>
            <a:r>
              <a:rPr spc="-675" dirty="0">
                <a:solidFill>
                  <a:srgbClr val="128BB9"/>
                </a:solidFill>
              </a:rPr>
              <a:t> </a:t>
            </a:r>
            <a:r>
              <a:rPr spc="160" dirty="0">
                <a:solidFill>
                  <a:srgbClr val="128BB9"/>
                </a:solidFill>
              </a:rPr>
              <a:t>VaK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3197" y="6184728"/>
            <a:ext cx="202805" cy="2161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6073" y="5893691"/>
            <a:ext cx="3329940" cy="225425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63650">
              <a:lnSpc>
                <a:spcPct val="100000"/>
              </a:lnSpc>
              <a:spcBef>
                <a:spcPts val="1420"/>
              </a:spcBef>
            </a:pPr>
            <a:r>
              <a:rPr sz="2650" spc="-45" dirty="0">
                <a:latin typeface="Trebuchet MS"/>
                <a:cs typeface="Trebuchet MS"/>
              </a:rPr>
              <a:t>129</a:t>
            </a:r>
            <a:r>
              <a:rPr sz="2650" spc="-150" dirty="0">
                <a:latin typeface="Trebuchet MS"/>
                <a:cs typeface="Trebuchet MS"/>
              </a:rPr>
              <a:t> </a:t>
            </a:r>
            <a:r>
              <a:rPr sz="2650" spc="-25" dirty="0">
                <a:latin typeface="Trebuchet MS"/>
                <a:cs typeface="Trebuchet MS"/>
              </a:rPr>
              <a:t>410</a:t>
            </a:r>
            <a:endParaRPr sz="2650">
              <a:latin typeface="Trebuchet MS"/>
              <a:cs typeface="Trebuchet MS"/>
            </a:endParaRPr>
          </a:p>
          <a:p>
            <a:pPr marL="12700" marR="5080" indent="4445" algn="ctr">
              <a:lnSpc>
                <a:spcPts val="2850"/>
              </a:lnSpc>
              <a:spcBef>
                <a:spcPts val="1689"/>
              </a:spcBef>
            </a:pPr>
            <a:r>
              <a:rPr sz="2650" spc="-120" dirty="0">
                <a:latin typeface="Trebuchet MS"/>
                <a:cs typeface="Trebuchet MS"/>
              </a:rPr>
              <a:t>„Podpora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spc="-180" dirty="0">
                <a:latin typeface="Trebuchet MS"/>
                <a:cs typeface="Trebuchet MS"/>
              </a:rPr>
              <a:t>výstavby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315" dirty="0">
                <a:latin typeface="Trebuchet MS"/>
                <a:cs typeface="Trebuchet MS"/>
              </a:rPr>
              <a:t>a </a:t>
            </a:r>
            <a:r>
              <a:rPr sz="2650" spc="-145" dirty="0">
                <a:latin typeface="Trebuchet MS"/>
                <a:cs typeface="Trebuchet MS"/>
              </a:rPr>
              <a:t>technického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14" dirty="0">
                <a:latin typeface="Trebuchet MS"/>
                <a:cs typeface="Trebuchet MS"/>
              </a:rPr>
              <a:t>zhodnocení </a:t>
            </a:r>
            <a:r>
              <a:rPr sz="2650" spc="-125" dirty="0">
                <a:latin typeface="Trebuchet MS"/>
                <a:cs typeface="Trebuchet MS"/>
              </a:rPr>
              <a:t>infrastruktury</a:t>
            </a:r>
            <a:r>
              <a:rPr sz="2650" spc="-100" dirty="0">
                <a:latin typeface="Trebuchet MS"/>
                <a:cs typeface="Trebuchet MS"/>
              </a:rPr>
              <a:t> </a:t>
            </a:r>
            <a:r>
              <a:rPr sz="2650" spc="-85" dirty="0">
                <a:latin typeface="Trebuchet MS"/>
                <a:cs typeface="Trebuchet MS"/>
              </a:rPr>
              <a:t>vodovodů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200" dirty="0">
                <a:latin typeface="Trebuchet MS"/>
                <a:cs typeface="Trebuchet MS"/>
              </a:rPr>
              <a:t>kanalizaci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20" dirty="0">
                <a:latin typeface="Trebuchet MS"/>
                <a:cs typeface="Trebuchet MS"/>
              </a:rPr>
              <a:t>III“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15340" y="6305128"/>
            <a:ext cx="202804" cy="21612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122014" y="6013986"/>
            <a:ext cx="3169285" cy="26168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181100">
              <a:lnSpc>
                <a:spcPct val="100000"/>
              </a:lnSpc>
              <a:spcBef>
                <a:spcPts val="1420"/>
              </a:spcBef>
            </a:pPr>
            <a:r>
              <a:rPr sz="2650" spc="-45" dirty="0">
                <a:latin typeface="Trebuchet MS"/>
                <a:cs typeface="Trebuchet MS"/>
              </a:rPr>
              <a:t>129</a:t>
            </a:r>
            <a:r>
              <a:rPr sz="2650" spc="-150" dirty="0">
                <a:latin typeface="Trebuchet MS"/>
                <a:cs typeface="Trebuchet MS"/>
              </a:rPr>
              <a:t> </a:t>
            </a:r>
            <a:r>
              <a:rPr sz="2650" spc="-25" dirty="0">
                <a:latin typeface="Trebuchet MS"/>
                <a:cs typeface="Trebuchet MS"/>
              </a:rPr>
              <a:t>320</a:t>
            </a:r>
            <a:endParaRPr sz="2650">
              <a:latin typeface="Trebuchet MS"/>
              <a:cs typeface="Trebuchet MS"/>
            </a:endParaRPr>
          </a:p>
          <a:p>
            <a:pPr marL="12700" marR="5080" algn="ctr">
              <a:lnSpc>
                <a:spcPts val="2850"/>
              </a:lnSpc>
              <a:spcBef>
                <a:spcPts val="1689"/>
              </a:spcBef>
            </a:pPr>
            <a:r>
              <a:rPr sz="2650" spc="-120" dirty="0">
                <a:latin typeface="Trebuchet MS"/>
                <a:cs typeface="Trebuchet MS"/>
              </a:rPr>
              <a:t>„Podpora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20" dirty="0">
                <a:latin typeface="Trebuchet MS"/>
                <a:cs typeface="Trebuchet MS"/>
              </a:rPr>
              <a:t>odstraňování povodňových</a:t>
            </a:r>
            <a:r>
              <a:rPr sz="2650" spc="-20" dirty="0">
                <a:latin typeface="Trebuchet MS"/>
                <a:cs typeface="Trebuchet MS"/>
              </a:rPr>
              <a:t> škod</a:t>
            </a:r>
            <a:endParaRPr sz="2650">
              <a:latin typeface="Trebuchet MS"/>
              <a:cs typeface="Trebuchet MS"/>
            </a:endParaRPr>
          </a:p>
          <a:p>
            <a:pPr algn="ctr">
              <a:lnSpc>
                <a:spcPts val="2645"/>
              </a:lnSpc>
            </a:pPr>
            <a:r>
              <a:rPr sz="2650" spc="-204" dirty="0">
                <a:latin typeface="Trebuchet MS"/>
                <a:cs typeface="Trebuchet MS"/>
              </a:rPr>
              <a:t>na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65" dirty="0">
                <a:latin typeface="Trebuchet MS"/>
                <a:cs typeface="Trebuchet MS"/>
              </a:rPr>
              <a:t>infrastruktuře</a:t>
            </a:r>
            <a:endParaRPr sz="2650">
              <a:latin typeface="Trebuchet MS"/>
              <a:cs typeface="Trebuchet MS"/>
            </a:endParaRPr>
          </a:p>
          <a:p>
            <a:pPr algn="ctr">
              <a:lnSpc>
                <a:spcPts val="2850"/>
              </a:lnSpc>
            </a:pPr>
            <a:r>
              <a:rPr sz="2650" spc="-105" dirty="0">
                <a:latin typeface="Trebuchet MS"/>
                <a:cs typeface="Trebuchet MS"/>
              </a:rPr>
              <a:t>vodovodů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95" dirty="0">
                <a:latin typeface="Trebuchet MS"/>
                <a:cs typeface="Trebuchet MS"/>
              </a:rPr>
              <a:t>kanalizací</a:t>
            </a:r>
            <a:endParaRPr sz="2650">
              <a:latin typeface="Trebuchet MS"/>
              <a:cs typeface="Trebuchet MS"/>
            </a:endParaRPr>
          </a:p>
          <a:p>
            <a:pPr algn="ctr">
              <a:lnSpc>
                <a:spcPts val="3015"/>
              </a:lnSpc>
            </a:pPr>
            <a:r>
              <a:rPr sz="2650" spc="-25" dirty="0">
                <a:latin typeface="Trebuchet MS"/>
                <a:cs typeface="Trebuchet MS"/>
              </a:rPr>
              <a:t>II“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33983" y="1442289"/>
            <a:ext cx="3142128" cy="448139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32833" y="9120183"/>
            <a:ext cx="2339340" cy="780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170" marR="5080" indent="-78105" algn="just">
              <a:lnSpc>
                <a:spcPct val="100000"/>
              </a:lnSpc>
              <a:spcBef>
                <a:spcPts val="105"/>
              </a:spcBef>
            </a:pPr>
            <a:r>
              <a:rPr sz="1650" spc="-45" dirty="0">
                <a:latin typeface="Trebuchet MS"/>
                <a:cs typeface="Trebuchet MS"/>
              </a:rPr>
              <a:t>129</a:t>
            </a:r>
            <a:r>
              <a:rPr sz="1650" spc="-60" dirty="0">
                <a:latin typeface="Trebuchet MS"/>
                <a:cs typeface="Trebuchet MS"/>
              </a:rPr>
              <a:t> </a:t>
            </a:r>
            <a:r>
              <a:rPr sz="1650" spc="-45" dirty="0">
                <a:latin typeface="Trebuchet MS"/>
                <a:cs typeface="Trebuchet MS"/>
              </a:rPr>
              <a:t>412</a:t>
            </a:r>
            <a:r>
              <a:rPr sz="1650" spc="-60" dirty="0">
                <a:latin typeface="Trebuchet MS"/>
                <a:cs typeface="Trebuchet MS"/>
              </a:rPr>
              <a:t> </a:t>
            </a:r>
            <a:r>
              <a:rPr sz="1650" spc="-75" dirty="0">
                <a:latin typeface="Trebuchet MS"/>
                <a:cs typeface="Trebuchet MS"/>
              </a:rPr>
              <a:t>„Podpora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-105" dirty="0">
                <a:latin typeface="Trebuchet MS"/>
                <a:cs typeface="Trebuchet MS"/>
              </a:rPr>
              <a:t>výstavby</a:t>
            </a:r>
            <a:r>
              <a:rPr sz="1650" spc="-55" dirty="0">
                <a:latin typeface="Trebuchet MS"/>
                <a:cs typeface="Trebuchet MS"/>
              </a:rPr>
              <a:t> </a:t>
            </a:r>
            <a:r>
              <a:rPr sz="1650" spc="-165" dirty="0">
                <a:latin typeface="Trebuchet MS"/>
                <a:cs typeface="Trebuchet MS"/>
              </a:rPr>
              <a:t>a</a:t>
            </a:r>
            <a:r>
              <a:rPr sz="1650" spc="-55" dirty="0">
                <a:latin typeface="Trebuchet MS"/>
                <a:cs typeface="Trebuchet MS"/>
              </a:rPr>
              <a:t> </a:t>
            </a:r>
            <a:r>
              <a:rPr sz="1650" spc="-85" dirty="0">
                <a:latin typeface="Trebuchet MS"/>
                <a:cs typeface="Trebuchet MS"/>
              </a:rPr>
              <a:t>technického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zhodnocení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75" dirty="0">
                <a:latin typeface="Trebuchet MS"/>
                <a:cs typeface="Trebuchet MS"/>
              </a:rPr>
              <a:t>infrastruktury vodovodů“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2833" y="10125786"/>
            <a:ext cx="2338705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 algn="just">
              <a:lnSpc>
                <a:spcPct val="100000"/>
              </a:lnSpc>
              <a:spcBef>
                <a:spcPts val="100"/>
              </a:spcBef>
            </a:pPr>
            <a:r>
              <a:rPr sz="1650" spc="-45" dirty="0">
                <a:latin typeface="Trebuchet MS"/>
                <a:cs typeface="Trebuchet MS"/>
              </a:rPr>
              <a:t>129</a:t>
            </a:r>
            <a:r>
              <a:rPr sz="1650" spc="-60" dirty="0">
                <a:latin typeface="Trebuchet MS"/>
                <a:cs typeface="Trebuchet MS"/>
              </a:rPr>
              <a:t> </a:t>
            </a:r>
            <a:r>
              <a:rPr sz="1650" spc="-45" dirty="0">
                <a:latin typeface="Trebuchet MS"/>
                <a:cs typeface="Trebuchet MS"/>
              </a:rPr>
              <a:t>413</a:t>
            </a:r>
            <a:r>
              <a:rPr sz="1650" spc="-60" dirty="0">
                <a:latin typeface="Trebuchet MS"/>
                <a:cs typeface="Trebuchet MS"/>
              </a:rPr>
              <a:t> </a:t>
            </a:r>
            <a:r>
              <a:rPr sz="1650" spc="-75" dirty="0">
                <a:latin typeface="Trebuchet MS"/>
                <a:cs typeface="Trebuchet MS"/>
              </a:rPr>
              <a:t>„Podpora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-110" dirty="0">
                <a:latin typeface="Trebuchet MS"/>
                <a:cs typeface="Trebuchet MS"/>
              </a:rPr>
              <a:t>výstavby</a:t>
            </a:r>
            <a:r>
              <a:rPr sz="1650" spc="-55" dirty="0">
                <a:latin typeface="Trebuchet MS"/>
                <a:cs typeface="Trebuchet MS"/>
              </a:rPr>
              <a:t> </a:t>
            </a:r>
            <a:r>
              <a:rPr sz="1650" spc="-165" dirty="0">
                <a:latin typeface="Trebuchet MS"/>
                <a:cs typeface="Trebuchet MS"/>
              </a:rPr>
              <a:t>a</a:t>
            </a:r>
            <a:r>
              <a:rPr sz="1650" spc="-55" dirty="0">
                <a:latin typeface="Trebuchet MS"/>
                <a:cs typeface="Trebuchet MS"/>
              </a:rPr>
              <a:t> </a:t>
            </a:r>
            <a:r>
              <a:rPr sz="1650" spc="-85" dirty="0">
                <a:latin typeface="Trebuchet MS"/>
                <a:cs typeface="Trebuchet MS"/>
              </a:rPr>
              <a:t>technického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zhodnocení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75" dirty="0">
                <a:latin typeface="Trebuchet MS"/>
                <a:cs typeface="Trebuchet MS"/>
              </a:rPr>
              <a:t>infrastruktury </a:t>
            </a:r>
            <a:r>
              <a:rPr sz="1650" spc="-125" dirty="0">
                <a:latin typeface="Trebuchet MS"/>
                <a:cs typeface="Trebuchet MS"/>
              </a:rPr>
              <a:t>kanalizací</a:t>
            </a:r>
            <a:r>
              <a:rPr sz="1650" spc="-240" dirty="0">
                <a:latin typeface="Trebuchet MS"/>
                <a:cs typeface="Trebuchet MS"/>
              </a:rPr>
              <a:t> </a:t>
            </a:r>
            <a:r>
              <a:rPr sz="1650" spc="-165" dirty="0">
                <a:latin typeface="Trebuchet MS"/>
                <a:cs typeface="Trebuchet MS"/>
              </a:rPr>
              <a:t>“</a:t>
            </a:r>
            <a:endParaRPr sz="165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410" y="1467416"/>
            <a:ext cx="3353195" cy="448014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77414" y="1442289"/>
            <a:ext cx="3263995" cy="44813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9078" y="6299893"/>
            <a:ext cx="202805" cy="21612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246587" y="6008751"/>
            <a:ext cx="3125470" cy="225488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159510">
              <a:lnSpc>
                <a:spcPct val="100000"/>
              </a:lnSpc>
              <a:spcBef>
                <a:spcPts val="1420"/>
              </a:spcBef>
            </a:pPr>
            <a:r>
              <a:rPr sz="2650" spc="-45" dirty="0">
                <a:latin typeface="Trebuchet MS"/>
                <a:cs typeface="Trebuchet MS"/>
              </a:rPr>
              <a:t>129</a:t>
            </a:r>
            <a:r>
              <a:rPr sz="2650" spc="-150" dirty="0">
                <a:latin typeface="Trebuchet MS"/>
                <a:cs typeface="Trebuchet MS"/>
              </a:rPr>
              <a:t> </a:t>
            </a:r>
            <a:r>
              <a:rPr sz="2650" spc="-25" dirty="0">
                <a:latin typeface="Trebuchet MS"/>
                <a:cs typeface="Trebuchet MS"/>
              </a:rPr>
              <a:t>400</a:t>
            </a:r>
            <a:endParaRPr sz="2650">
              <a:latin typeface="Trebuchet MS"/>
              <a:cs typeface="Trebuchet MS"/>
            </a:endParaRPr>
          </a:p>
          <a:p>
            <a:pPr marL="12065" marR="5080" algn="ctr">
              <a:lnSpc>
                <a:spcPct val="89600"/>
              </a:lnSpc>
              <a:spcBef>
                <a:spcPts val="1655"/>
              </a:spcBef>
            </a:pPr>
            <a:r>
              <a:rPr sz="2650" spc="-120" dirty="0">
                <a:latin typeface="Trebuchet MS"/>
                <a:cs typeface="Trebuchet MS"/>
              </a:rPr>
              <a:t>„Podpora</a:t>
            </a:r>
            <a:r>
              <a:rPr sz="2650" spc="-20" dirty="0">
                <a:latin typeface="Trebuchet MS"/>
                <a:cs typeface="Trebuchet MS"/>
              </a:rPr>
              <a:t> </a:t>
            </a:r>
            <a:r>
              <a:rPr sz="2650" spc="-145" dirty="0">
                <a:latin typeface="Trebuchet MS"/>
                <a:cs typeface="Trebuchet MS"/>
              </a:rPr>
              <a:t>opatření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25" dirty="0">
                <a:latin typeface="Trebuchet MS"/>
                <a:cs typeface="Trebuchet MS"/>
              </a:rPr>
              <a:t>pro </a:t>
            </a:r>
            <a:r>
              <a:rPr sz="2650" spc="-150" dirty="0">
                <a:latin typeface="Trebuchet MS"/>
                <a:cs typeface="Trebuchet MS"/>
              </a:rPr>
              <a:t>zmírnění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85" dirty="0">
                <a:latin typeface="Trebuchet MS"/>
                <a:cs typeface="Trebuchet MS"/>
              </a:rPr>
              <a:t>negativních </a:t>
            </a:r>
            <a:r>
              <a:rPr sz="2650" spc="-135" dirty="0">
                <a:latin typeface="Trebuchet MS"/>
                <a:cs typeface="Trebuchet MS"/>
              </a:rPr>
              <a:t>dopadů</a:t>
            </a:r>
            <a:r>
              <a:rPr sz="2650" spc="-50" dirty="0">
                <a:latin typeface="Trebuchet MS"/>
                <a:cs typeface="Trebuchet MS"/>
              </a:rPr>
              <a:t> </a:t>
            </a:r>
            <a:r>
              <a:rPr sz="2650" spc="-155" dirty="0">
                <a:latin typeface="Trebuchet MS"/>
                <a:cs typeface="Trebuchet MS"/>
              </a:rPr>
              <a:t>sucha</a:t>
            </a:r>
            <a:r>
              <a:rPr sz="2650" spc="-45" dirty="0">
                <a:latin typeface="Trebuchet MS"/>
                <a:cs typeface="Trebuchet MS"/>
              </a:rPr>
              <a:t> </a:t>
            </a:r>
            <a:r>
              <a:rPr sz="2650" spc="-315" dirty="0">
                <a:latin typeface="Trebuchet MS"/>
                <a:cs typeface="Trebuchet MS"/>
              </a:rPr>
              <a:t>a </a:t>
            </a:r>
            <a:r>
              <a:rPr sz="2650" spc="-140" dirty="0">
                <a:latin typeface="Trebuchet MS"/>
                <a:cs typeface="Trebuchet MS"/>
              </a:rPr>
              <a:t>nedostatku</a:t>
            </a:r>
            <a:r>
              <a:rPr sz="2650" spc="-5" dirty="0">
                <a:latin typeface="Trebuchet MS"/>
                <a:cs typeface="Trebuchet MS"/>
              </a:rPr>
              <a:t> </a:t>
            </a:r>
            <a:r>
              <a:rPr sz="2650" spc="-125" dirty="0">
                <a:latin typeface="Trebuchet MS"/>
                <a:cs typeface="Trebuchet MS"/>
              </a:rPr>
              <a:t>vody</a:t>
            </a:r>
            <a:r>
              <a:rPr sz="2650" spc="-295" dirty="0">
                <a:latin typeface="Trebuchet MS"/>
                <a:cs typeface="Trebuchet MS"/>
              </a:rPr>
              <a:t> </a:t>
            </a:r>
            <a:r>
              <a:rPr sz="2650" spc="-315" dirty="0">
                <a:latin typeface="Trebuchet MS"/>
                <a:cs typeface="Trebuchet MS"/>
              </a:rPr>
              <a:t>“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3886" y="6234458"/>
            <a:ext cx="202804" cy="21612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968994" y="5943421"/>
            <a:ext cx="3210560" cy="189293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02055">
              <a:lnSpc>
                <a:spcPct val="100000"/>
              </a:lnSpc>
              <a:spcBef>
                <a:spcPts val="1420"/>
              </a:spcBef>
            </a:pPr>
            <a:r>
              <a:rPr sz="2650" spc="-45" dirty="0">
                <a:latin typeface="Trebuchet MS"/>
                <a:cs typeface="Trebuchet MS"/>
              </a:rPr>
              <a:t>129</a:t>
            </a:r>
            <a:r>
              <a:rPr sz="2650" spc="-150" dirty="0">
                <a:latin typeface="Trebuchet MS"/>
                <a:cs typeface="Trebuchet MS"/>
              </a:rPr>
              <a:t> </a:t>
            </a:r>
            <a:r>
              <a:rPr sz="2650" spc="-25" dirty="0">
                <a:latin typeface="Trebuchet MS"/>
                <a:cs typeface="Trebuchet MS"/>
              </a:rPr>
              <a:t>420</a:t>
            </a:r>
            <a:endParaRPr sz="2650">
              <a:latin typeface="Trebuchet MS"/>
              <a:cs typeface="Trebuchet MS"/>
            </a:endParaRPr>
          </a:p>
          <a:p>
            <a:pPr marL="12700" marR="5080" indent="-635" algn="ctr">
              <a:lnSpc>
                <a:spcPts val="2850"/>
              </a:lnSpc>
              <a:spcBef>
                <a:spcPts val="1689"/>
              </a:spcBef>
            </a:pPr>
            <a:r>
              <a:rPr sz="2650" spc="-120" dirty="0">
                <a:latin typeface="Trebuchet MS"/>
                <a:cs typeface="Trebuchet MS"/>
              </a:rPr>
              <a:t>„Podpora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odkupu</a:t>
            </a:r>
            <a:r>
              <a:rPr sz="2650" spc="-55" dirty="0">
                <a:latin typeface="Trebuchet MS"/>
                <a:cs typeface="Trebuchet MS"/>
              </a:rPr>
              <a:t> </a:t>
            </a:r>
            <a:r>
              <a:rPr sz="2650" spc="-315" dirty="0">
                <a:latin typeface="Trebuchet MS"/>
                <a:cs typeface="Trebuchet MS"/>
              </a:rPr>
              <a:t>a </a:t>
            </a:r>
            <a:r>
              <a:rPr sz="2650" spc="-165" dirty="0">
                <a:latin typeface="Trebuchet MS"/>
                <a:cs typeface="Trebuchet MS"/>
              </a:rPr>
              <a:t>scelování</a:t>
            </a:r>
            <a:r>
              <a:rPr sz="2650" spc="-30" dirty="0">
                <a:latin typeface="Trebuchet MS"/>
                <a:cs typeface="Trebuchet MS"/>
              </a:rPr>
              <a:t> </a:t>
            </a:r>
            <a:r>
              <a:rPr sz="2650" spc="-120" dirty="0">
                <a:latin typeface="Trebuchet MS"/>
                <a:cs typeface="Trebuchet MS"/>
              </a:rPr>
              <a:t>infrastruktury </a:t>
            </a:r>
            <a:r>
              <a:rPr sz="2650" spc="-105" dirty="0">
                <a:latin typeface="Trebuchet MS"/>
                <a:cs typeface="Trebuchet MS"/>
              </a:rPr>
              <a:t>vodovodů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35" dirty="0">
                <a:latin typeface="Trebuchet MS"/>
                <a:cs typeface="Trebuchet MS"/>
              </a:rPr>
              <a:t> </a:t>
            </a:r>
            <a:r>
              <a:rPr sz="2650" spc="-200" dirty="0">
                <a:latin typeface="Trebuchet MS"/>
                <a:cs typeface="Trebuchet MS"/>
              </a:rPr>
              <a:t>kanalizací</a:t>
            </a:r>
            <a:r>
              <a:rPr sz="2650" spc="-320" dirty="0">
                <a:latin typeface="Trebuchet MS"/>
                <a:cs typeface="Trebuchet MS"/>
              </a:rPr>
              <a:t> </a:t>
            </a:r>
            <a:r>
              <a:rPr sz="2650" spc="-315" dirty="0">
                <a:latin typeface="Trebuchet MS"/>
                <a:cs typeface="Trebuchet MS"/>
              </a:rPr>
              <a:t>“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73648" y="1454852"/>
            <a:ext cx="3934885" cy="448139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542352" y="9120183"/>
            <a:ext cx="2404110" cy="780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35" dirty="0">
                <a:latin typeface="Trebuchet MS"/>
                <a:cs typeface="Trebuchet MS"/>
              </a:rPr>
              <a:t>129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35" dirty="0">
                <a:latin typeface="Trebuchet MS"/>
                <a:cs typeface="Trebuchet MS"/>
              </a:rPr>
              <a:t>402</a:t>
            </a:r>
            <a:r>
              <a:rPr sz="1650" spc="-40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„Podpora</a:t>
            </a:r>
            <a:r>
              <a:rPr sz="1650" spc="-50" dirty="0">
                <a:latin typeface="Trebuchet MS"/>
                <a:cs typeface="Trebuchet MS"/>
              </a:rPr>
              <a:t> </a:t>
            </a:r>
            <a:r>
              <a:rPr sz="1650" spc="-65" dirty="0">
                <a:latin typeface="Trebuchet MS"/>
                <a:cs typeface="Trebuchet MS"/>
              </a:rPr>
              <a:t>obnovy</a:t>
            </a:r>
            <a:r>
              <a:rPr sz="1650" spc="-55" dirty="0">
                <a:latin typeface="Trebuchet MS"/>
                <a:cs typeface="Trebuchet MS"/>
              </a:rPr>
              <a:t> </a:t>
            </a:r>
            <a:r>
              <a:rPr sz="1650" spc="-50" dirty="0">
                <a:latin typeface="Trebuchet MS"/>
                <a:cs typeface="Trebuchet MS"/>
              </a:rPr>
              <a:t>a</a:t>
            </a:r>
            <a:endParaRPr sz="1650">
              <a:latin typeface="Trebuchet MS"/>
              <a:cs typeface="Trebuchet MS"/>
            </a:endParaRPr>
          </a:p>
          <a:p>
            <a:pPr marL="843915" marR="80645" indent="-758190">
              <a:lnSpc>
                <a:spcPct val="100000"/>
              </a:lnSpc>
            </a:pPr>
            <a:r>
              <a:rPr sz="1650" spc="-110" dirty="0">
                <a:latin typeface="Trebuchet MS"/>
                <a:cs typeface="Trebuchet MS"/>
              </a:rPr>
              <a:t>zabezpečení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-75" dirty="0">
                <a:latin typeface="Trebuchet MS"/>
                <a:cs typeface="Trebuchet MS"/>
              </a:rPr>
              <a:t>vodárenských </a:t>
            </a:r>
            <a:r>
              <a:rPr sz="1650" spc="-10" dirty="0">
                <a:latin typeface="Trebuchet MS"/>
                <a:cs typeface="Trebuchet MS"/>
              </a:rPr>
              <a:t>soustav“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9674" y="10125786"/>
            <a:ext cx="296799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1445">
              <a:lnSpc>
                <a:spcPct val="100000"/>
              </a:lnSpc>
              <a:spcBef>
                <a:spcPts val="100"/>
              </a:spcBef>
            </a:pPr>
            <a:r>
              <a:rPr sz="1650" spc="-35" dirty="0">
                <a:latin typeface="Trebuchet MS"/>
                <a:cs typeface="Trebuchet MS"/>
              </a:rPr>
              <a:t>129</a:t>
            </a:r>
            <a:r>
              <a:rPr sz="1650" spc="-50" dirty="0">
                <a:latin typeface="Trebuchet MS"/>
                <a:cs typeface="Trebuchet MS"/>
              </a:rPr>
              <a:t> </a:t>
            </a:r>
            <a:r>
              <a:rPr sz="1650" spc="-35" dirty="0">
                <a:latin typeface="Trebuchet MS"/>
                <a:cs typeface="Trebuchet MS"/>
              </a:rPr>
              <a:t>403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„Podpora</a:t>
            </a:r>
            <a:r>
              <a:rPr sz="1650" spc="-60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opatření</a:t>
            </a:r>
            <a:r>
              <a:rPr sz="1650" spc="-55" dirty="0">
                <a:latin typeface="Trebuchet MS"/>
                <a:cs typeface="Trebuchet MS"/>
              </a:rPr>
              <a:t> </a:t>
            </a:r>
            <a:r>
              <a:rPr sz="1650" spc="-25" dirty="0">
                <a:latin typeface="Trebuchet MS"/>
                <a:cs typeface="Trebuchet MS"/>
              </a:rPr>
              <a:t>pro </a:t>
            </a:r>
            <a:r>
              <a:rPr sz="1650" spc="-90" dirty="0">
                <a:latin typeface="Trebuchet MS"/>
                <a:cs typeface="Trebuchet MS"/>
              </a:rPr>
              <a:t>zmírnění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110" dirty="0">
                <a:latin typeface="Trebuchet MS"/>
                <a:cs typeface="Trebuchet MS"/>
              </a:rPr>
              <a:t>negativních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90" dirty="0">
                <a:latin typeface="Trebuchet MS"/>
                <a:cs typeface="Trebuchet MS"/>
              </a:rPr>
              <a:t>dopadů</a:t>
            </a:r>
            <a:r>
              <a:rPr sz="1650" spc="-15" dirty="0">
                <a:latin typeface="Trebuchet MS"/>
                <a:cs typeface="Trebuchet MS"/>
              </a:rPr>
              <a:t> </a:t>
            </a:r>
            <a:r>
              <a:rPr sz="1650" spc="-70" dirty="0">
                <a:latin typeface="Trebuchet MS"/>
                <a:cs typeface="Trebuchet MS"/>
              </a:rPr>
              <a:t>sucha</a:t>
            </a:r>
            <a:endParaRPr sz="1650">
              <a:latin typeface="Trebuchet MS"/>
              <a:cs typeface="Trebuchet MS"/>
            </a:endParaRPr>
          </a:p>
          <a:p>
            <a:pPr marL="610235">
              <a:lnSpc>
                <a:spcPts val="1975"/>
              </a:lnSpc>
            </a:pPr>
            <a:r>
              <a:rPr sz="1650" spc="-170" dirty="0">
                <a:latin typeface="Trebuchet MS"/>
                <a:cs typeface="Trebuchet MS"/>
              </a:rPr>
              <a:t>a</a:t>
            </a:r>
            <a:r>
              <a:rPr sz="1650" spc="-35" dirty="0">
                <a:latin typeface="Trebuchet MS"/>
                <a:cs typeface="Trebuchet MS"/>
              </a:rPr>
              <a:t> </a:t>
            </a:r>
            <a:r>
              <a:rPr sz="1650" spc="-85" dirty="0">
                <a:latin typeface="Trebuchet MS"/>
                <a:cs typeface="Trebuchet MS"/>
              </a:rPr>
              <a:t>nedostatku</a:t>
            </a:r>
            <a:r>
              <a:rPr sz="1650" spc="-50" dirty="0">
                <a:latin typeface="Trebuchet MS"/>
                <a:cs typeface="Trebuchet MS"/>
              </a:rPr>
              <a:t> </a:t>
            </a:r>
            <a:r>
              <a:rPr sz="1650" spc="-70" dirty="0">
                <a:latin typeface="Trebuchet MS"/>
                <a:cs typeface="Trebuchet MS"/>
              </a:rPr>
              <a:t>vody</a:t>
            </a:r>
            <a:r>
              <a:rPr sz="1650" spc="-35" dirty="0">
                <a:latin typeface="Trebuchet MS"/>
                <a:cs typeface="Trebuchet MS"/>
              </a:rPr>
              <a:t> I“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19531" y="9120183"/>
            <a:ext cx="324231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35" dirty="0">
                <a:latin typeface="Trebuchet MS"/>
                <a:cs typeface="Trebuchet MS"/>
              </a:rPr>
              <a:t>129</a:t>
            </a:r>
            <a:r>
              <a:rPr sz="1650" spc="-50" dirty="0">
                <a:latin typeface="Trebuchet MS"/>
                <a:cs typeface="Trebuchet MS"/>
              </a:rPr>
              <a:t> </a:t>
            </a:r>
            <a:r>
              <a:rPr sz="1650" spc="-35" dirty="0">
                <a:latin typeface="Trebuchet MS"/>
                <a:cs typeface="Trebuchet MS"/>
              </a:rPr>
              <a:t>422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„Podpora</a:t>
            </a:r>
            <a:r>
              <a:rPr sz="1650" spc="-55" dirty="0">
                <a:latin typeface="Trebuchet MS"/>
                <a:cs typeface="Trebuchet MS"/>
              </a:rPr>
              <a:t> </a:t>
            </a:r>
            <a:r>
              <a:rPr sz="1650" spc="-70" dirty="0">
                <a:latin typeface="Trebuchet MS"/>
                <a:cs typeface="Trebuchet MS"/>
              </a:rPr>
              <a:t>odkupu</a:t>
            </a:r>
            <a:r>
              <a:rPr sz="1650" spc="-50" dirty="0">
                <a:latin typeface="Trebuchet MS"/>
                <a:cs typeface="Trebuchet MS"/>
              </a:rPr>
              <a:t> </a:t>
            </a:r>
            <a:r>
              <a:rPr sz="1650" spc="-170" dirty="0">
                <a:latin typeface="Trebuchet MS"/>
                <a:cs typeface="Trebuchet MS"/>
              </a:rPr>
              <a:t>a</a:t>
            </a:r>
            <a:r>
              <a:rPr sz="1650" spc="-35" dirty="0">
                <a:latin typeface="Trebuchet MS"/>
                <a:cs typeface="Trebuchet MS"/>
              </a:rPr>
              <a:t> </a:t>
            </a:r>
            <a:r>
              <a:rPr sz="1650" spc="-70" dirty="0">
                <a:latin typeface="Trebuchet MS"/>
                <a:cs typeface="Trebuchet MS"/>
              </a:rPr>
              <a:t>scelování</a:t>
            </a:r>
            <a:endParaRPr sz="1650">
              <a:latin typeface="Trebuchet MS"/>
              <a:cs typeface="Trebuchet MS"/>
            </a:endParaRPr>
          </a:p>
          <a:p>
            <a:pPr marL="31115">
              <a:lnSpc>
                <a:spcPct val="100000"/>
              </a:lnSpc>
            </a:pPr>
            <a:r>
              <a:rPr sz="1650" spc="-80" dirty="0">
                <a:latin typeface="Trebuchet MS"/>
                <a:cs typeface="Trebuchet MS"/>
              </a:rPr>
              <a:t>infrastruktury</a:t>
            </a:r>
            <a:r>
              <a:rPr sz="1650" spc="-25" dirty="0">
                <a:latin typeface="Trebuchet MS"/>
                <a:cs typeface="Trebuchet MS"/>
              </a:rPr>
              <a:t> </a:t>
            </a:r>
            <a:r>
              <a:rPr sz="1650" spc="-60" dirty="0">
                <a:latin typeface="Trebuchet MS"/>
                <a:cs typeface="Trebuchet MS"/>
              </a:rPr>
              <a:t>vodovodů</a:t>
            </a:r>
            <a:r>
              <a:rPr sz="1650" spc="-15" dirty="0">
                <a:latin typeface="Trebuchet MS"/>
                <a:cs typeface="Trebuchet MS"/>
              </a:rPr>
              <a:t> </a:t>
            </a:r>
            <a:r>
              <a:rPr sz="1650" spc="-170" dirty="0">
                <a:latin typeface="Trebuchet MS"/>
                <a:cs typeface="Trebuchet MS"/>
              </a:rPr>
              <a:t>a</a:t>
            </a:r>
            <a:r>
              <a:rPr sz="1650" spc="10" dirty="0">
                <a:latin typeface="Trebuchet MS"/>
                <a:cs typeface="Trebuchet MS"/>
              </a:rPr>
              <a:t> </a:t>
            </a:r>
            <a:r>
              <a:rPr sz="1650" spc="-130" dirty="0">
                <a:latin typeface="Trebuchet MS"/>
                <a:cs typeface="Trebuchet MS"/>
              </a:rPr>
              <a:t>kanalizací</a:t>
            </a:r>
            <a:r>
              <a:rPr sz="1650" spc="-200" dirty="0">
                <a:latin typeface="Trebuchet MS"/>
                <a:cs typeface="Trebuchet MS"/>
              </a:rPr>
              <a:t> </a:t>
            </a:r>
            <a:r>
              <a:rPr sz="1650" spc="-50" dirty="0">
                <a:latin typeface="Trebuchet MS"/>
                <a:cs typeface="Trebuchet MS"/>
              </a:rPr>
              <a:t>“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351" y="554050"/>
            <a:ext cx="11464290" cy="669925"/>
          </a:xfrm>
          <a:custGeom>
            <a:avLst/>
            <a:gdLst/>
            <a:ahLst/>
            <a:cxnLst/>
            <a:rect l="l" t="t" r="r" b="b"/>
            <a:pathLst>
              <a:path w="11464290" h="669925">
                <a:moveTo>
                  <a:pt x="0" y="669634"/>
                </a:moveTo>
                <a:lnTo>
                  <a:pt x="11464186" y="669634"/>
                </a:lnTo>
                <a:lnTo>
                  <a:pt x="11464186" y="0"/>
                </a:lnTo>
                <a:lnTo>
                  <a:pt x="0" y="0"/>
                </a:lnTo>
                <a:lnTo>
                  <a:pt x="0" y="669634"/>
                </a:lnTo>
                <a:close/>
              </a:path>
            </a:pathLst>
          </a:custGeom>
          <a:ln w="785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048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05"/>
              </a:spcBef>
            </a:pPr>
            <a:r>
              <a:rPr spc="495" dirty="0"/>
              <a:t>NOUZOVÉ</a:t>
            </a:r>
            <a:r>
              <a:rPr spc="-65" dirty="0"/>
              <a:t> </a:t>
            </a:r>
            <a:r>
              <a:rPr spc="470" dirty="0"/>
              <a:t>ZÁSOBOVÁNÍ</a:t>
            </a:r>
            <a:r>
              <a:rPr spc="-60" dirty="0"/>
              <a:t> </a:t>
            </a:r>
            <a:r>
              <a:rPr spc="470" dirty="0"/>
              <a:t>PITNOU</a:t>
            </a:r>
            <a:r>
              <a:rPr spc="-675" dirty="0"/>
              <a:t> </a:t>
            </a:r>
            <a:r>
              <a:rPr spc="530" dirty="0"/>
              <a:t>VODOU</a:t>
            </a:r>
          </a:p>
        </p:txBody>
      </p:sp>
      <p:sp>
        <p:nvSpPr>
          <p:cNvPr id="4" name="object 4"/>
          <p:cNvSpPr/>
          <p:nvPr/>
        </p:nvSpPr>
        <p:spPr>
          <a:xfrm>
            <a:off x="909724" y="1973112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7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3305" y="1823349"/>
            <a:ext cx="17842230" cy="8569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10220" algn="just">
              <a:lnSpc>
                <a:spcPct val="100000"/>
              </a:lnSpc>
              <a:spcBef>
                <a:spcPts val="95"/>
              </a:spcBef>
            </a:pPr>
            <a:r>
              <a:rPr sz="3300" spc="55" dirty="0">
                <a:latin typeface="Trebuchet MS"/>
                <a:cs typeface="Trebuchet MS"/>
              </a:rPr>
              <a:t>Na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základě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60" dirty="0">
                <a:latin typeface="Trebuchet MS"/>
                <a:cs typeface="Trebuchet MS"/>
              </a:rPr>
              <a:t>usnesení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-160" dirty="0">
                <a:latin typeface="Trebuchet MS"/>
                <a:cs typeface="Trebuchet MS"/>
              </a:rPr>
              <a:t>Bezpečnostní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rady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státu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245" dirty="0">
                <a:latin typeface="Trebuchet MS"/>
                <a:cs typeface="Trebuchet MS"/>
              </a:rPr>
              <a:t>ve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smyslu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204" dirty="0">
                <a:latin typeface="Trebuchet MS"/>
                <a:cs typeface="Trebuchet MS"/>
              </a:rPr>
              <a:t>zákona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345" dirty="0">
                <a:latin typeface="Trebuchet MS"/>
                <a:cs typeface="Trebuchet MS"/>
              </a:rPr>
              <a:t>č.</a:t>
            </a:r>
            <a:r>
              <a:rPr sz="3300" spc="-409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2/1969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270" dirty="0">
                <a:latin typeface="Trebuchet MS"/>
                <a:cs typeface="Trebuchet MS"/>
              </a:rPr>
              <a:t>Sb.</a:t>
            </a:r>
            <a:r>
              <a:rPr sz="3300" spc="-409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(kompetenční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zákon)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365" dirty="0">
                <a:latin typeface="Trebuchet MS"/>
                <a:cs typeface="Trebuchet MS"/>
              </a:rPr>
              <a:t>je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25" dirty="0">
                <a:latin typeface="Trebuchet MS"/>
                <a:cs typeface="Trebuchet MS"/>
              </a:rPr>
              <a:t>Ministerstvo</a:t>
            </a:r>
            <a:r>
              <a:rPr sz="3300" spc="20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zemědělství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215" dirty="0">
                <a:latin typeface="Trebuchet MS"/>
                <a:cs typeface="Trebuchet MS"/>
              </a:rPr>
              <a:t>garantem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zpracování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65" dirty="0">
                <a:latin typeface="Trebuchet MS"/>
                <a:cs typeface="Trebuchet MS"/>
              </a:rPr>
              <a:t>„Koncepce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zabezpečení</a:t>
            </a:r>
            <a:r>
              <a:rPr sz="3300" spc="-229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obyvatelstva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165" dirty="0">
                <a:latin typeface="Trebuchet MS"/>
                <a:cs typeface="Trebuchet MS"/>
              </a:rPr>
              <a:t>pitnou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vodou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za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krizových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60" dirty="0">
                <a:latin typeface="Trebuchet MS"/>
                <a:cs typeface="Trebuchet MS"/>
              </a:rPr>
              <a:t>situací“.</a:t>
            </a:r>
            <a:endParaRPr sz="33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975"/>
              </a:spcBef>
            </a:pPr>
            <a:r>
              <a:rPr sz="3300" dirty="0">
                <a:latin typeface="Trebuchet MS"/>
                <a:cs typeface="Trebuchet MS"/>
              </a:rPr>
              <a:t>Za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95" dirty="0">
                <a:latin typeface="Trebuchet MS"/>
                <a:cs typeface="Trebuchet MS"/>
              </a:rPr>
              <a:t>MZe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70" dirty="0">
                <a:latin typeface="Trebuchet MS"/>
                <a:cs typeface="Trebuchet MS"/>
              </a:rPr>
              <a:t>jsou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garanty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Odb.</a:t>
            </a:r>
            <a:r>
              <a:rPr sz="3300" spc="-420" dirty="0">
                <a:latin typeface="Trebuchet MS"/>
                <a:cs typeface="Trebuchet MS"/>
              </a:rPr>
              <a:t> </a:t>
            </a:r>
            <a:r>
              <a:rPr sz="3300" spc="-285" dirty="0">
                <a:latin typeface="Trebuchet MS"/>
                <a:cs typeface="Trebuchet MS"/>
              </a:rPr>
              <a:t>bezp.</a:t>
            </a:r>
            <a:r>
              <a:rPr sz="3300" spc="-420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politiky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krizového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řízení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Odb.</a:t>
            </a:r>
            <a:r>
              <a:rPr sz="3300" spc="-425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regulace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oboru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vodovodů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280" dirty="0">
                <a:latin typeface="Trebuchet MS"/>
                <a:cs typeface="Trebuchet MS"/>
              </a:rPr>
              <a:t>kanalizací.</a:t>
            </a:r>
            <a:endParaRPr sz="3300">
              <a:latin typeface="Trebuchet MS"/>
              <a:cs typeface="Trebuchet MS"/>
            </a:endParaRPr>
          </a:p>
          <a:p>
            <a:pPr marL="12700" marR="7620" algn="just">
              <a:lnSpc>
                <a:spcPct val="100000"/>
              </a:lnSpc>
              <a:spcBef>
                <a:spcPts val="990"/>
              </a:spcBef>
            </a:pPr>
            <a:r>
              <a:rPr sz="3300" spc="95" dirty="0">
                <a:latin typeface="Trebuchet MS"/>
                <a:cs typeface="Trebuchet MS"/>
              </a:rPr>
              <a:t>MZe</a:t>
            </a:r>
            <a:r>
              <a:rPr sz="3300" spc="-250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vydalo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pokyny,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které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90" dirty="0">
                <a:latin typeface="Trebuchet MS"/>
                <a:cs typeface="Trebuchet MS"/>
              </a:rPr>
              <a:t>upravují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postup</a:t>
            </a:r>
            <a:r>
              <a:rPr sz="3300" spc="-25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orgánů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krizového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95" dirty="0">
                <a:latin typeface="Trebuchet MS"/>
                <a:cs typeface="Trebuchet MS"/>
              </a:rPr>
              <a:t>řízení</a:t>
            </a:r>
            <a:r>
              <a:rPr sz="3300" spc="-35" dirty="0">
                <a:latin typeface="Trebuchet MS"/>
                <a:cs typeface="Trebuchet MS"/>
              </a:rPr>
              <a:t> </a:t>
            </a:r>
            <a:r>
              <a:rPr sz="3300" spc="-120" dirty="0">
                <a:latin typeface="Trebuchet MS"/>
                <a:cs typeface="Trebuchet MS"/>
              </a:rPr>
              <a:t>krajů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10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okresů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při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200" dirty="0">
                <a:latin typeface="Trebuchet MS"/>
                <a:cs typeface="Trebuchet MS"/>
              </a:rPr>
              <a:t>zajištění</a:t>
            </a:r>
            <a:r>
              <a:rPr sz="3300" spc="-20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výběru </a:t>
            </a:r>
            <a:r>
              <a:rPr sz="3300" spc="-10" dirty="0">
                <a:latin typeface="Trebuchet MS"/>
                <a:cs typeface="Trebuchet MS"/>
              </a:rPr>
              <a:t>zdrojů</a:t>
            </a:r>
            <a:r>
              <a:rPr sz="3300" spc="6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pro</a:t>
            </a:r>
            <a:r>
              <a:rPr sz="3300" spc="7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nouzové</a:t>
            </a:r>
            <a:r>
              <a:rPr sz="3300" spc="65" dirty="0">
                <a:latin typeface="Trebuchet MS"/>
                <a:cs typeface="Trebuchet MS"/>
              </a:rPr>
              <a:t> </a:t>
            </a:r>
            <a:r>
              <a:rPr sz="3300" spc="-75" dirty="0">
                <a:latin typeface="Trebuchet MS"/>
                <a:cs typeface="Trebuchet MS"/>
              </a:rPr>
              <a:t>zásobování</a:t>
            </a:r>
            <a:r>
              <a:rPr sz="3300" spc="70" dirty="0">
                <a:latin typeface="Trebuchet MS"/>
                <a:cs typeface="Trebuchet MS"/>
              </a:rPr>
              <a:t> </a:t>
            </a:r>
            <a:r>
              <a:rPr sz="3300" spc="-75" dirty="0">
                <a:latin typeface="Trebuchet MS"/>
                <a:cs typeface="Trebuchet MS"/>
              </a:rPr>
              <a:t>vodou,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305" dirty="0">
                <a:latin typeface="Trebuchet MS"/>
                <a:cs typeface="Trebuchet MS"/>
              </a:rPr>
              <a:t>jejich</a:t>
            </a:r>
            <a:r>
              <a:rPr sz="3300" spc="65" dirty="0">
                <a:latin typeface="Trebuchet MS"/>
                <a:cs typeface="Trebuchet MS"/>
              </a:rPr>
              <a:t> </a:t>
            </a:r>
            <a:r>
              <a:rPr sz="3300" spc="-120" dirty="0">
                <a:latin typeface="Trebuchet MS"/>
                <a:cs typeface="Trebuchet MS"/>
              </a:rPr>
              <a:t>zařazování</a:t>
            </a:r>
            <a:r>
              <a:rPr sz="3300" spc="7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do</a:t>
            </a:r>
            <a:r>
              <a:rPr sz="3300" spc="70" dirty="0">
                <a:latin typeface="Trebuchet MS"/>
                <a:cs typeface="Trebuchet MS"/>
              </a:rPr>
              <a:t> </a:t>
            </a:r>
            <a:r>
              <a:rPr sz="3300" spc="-75" dirty="0">
                <a:latin typeface="Trebuchet MS"/>
                <a:cs typeface="Trebuchet MS"/>
              </a:rPr>
              <a:t>seznamu</a:t>
            </a:r>
            <a:r>
              <a:rPr sz="3300" spc="7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zdrojů</a:t>
            </a:r>
            <a:r>
              <a:rPr sz="3300" spc="6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nouzového</a:t>
            </a:r>
            <a:r>
              <a:rPr sz="3300" spc="70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zásobování </a:t>
            </a:r>
            <a:r>
              <a:rPr sz="3300" spc="-90" dirty="0">
                <a:latin typeface="Trebuchet MS"/>
                <a:cs typeface="Trebuchet MS"/>
              </a:rPr>
              <a:t>vodou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85" dirty="0">
                <a:latin typeface="Trebuchet MS"/>
                <a:cs typeface="Trebuchet MS"/>
              </a:rPr>
              <a:t>udržování.</a:t>
            </a:r>
            <a:endParaRPr sz="33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spcBef>
                <a:spcPts val="980"/>
              </a:spcBef>
            </a:pPr>
            <a:r>
              <a:rPr sz="3300" b="1" dirty="0">
                <a:latin typeface="Trebuchet MS"/>
                <a:cs typeface="Trebuchet MS"/>
              </a:rPr>
              <a:t>Metodický</a:t>
            </a:r>
            <a:r>
              <a:rPr sz="3300" b="1" spc="-30" dirty="0">
                <a:latin typeface="Trebuchet MS"/>
                <a:cs typeface="Trebuchet MS"/>
              </a:rPr>
              <a:t>  </a:t>
            </a:r>
            <a:r>
              <a:rPr sz="3300" b="1" dirty="0">
                <a:latin typeface="Trebuchet MS"/>
                <a:cs typeface="Trebuchet MS"/>
              </a:rPr>
              <a:t>pokyn</a:t>
            </a:r>
            <a:r>
              <a:rPr sz="3300" b="1" spc="-25" dirty="0">
                <a:latin typeface="Trebuchet MS"/>
                <a:cs typeface="Trebuchet MS"/>
              </a:rPr>
              <a:t>  </a:t>
            </a:r>
            <a:r>
              <a:rPr sz="3300" b="1" dirty="0">
                <a:latin typeface="Trebuchet MS"/>
                <a:cs typeface="Trebuchet MS"/>
              </a:rPr>
              <a:t>Ministerstva</a:t>
            </a:r>
            <a:r>
              <a:rPr sz="3300" b="1" spc="-25" dirty="0">
                <a:latin typeface="Trebuchet MS"/>
                <a:cs typeface="Trebuchet MS"/>
              </a:rPr>
              <a:t>  </a:t>
            </a:r>
            <a:r>
              <a:rPr sz="3300" b="1" dirty="0">
                <a:latin typeface="Trebuchet MS"/>
                <a:cs typeface="Trebuchet MS"/>
              </a:rPr>
              <a:t>zemědělství</a:t>
            </a:r>
            <a:r>
              <a:rPr sz="3300" b="1" spc="-30" dirty="0">
                <a:latin typeface="Trebuchet MS"/>
                <a:cs typeface="Trebuchet MS"/>
              </a:rPr>
              <a:t>  </a:t>
            </a:r>
            <a:r>
              <a:rPr sz="3300" b="1" dirty="0">
                <a:latin typeface="Trebuchet MS"/>
                <a:cs typeface="Trebuchet MS"/>
              </a:rPr>
              <a:t>čj.</a:t>
            </a:r>
            <a:r>
              <a:rPr sz="3300" b="1" spc="660" dirty="0">
                <a:latin typeface="Trebuchet MS"/>
                <a:cs typeface="Trebuchet MS"/>
              </a:rPr>
              <a:t> </a:t>
            </a:r>
            <a:r>
              <a:rPr sz="3300" b="1" spc="-160" dirty="0">
                <a:latin typeface="Trebuchet MS"/>
                <a:cs typeface="Trebuchet MS"/>
              </a:rPr>
              <a:t>74020/2016-</a:t>
            </a:r>
            <a:r>
              <a:rPr sz="3300" b="1" spc="245" dirty="0">
                <a:latin typeface="Trebuchet MS"/>
                <a:cs typeface="Trebuchet MS"/>
              </a:rPr>
              <a:t>MZE-</a:t>
            </a:r>
            <a:r>
              <a:rPr sz="3300" b="1" dirty="0">
                <a:latin typeface="Trebuchet MS"/>
                <a:cs typeface="Trebuchet MS"/>
              </a:rPr>
              <a:t>15000</a:t>
            </a:r>
            <a:r>
              <a:rPr sz="3300" b="1" spc="-25" dirty="0">
                <a:latin typeface="Trebuchet MS"/>
                <a:cs typeface="Trebuchet MS"/>
              </a:rPr>
              <a:t>  </a:t>
            </a:r>
            <a:r>
              <a:rPr sz="3300" dirty="0">
                <a:latin typeface="Trebuchet MS"/>
                <a:cs typeface="Trebuchet MS"/>
              </a:rPr>
              <a:t>ze</a:t>
            </a:r>
            <a:r>
              <a:rPr sz="3300" spc="-35" dirty="0">
                <a:latin typeface="Trebuchet MS"/>
                <a:cs typeface="Trebuchet MS"/>
              </a:rPr>
              <a:t>  </a:t>
            </a:r>
            <a:r>
              <a:rPr sz="3300" dirty="0">
                <a:latin typeface="Trebuchet MS"/>
                <a:cs typeface="Trebuchet MS"/>
              </a:rPr>
              <a:t>dne</a:t>
            </a:r>
            <a:r>
              <a:rPr sz="3300" spc="-35" dirty="0">
                <a:latin typeface="Trebuchet MS"/>
                <a:cs typeface="Trebuchet MS"/>
              </a:rPr>
              <a:t>  </a:t>
            </a:r>
            <a:r>
              <a:rPr sz="3300" spc="-114" dirty="0">
                <a:latin typeface="Trebuchet MS"/>
                <a:cs typeface="Trebuchet MS"/>
              </a:rPr>
              <a:t>22.6.2016 </a:t>
            </a:r>
            <a:r>
              <a:rPr sz="3300" b="1" dirty="0">
                <a:latin typeface="Trebuchet MS"/>
                <a:cs typeface="Trebuchet MS"/>
              </a:rPr>
              <a:t>k</a:t>
            </a:r>
            <a:r>
              <a:rPr sz="3300" b="1" spc="41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zajištění</a:t>
            </a:r>
            <a:r>
              <a:rPr sz="3300" b="1" spc="42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jednotného</a:t>
            </a:r>
            <a:r>
              <a:rPr sz="3300" b="1" spc="42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postupu</a:t>
            </a:r>
            <a:r>
              <a:rPr sz="3300" b="1" spc="4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orgánů</a:t>
            </a:r>
            <a:r>
              <a:rPr sz="3300" spc="425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krajů,</a:t>
            </a:r>
            <a:r>
              <a:rPr sz="3300" spc="175" dirty="0">
                <a:latin typeface="Trebuchet MS"/>
                <a:cs typeface="Trebuchet MS"/>
              </a:rPr>
              <a:t> </a:t>
            </a:r>
            <a:r>
              <a:rPr sz="3300" spc="-70" dirty="0">
                <a:latin typeface="Trebuchet MS"/>
                <a:cs typeface="Trebuchet MS"/>
              </a:rPr>
              <a:t>hlavního</a:t>
            </a:r>
            <a:r>
              <a:rPr sz="3300" spc="4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města</a:t>
            </a:r>
            <a:r>
              <a:rPr sz="3300" spc="420" dirty="0">
                <a:latin typeface="Trebuchet MS"/>
                <a:cs typeface="Trebuchet MS"/>
              </a:rPr>
              <a:t> </a:t>
            </a:r>
            <a:r>
              <a:rPr sz="3300" spc="-290" dirty="0">
                <a:latin typeface="Trebuchet MS"/>
                <a:cs typeface="Trebuchet MS"/>
              </a:rPr>
              <a:t>Prahy,</a:t>
            </a:r>
            <a:r>
              <a:rPr sz="3300" spc="17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orgánů</a:t>
            </a:r>
            <a:r>
              <a:rPr sz="3300" spc="4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obcí</a:t>
            </a:r>
            <a:r>
              <a:rPr sz="3300" spc="41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</a:t>
            </a:r>
            <a:r>
              <a:rPr sz="3300" spc="415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rozšířenou </a:t>
            </a:r>
            <a:r>
              <a:rPr sz="3300" spc="-130" dirty="0">
                <a:latin typeface="Trebuchet MS"/>
                <a:cs typeface="Trebuchet MS"/>
              </a:rPr>
              <a:t>působností,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orgánů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obcí</a:t>
            </a:r>
            <a:r>
              <a:rPr sz="3300" spc="2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100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městských</a:t>
            </a:r>
            <a:r>
              <a:rPr sz="3300" spc="30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částí</a:t>
            </a:r>
            <a:r>
              <a:rPr sz="3300" spc="2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</a:t>
            </a:r>
            <a:r>
              <a:rPr sz="3300" spc="20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hlavním</a:t>
            </a:r>
            <a:r>
              <a:rPr sz="3300" spc="30" dirty="0">
                <a:latin typeface="Trebuchet MS"/>
                <a:cs typeface="Trebuchet MS"/>
              </a:rPr>
              <a:t> </a:t>
            </a:r>
            <a:r>
              <a:rPr sz="3300" spc="-35" dirty="0">
                <a:latin typeface="Trebuchet MS"/>
                <a:cs typeface="Trebuchet MS"/>
              </a:rPr>
              <a:t>městě</a:t>
            </a:r>
            <a:r>
              <a:rPr sz="3300" spc="3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Praze</a:t>
            </a:r>
            <a:r>
              <a:rPr sz="3300" spc="2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</a:t>
            </a:r>
            <a:r>
              <a:rPr sz="3300" spc="20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systému</a:t>
            </a:r>
            <a:r>
              <a:rPr sz="3300" spc="25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nouzového</a:t>
            </a:r>
            <a:r>
              <a:rPr sz="3300" spc="20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zásobování </a:t>
            </a:r>
            <a:r>
              <a:rPr sz="3300" spc="-180" dirty="0">
                <a:latin typeface="Trebuchet MS"/>
                <a:cs typeface="Trebuchet MS"/>
              </a:rPr>
              <a:t>obyvatelstva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pitnou</a:t>
            </a:r>
            <a:r>
              <a:rPr sz="3300" spc="-3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vodou</a:t>
            </a:r>
            <a:r>
              <a:rPr sz="3300" spc="1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při </a:t>
            </a:r>
            <a:r>
              <a:rPr sz="3300" spc="-135" dirty="0">
                <a:latin typeface="Trebuchet MS"/>
                <a:cs typeface="Trebuchet MS"/>
              </a:rPr>
              <a:t>mimořádných</a:t>
            </a:r>
            <a:r>
              <a:rPr sz="3300" spc="15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událostech</a:t>
            </a:r>
            <a:r>
              <a:rPr sz="3300" spc="10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100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za</a:t>
            </a:r>
            <a:r>
              <a:rPr sz="3300" spc="15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krizových</a:t>
            </a:r>
            <a:r>
              <a:rPr sz="3300" spc="-10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stavů.</a:t>
            </a:r>
            <a:r>
              <a:rPr sz="3300" spc="735" dirty="0">
                <a:latin typeface="Trebuchet MS"/>
                <a:cs typeface="Trebuchet MS"/>
              </a:rPr>
              <a:t> </a:t>
            </a:r>
            <a:r>
              <a:rPr sz="3300" spc="-160" dirty="0">
                <a:latin typeface="Trebuchet MS"/>
                <a:cs typeface="Trebuchet MS"/>
              </a:rPr>
              <a:t>(zveřejněno</a:t>
            </a:r>
            <a:r>
              <a:rPr sz="3300" spc="-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ve</a:t>
            </a:r>
            <a:r>
              <a:rPr sz="3300" spc="5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Věstníku </a:t>
            </a:r>
            <a:r>
              <a:rPr sz="3300" spc="-240" dirty="0">
                <a:latin typeface="Trebuchet MS"/>
                <a:cs typeface="Trebuchet MS"/>
              </a:rPr>
              <a:t>vlády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35" dirty="0">
                <a:latin typeface="Trebuchet MS"/>
                <a:cs typeface="Trebuchet MS"/>
              </a:rPr>
              <a:t>pro</a:t>
            </a:r>
            <a:r>
              <a:rPr sz="3300" spc="-215" dirty="0">
                <a:latin typeface="Trebuchet MS"/>
                <a:cs typeface="Trebuchet MS"/>
              </a:rPr>
              <a:t> </a:t>
            </a:r>
            <a:r>
              <a:rPr sz="3300" spc="-165" dirty="0">
                <a:latin typeface="Trebuchet MS"/>
                <a:cs typeface="Trebuchet MS"/>
              </a:rPr>
              <a:t>orgány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krajů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65" dirty="0">
                <a:latin typeface="Trebuchet MS"/>
                <a:cs typeface="Trebuchet MS"/>
              </a:rPr>
              <a:t>orgány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50" dirty="0">
                <a:latin typeface="Trebuchet MS"/>
                <a:cs typeface="Trebuchet MS"/>
              </a:rPr>
              <a:t>obcí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-</a:t>
            </a:r>
            <a:r>
              <a:rPr sz="3300" spc="-105" dirty="0">
                <a:latin typeface="Trebuchet MS"/>
                <a:cs typeface="Trebuchet MS"/>
              </a:rPr>
              <a:t> ročník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15,</a:t>
            </a:r>
            <a:r>
              <a:rPr sz="3300" spc="-415" dirty="0">
                <a:latin typeface="Trebuchet MS"/>
                <a:cs typeface="Trebuchet MS"/>
              </a:rPr>
              <a:t> </a:t>
            </a:r>
            <a:r>
              <a:rPr sz="3300" spc="-225" dirty="0">
                <a:latin typeface="Trebuchet MS"/>
                <a:cs typeface="Trebuchet MS"/>
              </a:rPr>
              <a:t>částka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290" dirty="0">
                <a:latin typeface="Trebuchet MS"/>
                <a:cs typeface="Trebuchet MS"/>
              </a:rPr>
              <a:t>1,</a:t>
            </a:r>
            <a:r>
              <a:rPr sz="3300" spc="-415" dirty="0">
                <a:latin typeface="Trebuchet MS"/>
                <a:cs typeface="Trebuchet MS"/>
              </a:rPr>
              <a:t> </a:t>
            </a:r>
            <a:r>
              <a:rPr sz="3300" spc="-215" dirty="0">
                <a:latin typeface="Trebuchet MS"/>
                <a:cs typeface="Trebuchet MS"/>
              </a:rPr>
              <a:t>vydán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dne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21.</a:t>
            </a:r>
            <a:r>
              <a:rPr sz="3300" spc="-425" dirty="0">
                <a:latin typeface="Trebuchet MS"/>
                <a:cs typeface="Trebuchet MS"/>
              </a:rPr>
              <a:t> </a:t>
            </a:r>
            <a:r>
              <a:rPr sz="3300" spc="-105" dirty="0">
                <a:latin typeface="Trebuchet MS"/>
                <a:cs typeface="Trebuchet MS"/>
              </a:rPr>
              <a:t>února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2017).</a:t>
            </a:r>
            <a:endParaRPr sz="330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  <a:spcBef>
                <a:spcPts val="975"/>
              </a:spcBef>
            </a:pPr>
            <a:r>
              <a:rPr sz="3300" b="1" dirty="0">
                <a:latin typeface="Trebuchet MS"/>
                <a:cs typeface="Trebuchet MS"/>
              </a:rPr>
              <a:t>Metodický</a:t>
            </a:r>
            <a:r>
              <a:rPr sz="3300" b="1" spc="-20" dirty="0">
                <a:latin typeface="Trebuchet MS"/>
                <a:cs typeface="Trebuchet MS"/>
              </a:rPr>
              <a:t>  </a:t>
            </a:r>
            <a:r>
              <a:rPr sz="3300" b="1" dirty="0">
                <a:latin typeface="Trebuchet MS"/>
                <a:cs typeface="Trebuchet MS"/>
              </a:rPr>
              <a:t>pokyn</a:t>
            </a:r>
            <a:r>
              <a:rPr sz="3300" b="1" spc="-15" dirty="0">
                <a:latin typeface="Trebuchet MS"/>
                <a:cs typeface="Trebuchet MS"/>
              </a:rPr>
              <a:t>  </a:t>
            </a:r>
            <a:r>
              <a:rPr sz="3300" b="1" dirty="0">
                <a:latin typeface="Trebuchet MS"/>
                <a:cs typeface="Trebuchet MS"/>
              </a:rPr>
              <a:t>Ministerstva</a:t>
            </a:r>
            <a:r>
              <a:rPr sz="3300" b="1" spc="-15" dirty="0">
                <a:latin typeface="Trebuchet MS"/>
                <a:cs typeface="Trebuchet MS"/>
              </a:rPr>
              <a:t>  </a:t>
            </a:r>
            <a:r>
              <a:rPr sz="3300" b="1" dirty="0">
                <a:latin typeface="Trebuchet MS"/>
                <a:cs typeface="Trebuchet MS"/>
              </a:rPr>
              <a:t>zemědělství</a:t>
            </a:r>
            <a:r>
              <a:rPr sz="3300" b="1" spc="-20" dirty="0">
                <a:latin typeface="Trebuchet MS"/>
                <a:cs typeface="Trebuchet MS"/>
              </a:rPr>
              <a:t>  </a:t>
            </a:r>
            <a:r>
              <a:rPr sz="3300" b="1" dirty="0">
                <a:latin typeface="Trebuchet MS"/>
                <a:cs typeface="Trebuchet MS"/>
              </a:rPr>
              <a:t>čj.</a:t>
            </a:r>
            <a:r>
              <a:rPr sz="3300" b="1" spc="670" dirty="0">
                <a:latin typeface="Trebuchet MS"/>
                <a:cs typeface="Trebuchet MS"/>
              </a:rPr>
              <a:t> </a:t>
            </a:r>
            <a:r>
              <a:rPr sz="3300" b="1" spc="-160" dirty="0">
                <a:latin typeface="Trebuchet MS"/>
                <a:cs typeface="Trebuchet MS"/>
              </a:rPr>
              <a:t>3468/2021-</a:t>
            </a:r>
            <a:r>
              <a:rPr sz="3300" b="1" spc="245" dirty="0">
                <a:latin typeface="Trebuchet MS"/>
                <a:cs typeface="Trebuchet MS"/>
              </a:rPr>
              <a:t>MZE-</a:t>
            </a:r>
            <a:r>
              <a:rPr sz="3300" b="1" dirty="0">
                <a:latin typeface="Trebuchet MS"/>
                <a:cs typeface="Trebuchet MS"/>
              </a:rPr>
              <a:t>15000</a:t>
            </a:r>
            <a:r>
              <a:rPr sz="3300" b="1" spc="-15" dirty="0">
                <a:latin typeface="Trebuchet MS"/>
                <a:cs typeface="Trebuchet MS"/>
              </a:rPr>
              <a:t>  </a:t>
            </a:r>
            <a:r>
              <a:rPr sz="3300" dirty="0">
                <a:latin typeface="Trebuchet MS"/>
                <a:cs typeface="Trebuchet MS"/>
              </a:rPr>
              <a:t>ze</a:t>
            </a:r>
            <a:r>
              <a:rPr sz="3300" spc="-25" dirty="0">
                <a:latin typeface="Trebuchet MS"/>
                <a:cs typeface="Trebuchet MS"/>
              </a:rPr>
              <a:t>  </a:t>
            </a:r>
            <a:r>
              <a:rPr sz="3300" dirty="0">
                <a:latin typeface="Trebuchet MS"/>
                <a:cs typeface="Trebuchet MS"/>
              </a:rPr>
              <a:t>dne</a:t>
            </a:r>
            <a:r>
              <a:rPr sz="3300" spc="-25" dirty="0">
                <a:latin typeface="Trebuchet MS"/>
                <a:cs typeface="Trebuchet MS"/>
              </a:rPr>
              <a:t>  </a:t>
            </a:r>
            <a:r>
              <a:rPr sz="3300" spc="-295" dirty="0">
                <a:latin typeface="Trebuchet MS"/>
                <a:cs typeface="Trebuchet MS"/>
              </a:rPr>
              <a:t>8.</a:t>
            </a:r>
            <a:r>
              <a:rPr sz="3300" spc="665" dirty="0">
                <a:latin typeface="Trebuchet MS"/>
                <a:cs typeface="Trebuchet MS"/>
              </a:rPr>
              <a:t> </a:t>
            </a:r>
            <a:r>
              <a:rPr sz="3300" spc="-295" dirty="0">
                <a:latin typeface="Trebuchet MS"/>
                <a:cs typeface="Trebuchet MS"/>
              </a:rPr>
              <a:t>3.</a:t>
            </a:r>
            <a:r>
              <a:rPr sz="3300" spc="66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2021 </a:t>
            </a:r>
            <a:r>
              <a:rPr sz="3300" b="1" dirty="0">
                <a:latin typeface="Trebuchet MS"/>
                <a:cs typeface="Trebuchet MS"/>
              </a:rPr>
              <a:t>k</a:t>
            </a:r>
            <a:r>
              <a:rPr sz="3300" b="1" spc="-250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výběru</a:t>
            </a:r>
            <a:r>
              <a:rPr sz="3300" b="1" spc="-16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a</a:t>
            </a:r>
            <a:r>
              <a:rPr sz="3300" b="1" spc="-135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udržování</a:t>
            </a:r>
            <a:r>
              <a:rPr sz="3300" b="1" spc="-125" dirty="0">
                <a:latin typeface="Trebuchet MS"/>
                <a:cs typeface="Trebuchet MS"/>
              </a:rPr>
              <a:t> </a:t>
            </a:r>
            <a:r>
              <a:rPr sz="3300" b="1" spc="-35" dirty="0">
                <a:latin typeface="Trebuchet MS"/>
                <a:cs typeface="Trebuchet MS"/>
              </a:rPr>
              <a:t>zdrojů</a:t>
            </a:r>
            <a:r>
              <a:rPr sz="3300" b="1" spc="-13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pro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-120" dirty="0">
                <a:latin typeface="Trebuchet MS"/>
                <a:cs typeface="Trebuchet MS"/>
              </a:rPr>
              <a:t>nouzové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170" dirty="0">
                <a:latin typeface="Trebuchet MS"/>
                <a:cs typeface="Trebuchet MS"/>
              </a:rPr>
              <a:t>zásobování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50" dirty="0">
                <a:latin typeface="Trebuchet MS"/>
                <a:cs typeface="Trebuchet MS"/>
              </a:rPr>
              <a:t>pitnou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vodou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systému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nouzového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100" dirty="0">
                <a:latin typeface="Trebuchet MS"/>
                <a:cs typeface="Trebuchet MS"/>
              </a:rPr>
              <a:t>zásobování </a:t>
            </a:r>
            <a:r>
              <a:rPr sz="3300" spc="-215" dirty="0">
                <a:latin typeface="Trebuchet MS"/>
                <a:cs typeface="Trebuchet MS"/>
              </a:rPr>
              <a:t>obyvatelstva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60" dirty="0">
                <a:latin typeface="Trebuchet MS"/>
                <a:cs typeface="Trebuchet MS"/>
              </a:rPr>
              <a:t>pitnou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vodou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120" dirty="0">
                <a:latin typeface="Trebuchet MS"/>
                <a:cs typeface="Trebuchet MS"/>
              </a:rPr>
              <a:t>při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mimořádných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událostech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za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krizových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80" dirty="0">
                <a:latin typeface="Trebuchet MS"/>
                <a:cs typeface="Trebuchet MS"/>
              </a:rPr>
              <a:t>stavů.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9724" y="4108905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7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9724" y="4737080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7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0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9724" y="6370334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7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1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9724" y="9008667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7" y="30330"/>
                </a:lnTo>
                <a:lnTo>
                  <a:pt x="72796" y="73200"/>
                </a:lnTo>
                <a:lnTo>
                  <a:pt x="31269" y="135271"/>
                </a:lnTo>
                <a:lnTo>
                  <a:pt x="9595" y="199182"/>
                </a:lnTo>
                <a:lnTo>
                  <a:pt x="1323" y="249121"/>
                </a:lnTo>
                <a:lnTo>
                  <a:pt x="0" y="269281"/>
                </a:lnTo>
                <a:lnTo>
                  <a:pt x="19336" y="268321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44995" y="0"/>
            <a:ext cx="5759104" cy="40265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904" y="228655"/>
            <a:ext cx="19350355" cy="10553700"/>
            <a:chOff x="376904" y="228655"/>
            <a:chExt cx="19350355" cy="10553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904" y="228655"/>
              <a:ext cx="19350290" cy="105533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740" y="8208985"/>
              <a:ext cx="2668485" cy="11985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712" y="8211498"/>
              <a:ext cx="2584310" cy="111438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98644" y="9343937"/>
            <a:ext cx="4199890" cy="13582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950" b="1" spc="55" dirty="0">
                <a:latin typeface="Trebuchet MS"/>
                <a:cs typeface="Trebuchet MS"/>
              </a:rPr>
              <a:t>Programy</a:t>
            </a:r>
            <a:r>
              <a:rPr sz="1950" b="1" spc="-2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na</a:t>
            </a:r>
            <a:r>
              <a:rPr sz="1950" b="1" spc="-2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podporu</a:t>
            </a:r>
            <a:r>
              <a:rPr sz="1950" b="1" spc="-30" dirty="0">
                <a:latin typeface="Trebuchet MS"/>
                <a:cs typeface="Trebuchet MS"/>
              </a:rPr>
              <a:t> </a:t>
            </a:r>
            <a:r>
              <a:rPr sz="1950" b="1" dirty="0">
                <a:latin typeface="Trebuchet MS"/>
                <a:cs typeface="Trebuchet MS"/>
              </a:rPr>
              <a:t>rozvoje</a:t>
            </a:r>
            <a:r>
              <a:rPr sz="1950" b="1" spc="245" dirty="0">
                <a:latin typeface="Trebuchet MS"/>
                <a:cs typeface="Trebuchet MS"/>
              </a:rPr>
              <a:t> </a:t>
            </a:r>
            <a:r>
              <a:rPr sz="1950" b="1" spc="75" dirty="0">
                <a:latin typeface="Trebuchet MS"/>
                <a:cs typeface="Trebuchet MS"/>
              </a:rPr>
              <a:t>VaK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950" spc="-100" dirty="0">
                <a:latin typeface="Trebuchet MS"/>
                <a:cs typeface="Trebuchet MS"/>
              </a:rPr>
              <a:t>Kontakt:</a:t>
            </a:r>
            <a:r>
              <a:rPr sz="1950" spc="-204" dirty="0">
                <a:latin typeface="Trebuchet MS"/>
                <a:cs typeface="Trebuchet MS"/>
              </a:rPr>
              <a:t> </a:t>
            </a:r>
            <a:r>
              <a:rPr sz="1950" spc="-145" dirty="0">
                <a:latin typeface="Trebuchet MS"/>
                <a:cs typeface="Trebuchet MS"/>
              </a:rPr>
              <a:t>Ing.</a:t>
            </a:r>
            <a:r>
              <a:rPr sz="1950" spc="-210" dirty="0">
                <a:latin typeface="Trebuchet MS"/>
                <a:cs typeface="Trebuchet MS"/>
              </a:rPr>
              <a:t> </a:t>
            </a:r>
            <a:r>
              <a:rPr sz="1950" spc="-240" dirty="0">
                <a:latin typeface="Trebuchet MS"/>
                <a:cs typeface="Trebuchet MS"/>
              </a:rPr>
              <a:t>Jan</a:t>
            </a:r>
            <a:r>
              <a:rPr sz="1950" spc="5" dirty="0">
                <a:latin typeface="Trebuchet MS"/>
                <a:cs typeface="Trebuchet MS"/>
              </a:rPr>
              <a:t> </a:t>
            </a:r>
            <a:r>
              <a:rPr sz="1950" spc="-25" dirty="0">
                <a:latin typeface="Trebuchet MS"/>
                <a:cs typeface="Trebuchet MS"/>
              </a:rPr>
              <a:t>Žák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950" spc="-55" dirty="0">
                <a:latin typeface="Trebuchet MS"/>
                <a:cs typeface="Trebuchet MS"/>
              </a:rPr>
              <a:t>Oddělení</a:t>
            </a:r>
            <a:r>
              <a:rPr sz="1950" spc="-70" dirty="0">
                <a:latin typeface="Trebuchet MS"/>
                <a:cs typeface="Trebuchet MS"/>
              </a:rPr>
              <a:t> </a:t>
            </a:r>
            <a:r>
              <a:rPr sz="1950" spc="-90" dirty="0">
                <a:latin typeface="Trebuchet MS"/>
                <a:cs typeface="Trebuchet MS"/>
              </a:rPr>
              <a:t>rozvoje</a:t>
            </a:r>
            <a:r>
              <a:rPr sz="1950" spc="-45" dirty="0">
                <a:latin typeface="Trebuchet MS"/>
                <a:cs typeface="Trebuchet MS"/>
              </a:rPr>
              <a:t> vodovodů</a:t>
            </a:r>
            <a:r>
              <a:rPr sz="1950" spc="-50" dirty="0">
                <a:latin typeface="Trebuchet MS"/>
                <a:cs typeface="Trebuchet MS"/>
              </a:rPr>
              <a:t> </a:t>
            </a:r>
            <a:r>
              <a:rPr sz="1950" spc="-190" dirty="0">
                <a:latin typeface="Trebuchet MS"/>
                <a:cs typeface="Trebuchet MS"/>
              </a:rPr>
              <a:t>a</a:t>
            </a:r>
            <a:r>
              <a:rPr sz="1950" spc="-45" dirty="0">
                <a:latin typeface="Trebuchet MS"/>
                <a:cs typeface="Trebuchet MS"/>
              </a:rPr>
              <a:t> </a:t>
            </a:r>
            <a:r>
              <a:rPr sz="1950" spc="-30" dirty="0">
                <a:latin typeface="Trebuchet MS"/>
                <a:cs typeface="Trebuchet MS"/>
              </a:rPr>
              <a:t>kanalizací</a:t>
            </a:r>
            <a:endParaRPr sz="1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950" dirty="0">
                <a:latin typeface="Trebuchet MS"/>
                <a:cs typeface="Trebuchet MS"/>
              </a:rPr>
              <a:t>+420</a:t>
            </a:r>
            <a:r>
              <a:rPr sz="1950" spc="-150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221</a:t>
            </a:r>
            <a:r>
              <a:rPr sz="1950" spc="-135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812</a:t>
            </a:r>
            <a:r>
              <a:rPr sz="1950" spc="-140" dirty="0">
                <a:latin typeface="Trebuchet MS"/>
                <a:cs typeface="Trebuchet MS"/>
              </a:rPr>
              <a:t> </a:t>
            </a:r>
            <a:r>
              <a:rPr sz="1950" spc="-35" dirty="0">
                <a:latin typeface="Trebuchet MS"/>
                <a:cs typeface="Trebuchet MS"/>
              </a:rPr>
              <a:t>314,</a:t>
            </a:r>
            <a:r>
              <a:rPr sz="1950" spc="140" dirty="0">
                <a:latin typeface="Trebuchet MS"/>
                <a:cs typeface="Trebuchet MS"/>
              </a:rPr>
              <a:t> </a:t>
            </a:r>
            <a:r>
              <a:rPr sz="1950" spc="-105" dirty="0">
                <a:latin typeface="Trebuchet MS"/>
                <a:cs typeface="Trebuchet MS"/>
                <a:hlinkClick r:id="rId5"/>
              </a:rPr>
              <a:t>jan.zak2@mze.gov.cz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70385" y="888752"/>
            <a:ext cx="15503525" cy="486854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60"/>
              </a:spcBef>
            </a:pPr>
            <a:r>
              <a:rPr sz="7250" spc="355" dirty="0">
                <a:solidFill>
                  <a:srgbClr val="00AFEF"/>
                </a:solidFill>
              </a:rPr>
              <a:t>DĚKUJI</a:t>
            </a:r>
            <a:r>
              <a:rPr sz="7250" spc="-165" dirty="0">
                <a:solidFill>
                  <a:srgbClr val="00AFEF"/>
                </a:solidFill>
              </a:rPr>
              <a:t> </a:t>
            </a:r>
            <a:r>
              <a:rPr sz="7250" spc="990" dirty="0">
                <a:solidFill>
                  <a:srgbClr val="00AFEF"/>
                </a:solidFill>
              </a:rPr>
              <a:t>ZA</a:t>
            </a:r>
            <a:r>
              <a:rPr sz="7250" spc="-145" dirty="0">
                <a:solidFill>
                  <a:srgbClr val="00AFEF"/>
                </a:solidFill>
              </a:rPr>
              <a:t> </a:t>
            </a:r>
            <a:r>
              <a:rPr sz="7250" spc="894" dirty="0">
                <a:solidFill>
                  <a:srgbClr val="00AFEF"/>
                </a:solidFill>
              </a:rPr>
              <a:t>POZORNOST</a:t>
            </a:r>
            <a:endParaRPr sz="7250"/>
          </a:p>
          <a:p>
            <a:pPr marL="12065" marR="5080" algn="ctr">
              <a:lnSpc>
                <a:spcPct val="100000"/>
              </a:lnSpc>
              <a:spcBef>
                <a:spcPts val="1660"/>
              </a:spcBef>
            </a:pPr>
            <a:r>
              <a:rPr sz="7250" u="sng" spc="-1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https://eagri.cz/public/portal/mze/do</a:t>
            </a:r>
            <a:r>
              <a:rPr sz="7250" spc="-165" dirty="0">
                <a:solidFill>
                  <a:srgbClr val="00AFEF"/>
                </a:solidFill>
              </a:rPr>
              <a:t> </a:t>
            </a:r>
            <a:r>
              <a:rPr sz="7250" u="sng" spc="-1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tace/narodni-</a:t>
            </a:r>
            <a:r>
              <a:rPr sz="7250" u="sng" spc="-1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dotace/dotace-</a:t>
            </a:r>
            <a:r>
              <a:rPr sz="7250" u="sng" spc="-2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ve-</a:t>
            </a:r>
            <a:r>
              <a:rPr sz="7250" spc="-25" dirty="0">
                <a:solidFill>
                  <a:srgbClr val="00AFEF"/>
                </a:solidFill>
              </a:rPr>
              <a:t> </a:t>
            </a:r>
            <a:r>
              <a:rPr sz="7250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vodnim-</a:t>
            </a:r>
            <a:r>
              <a:rPr sz="7250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hospodarstvi</a:t>
            </a:r>
            <a:endParaRPr sz="72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6605" y="549620"/>
            <a:ext cx="1685544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30" dirty="0"/>
              <a:t>HISTORIE</a:t>
            </a:r>
            <a:r>
              <a:rPr spc="-70" dirty="0"/>
              <a:t> </a:t>
            </a:r>
            <a:r>
              <a:rPr spc="450" dirty="0"/>
              <a:t>PROGRAMŮ</a:t>
            </a:r>
            <a:r>
              <a:rPr spc="-70" dirty="0"/>
              <a:t> </a:t>
            </a:r>
            <a:r>
              <a:rPr spc="640" dirty="0"/>
              <a:t>NA</a:t>
            </a:r>
            <a:r>
              <a:rPr spc="-65" dirty="0"/>
              <a:t> </a:t>
            </a:r>
            <a:r>
              <a:rPr spc="459" dirty="0"/>
              <a:t>PODPORU</a:t>
            </a:r>
            <a:r>
              <a:rPr spc="-675" dirty="0"/>
              <a:t> </a:t>
            </a:r>
            <a:r>
              <a:rPr spc="470" dirty="0"/>
              <a:t>VODOVODŮ</a:t>
            </a:r>
            <a:r>
              <a:rPr spc="-484" dirty="0"/>
              <a:t> </a:t>
            </a:r>
            <a:r>
              <a:rPr spc="575" dirty="0"/>
              <a:t>A</a:t>
            </a:r>
            <a:r>
              <a:rPr spc="-65" dirty="0"/>
              <a:t> </a:t>
            </a:r>
            <a:r>
              <a:rPr spc="445" dirty="0"/>
              <a:t>KANALIZACE</a:t>
            </a:r>
          </a:p>
        </p:txBody>
      </p:sp>
      <p:sp>
        <p:nvSpPr>
          <p:cNvPr id="3" name="object 3"/>
          <p:cNvSpPr/>
          <p:nvPr/>
        </p:nvSpPr>
        <p:spPr>
          <a:xfrm>
            <a:off x="1110237" y="1614764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79"/>
                </a:lnTo>
                <a:lnTo>
                  <a:pt x="1223" y="237361"/>
                </a:lnTo>
                <a:lnTo>
                  <a:pt x="0" y="256569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9254" y="1270011"/>
            <a:ext cx="17622520" cy="879602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3100" spc="-25" dirty="0">
                <a:latin typeface="Trebuchet MS"/>
                <a:cs typeface="Trebuchet MS"/>
              </a:rPr>
              <a:t>229</a:t>
            </a:r>
            <a:r>
              <a:rPr sz="3100" spc="-20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030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-</a:t>
            </a:r>
            <a:r>
              <a:rPr sz="3100" spc="-545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Výstavba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technická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obnova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úpraven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60" dirty="0">
                <a:latin typeface="Trebuchet MS"/>
                <a:cs typeface="Trebuchet MS"/>
              </a:rPr>
              <a:t>vod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70" dirty="0">
                <a:latin typeface="Trebuchet MS"/>
                <a:cs typeface="Trebuchet MS"/>
              </a:rPr>
              <a:t>(2002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2007)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3100" spc="-25" dirty="0">
                <a:latin typeface="Trebuchet MS"/>
                <a:cs typeface="Trebuchet MS"/>
              </a:rPr>
              <a:t>229</a:t>
            </a:r>
            <a:r>
              <a:rPr sz="3100" spc="-14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040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-</a:t>
            </a:r>
            <a:r>
              <a:rPr sz="3100" spc="-545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Výstavba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80" dirty="0">
                <a:latin typeface="Trebuchet MS"/>
                <a:cs typeface="Trebuchet MS"/>
              </a:rPr>
              <a:t>technická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obnova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čistíren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odpadních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vod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kanalizací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(2002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2007)</a:t>
            </a:r>
            <a:endParaRPr sz="3100">
              <a:latin typeface="Trebuchet MS"/>
              <a:cs typeface="Trebuchet MS"/>
            </a:endParaRPr>
          </a:p>
          <a:p>
            <a:pPr marL="12700" marR="38735">
              <a:lnSpc>
                <a:spcPct val="144100"/>
              </a:lnSpc>
            </a:pPr>
            <a:r>
              <a:rPr sz="3100" spc="-25" dirty="0">
                <a:latin typeface="Trebuchet MS"/>
                <a:cs typeface="Trebuchet MS"/>
              </a:rPr>
              <a:t>229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810</a:t>
            </a:r>
            <a:r>
              <a:rPr sz="3100" spc="-18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Státní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60" dirty="0">
                <a:latin typeface="Trebuchet MS"/>
                <a:cs typeface="Trebuchet MS"/>
              </a:rPr>
              <a:t>pomoc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0" dirty="0">
                <a:latin typeface="Trebuchet MS"/>
                <a:cs typeface="Trebuchet MS"/>
              </a:rPr>
              <a:t>při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obnově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území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postiženého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-110" dirty="0">
                <a:latin typeface="Trebuchet MS"/>
                <a:cs typeface="Trebuchet MS"/>
              </a:rPr>
              <a:t>povodní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v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60" dirty="0">
                <a:latin typeface="Trebuchet MS"/>
                <a:cs typeface="Trebuchet MS"/>
              </a:rPr>
              <a:t>roce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2002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poskytovaná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110" dirty="0">
                <a:latin typeface="Trebuchet MS"/>
                <a:cs typeface="Trebuchet MS"/>
              </a:rPr>
              <a:t>MZe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(2002</a:t>
            </a:r>
            <a:r>
              <a:rPr sz="3100" spc="-135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2005) </a:t>
            </a:r>
            <a:r>
              <a:rPr sz="3100" spc="-25" dirty="0">
                <a:latin typeface="Trebuchet MS"/>
                <a:cs typeface="Trebuchet MS"/>
              </a:rPr>
              <a:t>229</a:t>
            </a:r>
            <a:r>
              <a:rPr sz="3100" spc="-195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310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-</a:t>
            </a:r>
            <a:r>
              <a:rPr sz="3100" spc="-545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Výstavba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10" dirty="0">
                <a:latin typeface="Trebuchet MS"/>
                <a:cs typeface="Trebuchet MS"/>
              </a:rPr>
              <a:t>obnova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infrastruktury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20" dirty="0">
                <a:latin typeface="Trebuchet MS"/>
                <a:cs typeface="Trebuchet MS"/>
              </a:rPr>
              <a:t>kanalizaci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(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2005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2011)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180</a:t>
            </a:r>
            <a:r>
              <a:rPr sz="3100" spc="-14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-</a:t>
            </a:r>
            <a:r>
              <a:rPr sz="3100" spc="-545" dirty="0">
                <a:latin typeface="Trebuchet MS"/>
                <a:cs typeface="Trebuchet MS"/>
              </a:rPr>
              <a:t> </a:t>
            </a:r>
            <a:r>
              <a:rPr sz="3100" spc="-175" dirty="0">
                <a:latin typeface="Trebuchet MS"/>
                <a:cs typeface="Trebuchet MS"/>
              </a:rPr>
              <a:t>Výstavba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obnova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infrastruktury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kanalizaci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II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(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2009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2015)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17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140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Podpora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odstraňování</a:t>
            </a:r>
            <a:r>
              <a:rPr sz="3100" spc="-105" dirty="0">
                <a:latin typeface="Trebuchet MS"/>
                <a:cs typeface="Trebuchet MS"/>
              </a:rPr>
              <a:t> povodňových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škod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220" dirty="0">
                <a:latin typeface="Trebuchet MS"/>
                <a:cs typeface="Trebuchet MS"/>
              </a:rPr>
              <a:t>na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infrastruktuře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kanalizací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(2007-</a:t>
            </a:r>
            <a:r>
              <a:rPr sz="3100" spc="-10" dirty="0">
                <a:latin typeface="Trebuchet MS"/>
                <a:cs typeface="Trebuchet MS"/>
              </a:rPr>
              <a:t>2015)</a:t>
            </a:r>
            <a:endParaRPr sz="3100">
              <a:latin typeface="Trebuchet MS"/>
              <a:cs typeface="Trebuchet MS"/>
            </a:endParaRPr>
          </a:p>
          <a:p>
            <a:pPr marL="232410">
              <a:lnSpc>
                <a:spcPct val="100000"/>
              </a:lnSpc>
              <a:spcBef>
                <a:spcPts val="1485"/>
              </a:spcBef>
            </a:pP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-235" dirty="0">
                <a:latin typeface="Trebuchet MS"/>
                <a:cs typeface="Trebuchet MS"/>
              </a:rPr>
              <a:t> </a:t>
            </a:r>
            <a:r>
              <a:rPr sz="3100" spc="-155" dirty="0">
                <a:latin typeface="Trebuchet MS"/>
                <a:cs typeface="Trebuchet MS"/>
              </a:rPr>
              <a:t>reakce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225" dirty="0">
                <a:latin typeface="Trebuchet MS"/>
                <a:cs typeface="Trebuchet MS"/>
              </a:rPr>
              <a:t>na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povodně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v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350" dirty="0">
                <a:latin typeface="Trebuchet MS"/>
                <a:cs typeface="Trebuchet MS"/>
              </a:rPr>
              <a:t>l.</a:t>
            </a:r>
            <a:r>
              <a:rPr sz="3100" spc="-380" dirty="0">
                <a:latin typeface="Trebuchet MS"/>
                <a:cs typeface="Trebuchet MS"/>
              </a:rPr>
              <a:t> </a:t>
            </a:r>
            <a:r>
              <a:rPr sz="3100" spc="-150" dirty="0">
                <a:latin typeface="Trebuchet MS"/>
                <a:cs typeface="Trebuchet MS"/>
              </a:rPr>
              <a:t>2009,</a:t>
            </a:r>
            <a:r>
              <a:rPr sz="3100" spc="-409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2010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2013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250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-90" dirty="0">
                <a:latin typeface="Trebuchet MS"/>
                <a:cs typeface="Trebuchet MS"/>
              </a:rPr>
              <a:t> Podpora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výstavby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technického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zhodnocení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infrastruktury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kanalizaci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(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2013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2018)</a:t>
            </a:r>
            <a:endParaRPr sz="3100">
              <a:latin typeface="Trebuchet MS"/>
              <a:cs typeface="Trebuchet MS"/>
            </a:endParaRPr>
          </a:p>
          <a:p>
            <a:pPr marL="12700" marR="104139">
              <a:lnSpc>
                <a:spcPts val="5360"/>
              </a:lnSpc>
              <a:spcBef>
                <a:spcPts val="455"/>
              </a:spcBef>
            </a:pP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300</a:t>
            </a:r>
            <a:r>
              <a:rPr sz="3100" spc="-1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Podpora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výstavby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technického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zhodnocení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infrastruktury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kanalizaci</a:t>
            </a:r>
            <a:r>
              <a:rPr sz="3100" spc="-5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II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(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2017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2022) </a:t>
            </a: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320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Podpora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odstraňování</a:t>
            </a:r>
            <a:r>
              <a:rPr sz="3100" spc="-105" dirty="0">
                <a:latin typeface="Trebuchet MS"/>
                <a:cs typeface="Trebuchet MS"/>
              </a:rPr>
              <a:t> povodňových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škod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220" dirty="0">
                <a:latin typeface="Trebuchet MS"/>
                <a:cs typeface="Trebuchet MS"/>
              </a:rPr>
              <a:t>na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45" dirty="0">
                <a:latin typeface="Trebuchet MS"/>
                <a:cs typeface="Trebuchet MS"/>
              </a:rPr>
              <a:t>infrastruktuře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kanalizací</a:t>
            </a:r>
            <a:r>
              <a:rPr sz="3100" spc="-40" dirty="0">
                <a:latin typeface="Trebuchet MS"/>
                <a:cs typeface="Trebuchet MS"/>
              </a:rPr>
              <a:t> </a:t>
            </a:r>
            <a:r>
              <a:rPr sz="3100" spc="-20" dirty="0">
                <a:latin typeface="Trebuchet MS"/>
                <a:cs typeface="Trebuchet MS"/>
              </a:rPr>
              <a:t>II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185" dirty="0">
                <a:latin typeface="Trebuchet MS"/>
                <a:cs typeface="Trebuchet MS"/>
              </a:rPr>
              <a:t>(dle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potřeby) </a:t>
            </a: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400</a:t>
            </a:r>
            <a:r>
              <a:rPr sz="3100" spc="-16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Podpora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opatření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pro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zmírnění</a:t>
            </a:r>
            <a:r>
              <a:rPr sz="3100" spc="-80" dirty="0">
                <a:latin typeface="Trebuchet MS"/>
                <a:cs typeface="Trebuchet MS"/>
              </a:rPr>
              <a:t> </a:t>
            </a:r>
            <a:r>
              <a:rPr sz="3100" spc="-195" dirty="0">
                <a:latin typeface="Trebuchet MS"/>
                <a:cs typeface="Trebuchet MS"/>
              </a:rPr>
              <a:t>negativních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dopadů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sucha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35" dirty="0">
                <a:latin typeface="Trebuchet MS"/>
                <a:cs typeface="Trebuchet MS"/>
              </a:rPr>
              <a:t>nedostatku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05" dirty="0">
                <a:latin typeface="Trebuchet MS"/>
                <a:cs typeface="Trebuchet MS"/>
              </a:rPr>
              <a:t>vody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(2020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2025)</a:t>
            </a:r>
            <a:endParaRPr sz="3100">
              <a:latin typeface="Trebuchet MS"/>
              <a:cs typeface="Trebuchet MS"/>
            </a:endParaRPr>
          </a:p>
          <a:p>
            <a:pPr marL="12700" marR="5080">
              <a:lnSpc>
                <a:spcPts val="5360"/>
              </a:lnSpc>
              <a:tabLst>
                <a:tab pos="1774189" algn="l"/>
              </a:tabLst>
            </a:pP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210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410</a:t>
            </a:r>
            <a:r>
              <a:rPr sz="3100" spc="-16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-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90" dirty="0">
                <a:latin typeface="Trebuchet MS"/>
                <a:cs typeface="Trebuchet MS"/>
              </a:rPr>
              <a:t>Podpora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-190" dirty="0">
                <a:latin typeface="Trebuchet MS"/>
                <a:cs typeface="Trebuchet MS"/>
              </a:rPr>
              <a:t>výstavby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140" dirty="0">
                <a:latin typeface="Trebuchet MS"/>
                <a:cs typeface="Trebuchet MS"/>
              </a:rPr>
              <a:t>technického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120" dirty="0">
                <a:latin typeface="Trebuchet MS"/>
                <a:cs typeface="Trebuchet MS"/>
              </a:rPr>
              <a:t>zhodnocení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infrastruktury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130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kanalizaci</a:t>
            </a:r>
            <a:r>
              <a:rPr sz="3100" spc="-50" dirty="0">
                <a:latin typeface="Trebuchet MS"/>
                <a:cs typeface="Trebuchet MS"/>
              </a:rPr>
              <a:t> III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(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45" dirty="0">
                <a:latin typeface="Trebuchet MS"/>
                <a:cs typeface="Trebuchet MS"/>
              </a:rPr>
              <a:t>2021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11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2025) </a:t>
            </a:r>
            <a:r>
              <a:rPr sz="3100" spc="-25" dirty="0">
                <a:latin typeface="Trebuchet MS"/>
                <a:cs typeface="Trebuchet MS"/>
              </a:rPr>
              <a:t>129</a:t>
            </a:r>
            <a:r>
              <a:rPr sz="3100" spc="-204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420</a:t>
            </a:r>
            <a:r>
              <a:rPr sz="3100" spc="-185" dirty="0">
                <a:latin typeface="Trebuchet MS"/>
                <a:cs typeface="Trebuchet MS"/>
              </a:rPr>
              <a:t> </a:t>
            </a:r>
            <a:r>
              <a:rPr sz="3100" spc="-50" dirty="0">
                <a:latin typeface="Trebuchet MS"/>
                <a:cs typeface="Trebuchet MS"/>
              </a:rPr>
              <a:t>-</a:t>
            </a:r>
            <a:r>
              <a:rPr sz="3100" dirty="0">
                <a:latin typeface="Trebuchet MS"/>
                <a:cs typeface="Trebuchet MS"/>
              </a:rPr>
              <a:t>	</a:t>
            </a:r>
            <a:r>
              <a:rPr sz="3100" spc="-90" dirty="0">
                <a:latin typeface="Trebuchet MS"/>
                <a:cs typeface="Trebuchet MS"/>
              </a:rPr>
              <a:t>Podpora odkupu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160" dirty="0">
                <a:latin typeface="Trebuchet MS"/>
                <a:cs typeface="Trebuchet MS"/>
              </a:rPr>
              <a:t>scelování</a:t>
            </a:r>
            <a:r>
              <a:rPr sz="3100" spc="-60" dirty="0">
                <a:latin typeface="Trebuchet MS"/>
                <a:cs typeface="Trebuchet MS"/>
              </a:rPr>
              <a:t> </a:t>
            </a:r>
            <a:r>
              <a:rPr sz="3100" spc="-130" dirty="0">
                <a:latin typeface="Trebuchet MS"/>
                <a:cs typeface="Trebuchet MS"/>
              </a:rPr>
              <a:t>infrastruktury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-80" dirty="0">
                <a:latin typeface="Trebuchet MS"/>
                <a:cs typeface="Trebuchet MS"/>
              </a:rPr>
              <a:t>vodovodů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295" dirty="0">
                <a:latin typeface="Trebuchet MS"/>
                <a:cs typeface="Trebuchet MS"/>
              </a:rPr>
              <a:t>a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15" dirty="0">
                <a:latin typeface="Trebuchet MS"/>
                <a:cs typeface="Trebuchet MS"/>
              </a:rPr>
              <a:t>kanalizací</a:t>
            </a:r>
            <a:r>
              <a:rPr sz="3100" spc="-30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(2020</a:t>
            </a:r>
            <a:r>
              <a:rPr sz="3100" spc="-85" dirty="0">
                <a:latin typeface="Trebuchet MS"/>
                <a:cs typeface="Trebuchet MS"/>
              </a:rPr>
              <a:t> </a:t>
            </a:r>
            <a:r>
              <a:rPr sz="3100" spc="420" dirty="0">
                <a:latin typeface="Trebuchet MS"/>
                <a:cs typeface="Trebuchet MS"/>
              </a:rPr>
              <a:t>–</a:t>
            </a:r>
            <a:r>
              <a:rPr sz="3100" spc="-7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2025)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237" y="2295705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80"/>
                </a:lnTo>
                <a:lnTo>
                  <a:pt x="1223" y="237362"/>
                </a:lnTo>
                <a:lnTo>
                  <a:pt x="0" y="256570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0237" y="2976647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79"/>
                </a:lnTo>
                <a:lnTo>
                  <a:pt x="1223" y="237361"/>
                </a:lnTo>
                <a:lnTo>
                  <a:pt x="0" y="256569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237" y="3657588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79"/>
                </a:lnTo>
                <a:lnTo>
                  <a:pt x="1223" y="237361"/>
                </a:lnTo>
                <a:lnTo>
                  <a:pt x="0" y="256569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0237" y="4338529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79"/>
                </a:lnTo>
                <a:lnTo>
                  <a:pt x="1223" y="237361"/>
                </a:lnTo>
                <a:lnTo>
                  <a:pt x="0" y="256569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0237" y="5019471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79"/>
                </a:lnTo>
                <a:lnTo>
                  <a:pt x="1223" y="237361"/>
                </a:lnTo>
                <a:lnTo>
                  <a:pt x="0" y="256569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0237" y="6298434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80"/>
                </a:lnTo>
                <a:lnTo>
                  <a:pt x="1223" y="237362"/>
                </a:lnTo>
                <a:lnTo>
                  <a:pt x="0" y="256570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0237" y="6979375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80"/>
                </a:lnTo>
                <a:lnTo>
                  <a:pt x="1223" y="237362"/>
                </a:lnTo>
                <a:lnTo>
                  <a:pt x="0" y="256570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0237" y="7660316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80"/>
                </a:lnTo>
                <a:lnTo>
                  <a:pt x="1223" y="237362"/>
                </a:lnTo>
                <a:lnTo>
                  <a:pt x="0" y="256570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0237" y="8341258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80"/>
                </a:lnTo>
                <a:lnTo>
                  <a:pt x="1223" y="237362"/>
                </a:lnTo>
                <a:lnTo>
                  <a:pt x="0" y="256570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0237" y="9022198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80"/>
                </a:lnTo>
                <a:lnTo>
                  <a:pt x="1223" y="237362"/>
                </a:lnTo>
                <a:lnTo>
                  <a:pt x="0" y="256570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0237" y="9703140"/>
            <a:ext cx="241300" cy="257175"/>
          </a:xfrm>
          <a:custGeom>
            <a:avLst/>
            <a:gdLst/>
            <a:ahLst/>
            <a:cxnLst/>
            <a:rect l="l" t="t" r="r" b="b"/>
            <a:pathLst>
              <a:path w="241300" h="257175">
                <a:moveTo>
                  <a:pt x="241048" y="0"/>
                </a:moveTo>
                <a:lnTo>
                  <a:pt x="178950" y="8251"/>
                </a:lnTo>
                <a:lnTo>
                  <a:pt x="122320" y="28898"/>
                </a:lnTo>
                <a:lnTo>
                  <a:pt x="67296" y="69744"/>
                </a:lnTo>
                <a:lnTo>
                  <a:pt x="28906" y="128886"/>
                </a:lnTo>
                <a:lnTo>
                  <a:pt x="8870" y="189780"/>
                </a:lnTo>
                <a:lnTo>
                  <a:pt x="1223" y="237362"/>
                </a:lnTo>
                <a:lnTo>
                  <a:pt x="0" y="256570"/>
                </a:lnTo>
                <a:lnTo>
                  <a:pt x="17876" y="255655"/>
                </a:lnTo>
                <a:lnTo>
                  <a:pt x="62250" y="248318"/>
                </a:lnTo>
                <a:lnTo>
                  <a:pt x="119243" y="227670"/>
                </a:lnTo>
                <a:lnTo>
                  <a:pt x="174974" y="186821"/>
                </a:lnTo>
                <a:lnTo>
                  <a:pt x="213173" y="127680"/>
                </a:lnTo>
                <a:lnTo>
                  <a:pt x="232789" y="66788"/>
                </a:lnTo>
                <a:lnTo>
                  <a:pt x="240016" y="19207"/>
                </a:lnTo>
                <a:lnTo>
                  <a:pt x="241048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196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90"/>
              </a:spcBef>
            </a:pPr>
            <a:r>
              <a:rPr sz="3550" dirty="0">
                <a:solidFill>
                  <a:srgbClr val="006FC0"/>
                </a:solidFill>
              </a:rPr>
              <a:t>Přehled</a:t>
            </a:r>
            <a:r>
              <a:rPr sz="3550" spc="-65" dirty="0">
                <a:solidFill>
                  <a:srgbClr val="006FC0"/>
                </a:solidFill>
              </a:rPr>
              <a:t> </a:t>
            </a:r>
            <a:r>
              <a:rPr sz="3550" spc="-114" dirty="0">
                <a:solidFill>
                  <a:srgbClr val="006FC0"/>
                </a:solidFill>
              </a:rPr>
              <a:t>vývoje</a:t>
            </a:r>
            <a:r>
              <a:rPr sz="3550" spc="-75" dirty="0">
                <a:solidFill>
                  <a:srgbClr val="006FC0"/>
                </a:solidFill>
              </a:rPr>
              <a:t> </a:t>
            </a:r>
            <a:r>
              <a:rPr sz="3550" dirty="0">
                <a:solidFill>
                  <a:srgbClr val="006FC0"/>
                </a:solidFill>
              </a:rPr>
              <a:t>podpor</a:t>
            </a:r>
            <a:r>
              <a:rPr sz="3550" spc="-600" dirty="0">
                <a:solidFill>
                  <a:srgbClr val="006FC0"/>
                </a:solidFill>
              </a:rPr>
              <a:t> </a:t>
            </a:r>
            <a:r>
              <a:rPr sz="3550" spc="140" dirty="0">
                <a:solidFill>
                  <a:srgbClr val="006FC0"/>
                </a:solidFill>
              </a:rPr>
              <a:t>VaK</a:t>
            </a:r>
            <a:r>
              <a:rPr sz="3550" spc="-65" dirty="0">
                <a:solidFill>
                  <a:srgbClr val="006FC0"/>
                </a:solidFill>
              </a:rPr>
              <a:t> </a:t>
            </a:r>
            <a:r>
              <a:rPr sz="3550" spc="-25" dirty="0">
                <a:solidFill>
                  <a:srgbClr val="006FC0"/>
                </a:solidFill>
              </a:rPr>
              <a:t>poskytovaných</a:t>
            </a:r>
            <a:r>
              <a:rPr sz="3550" spc="-55" dirty="0">
                <a:solidFill>
                  <a:srgbClr val="006FC0"/>
                </a:solidFill>
              </a:rPr>
              <a:t> </a:t>
            </a:r>
            <a:r>
              <a:rPr sz="3550" dirty="0">
                <a:solidFill>
                  <a:srgbClr val="006FC0"/>
                </a:solidFill>
              </a:rPr>
              <a:t>prostřednictvím</a:t>
            </a:r>
            <a:r>
              <a:rPr sz="3550" spc="-35" dirty="0">
                <a:solidFill>
                  <a:srgbClr val="006FC0"/>
                </a:solidFill>
              </a:rPr>
              <a:t> </a:t>
            </a:r>
            <a:r>
              <a:rPr sz="3550" spc="95" dirty="0">
                <a:solidFill>
                  <a:srgbClr val="006FC0"/>
                </a:solidFill>
              </a:rPr>
              <a:t>MZe:</a:t>
            </a:r>
            <a:endParaRPr sz="35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5882" y="1977703"/>
          <a:ext cx="17243425" cy="5731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9405"/>
                <a:gridCol w="2747010"/>
                <a:gridCol w="3202940"/>
                <a:gridCol w="2629534"/>
                <a:gridCol w="2860040"/>
                <a:gridCol w="2860040"/>
              </a:tblGrid>
              <a:tr h="1281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5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Program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348615" marR="339725" indent="-1270" algn="ctr">
                        <a:lnSpc>
                          <a:spcPct val="99700"/>
                        </a:lnSpc>
                        <a:spcBef>
                          <a:spcPts val="190"/>
                        </a:spcBef>
                      </a:pP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Počet podpořených </a:t>
                      </a: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akcí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3670" algn="ctr">
                        <a:lnSpc>
                          <a:spcPts val="3170"/>
                        </a:lnSpc>
                        <a:spcBef>
                          <a:spcPts val="295"/>
                        </a:spcBef>
                      </a:pPr>
                      <a:r>
                        <a:rPr sz="26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Celkové</a:t>
                      </a:r>
                      <a:r>
                        <a:rPr sz="265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uznatelné </a:t>
                      </a: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náklady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  <a:p>
                      <a:pPr marL="91440" algn="ctr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(mld.</a:t>
                      </a:r>
                      <a:r>
                        <a:rPr sz="2650" b="1" spc="-3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Kč)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747395">
                        <a:lnSpc>
                          <a:spcPts val="3180"/>
                        </a:lnSpc>
                        <a:spcBef>
                          <a:spcPts val="1765"/>
                        </a:spcBef>
                      </a:pPr>
                      <a:r>
                        <a:rPr sz="265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Dotace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  <a:p>
                      <a:pPr marL="602615">
                        <a:lnSpc>
                          <a:spcPts val="3180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(mld.</a:t>
                      </a:r>
                      <a:r>
                        <a:rPr sz="265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Kč)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224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716915" marR="67310" indent="-641350">
                        <a:lnSpc>
                          <a:spcPct val="100000"/>
                        </a:lnSpc>
                        <a:spcBef>
                          <a:spcPts val="1765"/>
                        </a:spcBef>
                      </a:pPr>
                      <a:r>
                        <a:rPr sz="26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Zvýhodněný</a:t>
                      </a:r>
                      <a:r>
                        <a:rPr sz="265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úvěr (mld.</a:t>
                      </a:r>
                      <a:r>
                        <a:rPr sz="2650" b="1" spc="-3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Kč)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224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96520" indent="-661035">
                        <a:lnSpc>
                          <a:spcPct val="100000"/>
                        </a:lnSpc>
                        <a:spcBef>
                          <a:spcPts val="1765"/>
                        </a:spcBef>
                      </a:pPr>
                      <a:r>
                        <a:rPr sz="26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Spoluúčast</a:t>
                      </a:r>
                      <a:r>
                        <a:rPr sz="26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Krajů </a:t>
                      </a: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(mld.</a:t>
                      </a:r>
                      <a:r>
                        <a:rPr sz="2650" b="1" spc="-3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Kč)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224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dirty="0">
                          <a:latin typeface="Arial"/>
                          <a:cs typeface="Arial"/>
                        </a:rPr>
                        <a:t>229</a:t>
                      </a:r>
                      <a:r>
                        <a:rPr sz="26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5" dirty="0">
                          <a:latin typeface="Arial"/>
                          <a:cs typeface="Arial"/>
                        </a:rPr>
                        <a:t>310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564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0" dirty="0">
                          <a:latin typeface="Arial"/>
                          <a:cs typeface="Arial"/>
                        </a:rPr>
                        <a:t>10,2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5,7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0,6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0,5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dirty="0">
                          <a:latin typeface="Arial"/>
                          <a:cs typeface="Arial"/>
                        </a:rPr>
                        <a:t>129</a:t>
                      </a:r>
                      <a:r>
                        <a:rPr sz="26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5" dirty="0">
                          <a:latin typeface="Arial"/>
                          <a:cs typeface="Arial"/>
                        </a:rPr>
                        <a:t>180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577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0" dirty="0">
                          <a:latin typeface="Arial"/>
                          <a:cs typeface="Arial"/>
                        </a:rPr>
                        <a:t>12,4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7,2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1,0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0,7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dirty="0">
                          <a:latin typeface="Arial"/>
                          <a:cs typeface="Arial"/>
                        </a:rPr>
                        <a:t>129</a:t>
                      </a:r>
                      <a:r>
                        <a:rPr sz="26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5" dirty="0">
                          <a:latin typeface="Arial"/>
                          <a:cs typeface="Arial"/>
                        </a:rPr>
                        <a:t>140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79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1,3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0,9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dirty="0">
                          <a:latin typeface="Arial"/>
                          <a:cs typeface="Arial"/>
                        </a:rPr>
                        <a:t>129</a:t>
                      </a:r>
                      <a:r>
                        <a:rPr sz="26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5" dirty="0">
                          <a:latin typeface="Arial"/>
                          <a:cs typeface="Arial"/>
                        </a:rPr>
                        <a:t>250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514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7,4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4,9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0,4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dirty="0">
                          <a:latin typeface="Arial"/>
                          <a:cs typeface="Arial"/>
                        </a:rPr>
                        <a:t>129</a:t>
                      </a:r>
                      <a:r>
                        <a:rPr sz="26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5" dirty="0">
                          <a:latin typeface="Arial"/>
                          <a:cs typeface="Arial"/>
                        </a:rPr>
                        <a:t>300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411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6,6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4,7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650" spc="-25" dirty="0">
                          <a:latin typeface="Arial"/>
                          <a:cs typeface="Arial"/>
                        </a:rPr>
                        <a:t>0,4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650" dirty="0">
                          <a:latin typeface="Arial"/>
                          <a:cs typeface="Arial"/>
                        </a:rPr>
                        <a:t>129</a:t>
                      </a:r>
                      <a:r>
                        <a:rPr sz="26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5" dirty="0">
                          <a:latin typeface="Arial"/>
                          <a:cs typeface="Arial"/>
                        </a:rPr>
                        <a:t>320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650" spc="-50" dirty="0"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129</a:t>
                      </a:r>
                      <a:r>
                        <a:rPr sz="2650" spc="-6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400*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25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83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25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4,5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25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2,6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5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1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0,045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129</a:t>
                      </a:r>
                      <a:r>
                        <a:rPr sz="2650" spc="-6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410*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25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149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25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4,0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25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2,4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5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1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0,148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129</a:t>
                      </a:r>
                      <a:r>
                        <a:rPr sz="2650" spc="-6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spc="-2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420*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5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1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0,008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1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0,003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5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650" spc="-50" dirty="0">
                          <a:solidFill>
                            <a:srgbClr val="00853E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265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93934" y="8528234"/>
            <a:ext cx="15713710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Přehled</a:t>
            </a:r>
            <a:r>
              <a:rPr sz="3600" b="1" spc="-8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90" dirty="0">
                <a:solidFill>
                  <a:srgbClr val="006FC0"/>
                </a:solidFill>
                <a:latin typeface="Trebuchet MS"/>
                <a:cs typeface="Trebuchet MS"/>
              </a:rPr>
              <a:t>vývoje</a:t>
            </a:r>
            <a:r>
              <a:rPr sz="3600" b="1" spc="-10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55" dirty="0">
                <a:solidFill>
                  <a:srgbClr val="006FC0"/>
                </a:solidFill>
                <a:latin typeface="Trebuchet MS"/>
                <a:cs typeface="Trebuchet MS"/>
              </a:rPr>
              <a:t>podpor</a:t>
            </a:r>
            <a:r>
              <a:rPr sz="3600" b="1" spc="-6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165" dirty="0">
                <a:solidFill>
                  <a:srgbClr val="006FC0"/>
                </a:solidFill>
                <a:latin typeface="Trebuchet MS"/>
                <a:cs typeface="Trebuchet MS"/>
              </a:rPr>
              <a:t>VaK</a:t>
            </a:r>
            <a:r>
              <a:rPr sz="3600" b="1" spc="-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006FC0"/>
                </a:solidFill>
                <a:latin typeface="Trebuchet MS"/>
                <a:cs typeface="Trebuchet MS"/>
              </a:rPr>
              <a:t>poskytovaných</a:t>
            </a:r>
            <a:r>
              <a:rPr sz="3600" b="1" spc="-10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prostřednictvím</a:t>
            </a:r>
            <a:r>
              <a:rPr sz="3600" b="1" spc="-1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315" dirty="0">
                <a:solidFill>
                  <a:srgbClr val="006FC0"/>
                </a:solidFill>
                <a:latin typeface="Trebuchet MS"/>
                <a:cs typeface="Trebuchet MS"/>
              </a:rPr>
              <a:t>MZe</a:t>
            </a:r>
            <a:r>
              <a:rPr sz="3600" b="1" spc="-8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v</a:t>
            </a:r>
            <a:r>
              <a:rPr sz="3600" b="1" spc="-6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006FC0"/>
                </a:solidFill>
                <a:latin typeface="Trebuchet MS"/>
                <a:cs typeface="Trebuchet MS"/>
              </a:rPr>
              <a:t>letech:</a:t>
            </a:r>
            <a:endParaRPr sz="36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25882" y="9401261"/>
          <a:ext cx="16403955" cy="1205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4955"/>
                <a:gridCol w="1035684"/>
                <a:gridCol w="1035685"/>
                <a:gridCol w="1035685"/>
                <a:gridCol w="1035685"/>
                <a:gridCol w="1035684"/>
                <a:gridCol w="1035684"/>
                <a:gridCol w="1035684"/>
                <a:gridCol w="1035684"/>
                <a:gridCol w="1035684"/>
                <a:gridCol w="1035685"/>
                <a:gridCol w="1048384"/>
                <a:gridCol w="1048384"/>
                <a:gridCol w="1048384"/>
              </a:tblGrid>
              <a:tr h="401955">
                <a:tc>
                  <a:txBody>
                    <a:bodyPr/>
                    <a:lstStyle/>
                    <a:p>
                      <a:pPr marL="93345" algn="ctr">
                        <a:lnSpc>
                          <a:spcPts val="3065"/>
                        </a:lnSpc>
                      </a:pPr>
                      <a:r>
                        <a:rPr sz="265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Rok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2011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2012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2013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2014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2015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2016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2017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2019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2020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2021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2022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3065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2023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</a:tr>
              <a:tr h="803910">
                <a:tc>
                  <a:txBody>
                    <a:bodyPr/>
                    <a:lstStyle/>
                    <a:p>
                      <a:pPr marL="332740">
                        <a:lnSpc>
                          <a:spcPts val="3070"/>
                        </a:lnSpc>
                      </a:pPr>
                      <a:r>
                        <a:rPr sz="2650" spc="-100" dirty="0">
                          <a:latin typeface="Trebuchet MS"/>
                          <a:cs typeface="Trebuchet MS"/>
                        </a:rPr>
                        <a:t>Podpora</a:t>
                      </a:r>
                      <a:r>
                        <a:rPr sz="265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dirty="0">
                          <a:latin typeface="Trebuchet MS"/>
                          <a:cs typeface="Trebuchet MS"/>
                        </a:rPr>
                        <a:t>SR</a:t>
                      </a:r>
                      <a:r>
                        <a:rPr sz="265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0" dirty="0">
                          <a:latin typeface="Trebuchet MS"/>
                          <a:cs typeface="Trebuchet MS"/>
                        </a:rPr>
                        <a:t>(mil.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3160"/>
                        </a:lnSpc>
                      </a:pPr>
                      <a:r>
                        <a:rPr sz="2650" spc="-25" dirty="0">
                          <a:latin typeface="Trebuchet MS"/>
                          <a:cs typeface="Trebuchet MS"/>
                        </a:rPr>
                        <a:t>Kč)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194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631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152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448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170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884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669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650" spc="-25" dirty="0">
                          <a:latin typeface="Trebuchet MS"/>
                          <a:cs typeface="Trebuchet MS"/>
                        </a:rPr>
                        <a:t>597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650" spc="-25" dirty="0">
                          <a:latin typeface="Trebuchet MS"/>
                          <a:cs typeface="Trebuchet MS"/>
                        </a:rPr>
                        <a:t>968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R="116839" algn="r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650" spc="-20" dirty="0">
                          <a:latin typeface="Trebuchet MS"/>
                          <a:cs typeface="Trebuchet MS"/>
                        </a:rPr>
                        <a:t>1087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895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998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265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265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spc="-25" dirty="0">
                          <a:latin typeface="Trebuchet MS"/>
                          <a:cs typeface="Trebuchet MS"/>
                        </a:rPr>
                        <a:t>048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187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6077573" y="7845555"/>
            <a:ext cx="13201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-95" dirty="0">
                <a:latin typeface="Trebuchet MS"/>
                <a:cs typeface="Trebuchet MS"/>
              </a:rPr>
              <a:t>stav</a:t>
            </a:r>
            <a:r>
              <a:rPr sz="1450" spc="-3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k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spc="-100" dirty="0">
                <a:latin typeface="Trebuchet MS"/>
                <a:cs typeface="Trebuchet MS"/>
              </a:rPr>
              <a:t>31.</a:t>
            </a:r>
            <a:r>
              <a:rPr sz="1450" spc="-165" dirty="0">
                <a:latin typeface="Trebuchet MS"/>
                <a:cs typeface="Trebuchet MS"/>
              </a:rPr>
              <a:t> </a:t>
            </a:r>
            <a:r>
              <a:rPr sz="1450" spc="-125" dirty="0">
                <a:latin typeface="Trebuchet MS"/>
                <a:cs typeface="Trebuchet MS"/>
              </a:rPr>
              <a:t>3.</a:t>
            </a:r>
            <a:r>
              <a:rPr sz="1450" spc="-16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2024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8826" y="7761798"/>
            <a:ext cx="1511300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spc="-40" dirty="0">
                <a:solidFill>
                  <a:srgbClr val="00853E"/>
                </a:solidFill>
                <a:latin typeface="Trebuchet MS"/>
                <a:cs typeface="Trebuchet MS"/>
              </a:rPr>
              <a:t>*Aktuální</a:t>
            </a:r>
            <a:r>
              <a:rPr sz="1450" spc="-25" dirty="0">
                <a:solidFill>
                  <a:srgbClr val="00853E"/>
                </a:solidFill>
                <a:latin typeface="Trebuchet MS"/>
                <a:cs typeface="Trebuchet MS"/>
              </a:rPr>
              <a:t> </a:t>
            </a:r>
            <a:r>
              <a:rPr sz="1450" spc="-45" dirty="0">
                <a:solidFill>
                  <a:srgbClr val="00853E"/>
                </a:solidFill>
                <a:latin typeface="Trebuchet MS"/>
                <a:cs typeface="Trebuchet MS"/>
              </a:rPr>
              <a:t>programy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861" y="550144"/>
            <a:ext cx="1264666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6FC0"/>
                </a:solidFill>
              </a:rPr>
              <a:t>Aktuální</a:t>
            </a:r>
            <a:r>
              <a:rPr spc="-10" dirty="0">
                <a:solidFill>
                  <a:srgbClr val="006FC0"/>
                </a:solidFill>
              </a:rPr>
              <a:t> </a:t>
            </a:r>
            <a:r>
              <a:rPr spc="45" dirty="0">
                <a:solidFill>
                  <a:srgbClr val="006FC0"/>
                </a:solidFill>
              </a:rPr>
              <a:t>programy</a:t>
            </a:r>
            <a:r>
              <a:rPr spc="-2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na</a:t>
            </a:r>
            <a:r>
              <a:rPr spc="-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podporu</a:t>
            </a:r>
            <a:r>
              <a:rPr spc="-1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vodovodů</a:t>
            </a:r>
            <a:r>
              <a:rPr spc="-2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</a:t>
            </a:r>
            <a:r>
              <a:rPr spc="-20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kanalizace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6051" y="2286904"/>
            <a:ext cx="202805" cy="2161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6051" y="2754266"/>
            <a:ext cx="202805" cy="2161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6051" y="3220372"/>
            <a:ext cx="202805" cy="21612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8511" y="1448162"/>
            <a:ext cx="14858365" cy="20777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600" b="1" spc="50" dirty="0">
                <a:solidFill>
                  <a:srgbClr val="006FC0"/>
                </a:solidFill>
                <a:latin typeface="Trebuchet MS"/>
                <a:cs typeface="Trebuchet MS"/>
              </a:rPr>
              <a:t>Základní</a:t>
            </a:r>
            <a:r>
              <a:rPr sz="3600" b="1" spc="3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75" dirty="0">
                <a:solidFill>
                  <a:srgbClr val="006FC0"/>
                </a:solidFill>
                <a:latin typeface="Trebuchet MS"/>
                <a:cs typeface="Trebuchet MS"/>
              </a:rPr>
              <a:t>údaje</a:t>
            </a:r>
            <a:r>
              <a:rPr sz="3600" b="1" spc="4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100" dirty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3600" b="1" spc="5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programech</a:t>
            </a:r>
            <a:r>
              <a:rPr sz="3600" b="1" spc="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na</a:t>
            </a:r>
            <a:r>
              <a:rPr sz="3600" b="1" spc="5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podporu</a:t>
            </a:r>
            <a:r>
              <a:rPr sz="3600" b="1" spc="-58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20" dirty="0">
                <a:solidFill>
                  <a:srgbClr val="006FC0"/>
                </a:solidFill>
                <a:latin typeface="Trebuchet MS"/>
                <a:cs typeface="Trebuchet MS"/>
              </a:rPr>
              <a:t>VaK:</a:t>
            </a:r>
            <a:endParaRPr sz="3600">
              <a:latin typeface="Trebuchet MS"/>
              <a:cs typeface="Trebuchet MS"/>
            </a:endParaRPr>
          </a:p>
          <a:p>
            <a:pPr marL="1123315" marR="5080">
              <a:lnSpc>
                <a:spcPct val="115700"/>
              </a:lnSpc>
              <a:spcBef>
                <a:spcPts val="40"/>
              </a:spcBef>
            </a:pPr>
            <a:r>
              <a:rPr sz="2650" spc="-50" dirty="0">
                <a:latin typeface="Trebuchet MS"/>
                <a:cs typeface="Trebuchet MS"/>
              </a:rPr>
              <a:t>129</a:t>
            </a:r>
            <a:r>
              <a:rPr sz="2650" spc="-85" dirty="0">
                <a:latin typeface="Trebuchet MS"/>
                <a:cs typeface="Trebuchet MS"/>
              </a:rPr>
              <a:t> </a:t>
            </a:r>
            <a:r>
              <a:rPr sz="2650" spc="-45" dirty="0">
                <a:latin typeface="Trebuchet MS"/>
                <a:cs typeface="Trebuchet MS"/>
              </a:rPr>
              <a:t>403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-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Podpora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45" dirty="0">
                <a:latin typeface="Trebuchet MS"/>
                <a:cs typeface="Trebuchet MS"/>
              </a:rPr>
              <a:t>opatření</a:t>
            </a:r>
            <a:r>
              <a:rPr sz="2650" spc="-90" dirty="0">
                <a:latin typeface="Trebuchet MS"/>
                <a:cs typeface="Trebuchet MS"/>
              </a:rPr>
              <a:t> </a:t>
            </a:r>
            <a:r>
              <a:rPr sz="2650" spc="-45" dirty="0">
                <a:latin typeface="Trebuchet MS"/>
                <a:cs typeface="Trebuchet MS"/>
              </a:rPr>
              <a:t>pro</a:t>
            </a:r>
            <a:r>
              <a:rPr sz="2650" spc="-95" dirty="0">
                <a:latin typeface="Trebuchet MS"/>
                <a:cs typeface="Trebuchet MS"/>
              </a:rPr>
              <a:t> </a:t>
            </a:r>
            <a:r>
              <a:rPr sz="2650" spc="-155" dirty="0">
                <a:latin typeface="Trebuchet MS"/>
                <a:cs typeface="Trebuchet MS"/>
              </a:rPr>
              <a:t>zmírnění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190" dirty="0">
                <a:latin typeface="Trebuchet MS"/>
                <a:cs typeface="Trebuchet MS"/>
              </a:rPr>
              <a:t>negativních</a:t>
            </a:r>
            <a:r>
              <a:rPr sz="2650" spc="-90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dopadů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sucha</a:t>
            </a:r>
            <a:r>
              <a:rPr sz="2650" spc="-85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40" dirty="0">
                <a:latin typeface="Trebuchet MS"/>
                <a:cs typeface="Trebuchet MS"/>
              </a:rPr>
              <a:t>nedostatku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14" dirty="0">
                <a:latin typeface="Trebuchet MS"/>
                <a:cs typeface="Trebuchet MS"/>
              </a:rPr>
              <a:t>vody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75" dirty="0">
                <a:latin typeface="Trebuchet MS"/>
                <a:cs typeface="Trebuchet MS"/>
              </a:rPr>
              <a:t>(2021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340" dirty="0">
                <a:latin typeface="Trebuchet MS"/>
                <a:cs typeface="Trebuchet MS"/>
              </a:rPr>
              <a:t>–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2025) </a:t>
            </a:r>
            <a:r>
              <a:rPr sz="2650" spc="-50" dirty="0">
                <a:latin typeface="Trebuchet MS"/>
                <a:cs typeface="Trebuchet MS"/>
              </a:rPr>
              <a:t>129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45" dirty="0">
                <a:latin typeface="Trebuchet MS"/>
                <a:cs typeface="Trebuchet MS"/>
              </a:rPr>
              <a:t>410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-</a:t>
            </a:r>
            <a:r>
              <a:rPr sz="2650" spc="-459" dirty="0">
                <a:latin typeface="Trebuchet MS"/>
                <a:cs typeface="Trebuchet MS"/>
              </a:rPr>
              <a:t> </a:t>
            </a:r>
            <a:r>
              <a:rPr sz="2650" spc="-170" dirty="0">
                <a:latin typeface="Trebuchet MS"/>
                <a:cs typeface="Trebuchet MS"/>
              </a:rPr>
              <a:t>Výstavba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65" dirty="0">
                <a:latin typeface="Trebuchet MS"/>
                <a:cs typeface="Trebuchet MS"/>
              </a:rPr>
              <a:t>technické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30" dirty="0">
                <a:latin typeface="Trebuchet MS"/>
                <a:cs typeface="Trebuchet MS"/>
              </a:rPr>
              <a:t>zhodnocení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25" dirty="0">
                <a:latin typeface="Trebuchet MS"/>
                <a:cs typeface="Trebuchet MS"/>
              </a:rPr>
              <a:t>infrastruktury</a:t>
            </a:r>
            <a:r>
              <a:rPr sz="2650" spc="-95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vodovodů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200" dirty="0">
                <a:latin typeface="Trebuchet MS"/>
                <a:cs typeface="Trebuchet MS"/>
              </a:rPr>
              <a:t>kanalizaci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60" dirty="0">
                <a:latin typeface="Trebuchet MS"/>
                <a:cs typeface="Trebuchet MS"/>
              </a:rPr>
              <a:t>III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(2021-</a:t>
            </a:r>
            <a:r>
              <a:rPr sz="2650" spc="-10" dirty="0">
                <a:latin typeface="Trebuchet MS"/>
                <a:cs typeface="Trebuchet MS"/>
              </a:rPr>
              <a:t>2025)</a:t>
            </a:r>
            <a:endParaRPr sz="2650">
              <a:latin typeface="Trebuchet MS"/>
              <a:cs typeface="Trebuchet MS"/>
            </a:endParaRPr>
          </a:p>
          <a:p>
            <a:pPr marL="1123315">
              <a:lnSpc>
                <a:spcPct val="100000"/>
              </a:lnSpc>
              <a:spcBef>
                <a:spcPts val="490"/>
              </a:spcBef>
            </a:pPr>
            <a:r>
              <a:rPr sz="2650" spc="-50" dirty="0">
                <a:latin typeface="Trebuchet MS"/>
                <a:cs typeface="Trebuchet MS"/>
              </a:rPr>
              <a:t>129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50" dirty="0">
                <a:latin typeface="Trebuchet MS"/>
                <a:cs typeface="Trebuchet MS"/>
              </a:rPr>
              <a:t>420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-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Podpora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odkupu</a:t>
            </a:r>
            <a:r>
              <a:rPr sz="2650" spc="-65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160" dirty="0">
                <a:latin typeface="Trebuchet MS"/>
                <a:cs typeface="Trebuchet MS"/>
              </a:rPr>
              <a:t>scelování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135" dirty="0">
                <a:latin typeface="Trebuchet MS"/>
                <a:cs typeface="Trebuchet MS"/>
              </a:rPr>
              <a:t>infrastruktury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vodovodů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spc="-265" dirty="0">
                <a:latin typeface="Trebuchet MS"/>
                <a:cs typeface="Trebuchet MS"/>
              </a:rPr>
              <a:t>a</a:t>
            </a:r>
            <a:r>
              <a:rPr sz="2650" spc="-75" dirty="0">
                <a:latin typeface="Trebuchet MS"/>
                <a:cs typeface="Trebuchet MS"/>
              </a:rPr>
              <a:t> </a:t>
            </a:r>
            <a:r>
              <a:rPr sz="2650" spc="-200" dirty="0">
                <a:latin typeface="Trebuchet MS"/>
                <a:cs typeface="Trebuchet MS"/>
              </a:rPr>
              <a:t>kanalizaci</a:t>
            </a:r>
            <a:r>
              <a:rPr sz="2650" spc="-90" dirty="0">
                <a:latin typeface="Trebuchet MS"/>
                <a:cs typeface="Trebuchet MS"/>
              </a:rPr>
              <a:t> </a:t>
            </a:r>
            <a:r>
              <a:rPr sz="2650" spc="-100" dirty="0">
                <a:latin typeface="Trebuchet MS"/>
                <a:cs typeface="Trebuchet MS"/>
              </a:rPr>
              <a:t>(2020-</a:t>
            </a:r>
            <a:r>
              <a:rPr sz="2650" spc="-10" dirty="0">
                <a:latin typeface="Trebuchet MS"/>
                <a:cs typeface="Trebuchet MS"/>
              </a:rPr>
              <a:t>2025)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2171" y="8274226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7" y="30330"/>
                </a:lnTo>
                <a:lnTo>
                  <a:pt x="72796" y="73199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1"/>
                </a:lnTo>
                <a:lnTo>
                  <a:pt x="0" y="269280"/>
                </a:lnTo>
                <a:lnTo>
                  <a:pt x="19336" y="268320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2171" y="9283075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7" y="30330"/>
                </a:lnTo>
                <a:lnTo>
                  <a:pt x="72796" y="73200"/>
                </a:lnTo>
                <a:lnTo>
                  <a:pt x="31269" y="135271"/>
                </a:lnTo>
                <a:lnTo>
                  <a:pt x="9595" y="199181"/>
                </a:lnTo>
                <a:lnTo>
                  <a:pt x="1323" y="249121"/>
                </a:lnTo>
                <a:lnTo>
                  <a:pt x="0" y="269280"/>
                </a:lnTo>
                <a:lnTo>
                  <a:pt x="19336" y="268321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965" y="9840893"/>
            <a:ext cx="260985" cy="269875"/>
          </a:xfrm>
          <a:custGeom>
            <a:avLst/>
            <a:gdLst/>
            <a:ahLst/>
            <a:cxnLst/>
            <a:rect l="l" t="t" r="r" b="b"/>
            <a:pathLst>
              <a:path w="260984" h="269875">
                <a:moveTo>
                  <a:pt x="260747" y="0"/>
                </a:moveTo>
                <a:lnTo>
                  <a:pt x="193574" y="8660"/>
                </a:lnTo>
                <a:lnTo>
                  <a:pt x="132316" y="30330"/>
                </a:lnTo>
                <a:lnTo>
                  <a:pt x="72796" y="73200"/>
                </a:lnTo>
                <a:lnTo>
                  <a:pt x="31269" y="135271"/>
                </a:lnTo>
                <a:lnTo>
                  <a:pt x="9595" y="199182"/>
                </a:lnTo>
                <a:lnTo>
                  <a:pt x="1323" y="249121"/>
                </a:lnTo>
                <a:lnTo>
                  <a:pt x="0" y="269281"/>
                </a:lnTo>
                <a:lnTo>
                  <a:pt x="19336" y="268321"/>
                </a:lnTo>
                <a:lnTo>
                  <a:pt x="67337" y="260620"/>
                </a:lnTo>
                <a:lnTo>
                  <a:pt x="128987" y="238949"/>
                </a:lnTo>
                <a:lnTo>
                  <a:pt x="189272" y="196076"/>
                </a:lnTo>
                <a:lnTo>
                  <a:pt x="230594" y="134005"/>
                </a:lnTo>
                <a:lnTo>
                  <a:pt x="251813" y="70097"/>
                </a:lnTo>
                <a:lnTo>
                  <a:pt x="259630" y="20158"/>
                </a:lnTo>
                <a:lnTo>
                  <a:pt x="260747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8058" y="7195175"/>
            <a:ext cx="17516475" cy="3494404"/>
          </a:xfrm>
          <a:prstGeom prst="rect">
            <a:avLst/>
          </a:prstGeom>
        </p:spPr>
        <p:txBody>
          <a:bodyPr vert="horz" wrap="square" lIns="0" tIns="2463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9"/>
              </a:spcBef>
              <a:tabLst>
                <a:tab pos="4385945" algn="l"/>
              </a:tabLst>
            </a:pPr>
            <a:r>
              <a:rPr sz="2650" dirty="0">
                <a:latin typeface="Trebuchet MS"/>
                <a:cs typeface="Trebuchet MS"/>
              </a:rPr>
              <a:t>*Nebo</a:t>
            </a:r>
            <a:r>
              <a:rPr sz="2650" spc="-25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do</a:t>
            </a:r>
            <a:r>
              <a:rPr sz="2650" spc="-40" dirty="0">
                <a:latin typeface="Trebuchet MS"/>
                <a:cs typeface="Trebuchet MS"/>
              </a:rPr>
              <a:t> </a:t>
            </a:r>
            <a:r>
              <a:rPr sz="2650" spc="-165" dirty="0">
                <a:latin typeface="Trebuchet MS"/>
                <a:cs typeface="Trebuchet MS"/>
              </a:rPr>
              <a:t>vyčerpání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10" dirty="0">
                <a:latin typeface="Trebuchet MS"/>
                <a:cs typeface="Trebuchet MS"/>
              </a:rPr>
              <a:t>alokace</a:t>
            </a:r>
            <a:r>
              <a:rPr sz="2650" dirty="0">
                <a:latin typeface="Trebuchet MS"/>
                <a:cs typeface="Trebuchet MS"/>
              </a:rPr>
              <a:t>	</a:t>
            </a:r>
            <a:r>
              <a:rPr sz="2650" spc="125" dirty="0">
                <a:latin typeface="Trebuchet MS"/>
                <a:cs typeface="Trebuchet MS"/>
              </a:rPr>
              <a:t>**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195" dirty="0">
                <a:latin typeface="Trebuchet MS"/>
                <a:cs typeface="Trebuchet MS"/>
              </a:rPr>
              <a:t>II.</a:t>
            </a:r>
            <a:r>
              <a:rPr sz="2650" spc="-340" dirty="0">
                <a:latin typeface="Trebuchet MS"/>
                <a:cs typeface="Trebuchet MS"/>
              </a:rPr>
              <a:t> </a:t>
            </a:r>
            <a:r>
              <a:rPr sz="2650" spc="-190" dirty="0">
                <a:latin typeface="Trebuchet MS"/>
                <a:cs typeface="Trebuchet MS"/>
              </a:rPr>
              <a:t>výzva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185" dirty="0">
                <a:latin typeface="Trebuchet MS"/>
                <a:cs typeface="Trebuchet MS"/>
              </a:rPr>
              <a:t>celkem</a:t>
            </a:r>
            <a:r>
              <a:rPr sz="2650" spc="-95" dirty="0">
                <a:latin typeface="Trebuchet MS"/>
                <a:cs typeface="Trebuchet MS"/>
              </a:rPr>
              <a:t> </a:t>
            </a:r>
            <a:r>
              <a:rPr sz="2650" spc="-45" dirty="0">
                <a:latin typeface="Trebuchet MS"/>
                <a:cs typeface="Trebuchet MS"/>
              </a:rPr>
              <a:t>170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145" dirty="0">
                <a:latin typeface="Trebuchet MS"/>
                <a:cs typeface="Trebuchet MS"/>
              </a:rPr>
              <a:t>žádostí</a:t>
            </a:r>
            <a:r>
              <a:rPr sz="2650" spc="-60" dirty="0">
                <a:latin typeface="Trebuchet MS"/>
                <a:cs typeface="Trebuchet MS"/>
              </a:rPr>
              <a:t> </a:t>
            </a:r>
            <a:r>
              <a:rPr sz="2650" spc="-220" dirty="0">
                <a:latin typeface="Trebuchet MS"/>
                <a:cs typeface="Trebuchet MS"/>
              </a:rPr>
              <a:t>za</a:t>
            </a:r>
            <a:r>
              <a:rPr sz="2650" spc="-70" dirty="0">
                <a:latin typeface="Trebuchet MS"/>
                <a:cs typeface="Trebuchet MS"/>
              </a:rPr>
              <a:t> </a:t>
            </a:r>
            <a:r>
              <a:rPr sz="2650" dirty="0">
                <a:latin typeface="Trebuchet MS"/>
                <a:cs typeface="Trebuchet MS"/>
              </a:rPr>
              <a:t>3</a:t>
            </a:r>
            <a:r>
              <a:rPr sz="2650" spc="-80" dirty="0">
                <a:latin typeface="Trebuchet MS"/>
                <a:cs typeface="Trebuchet MS"/>
              </a:rPr>
              <a:t> </a:t>
            </a:r>
            <a:r>
              <a:rPr sz="2650" spc="-20" dirty="0">
                <a:latin typeface="Trebuchet MS"/>
                <a:cs typeface="Trebuchet MS"/>
              </a:rPr>
              <a:t>mld.</a:t>
            </a:r>
            <a:endParaRPr sz="2650">
              <a:latin typeface="Trebuchet MS"/>
              <a:cs typeface="Trebuchet MS"/>
            </a:endParaRPr>
          </a:p>
          <a:p>
            <a:pPr marL="748665" marR="1205230">
              <a:lnSpc>
                <a:spcPts val="3560"/>
              </a:lnSpc>
              <a:spcBef>
                <a:spcPts val="2750"/>
              </a:spcBef>
            </a:pPr>
            <a:r>
              <a:rPr sz="3300" dirty="0">
                <a:latin typeface="Trebuchet MS"/>
                <a:cs typeface="Trebuchet MS"/>
              </a:rPr>
              <a:t>V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150" dirty="0">
                <a:latin typeface="Trebuchet MS"/>
                <a:cs typeface="Trebuchet MS"/>
              </a:rPr>
              <a:t>programu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129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403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420" dirty="0">
                <a:latin typeface="Trebuchet MS"/>
                <a:cs typeface="Trebuchet MS"/>
              </a:rPr>
              <a:t>–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Není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225" dirty="0">
                <a:latin typeface="Trebuchet MS"/>
                <a:cs typeface="Trebuchet MS"/>
              </a:rPr>
              <a:t>vyhlášena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oblast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75" dirty="0">
                <a:latin typeface="Trebuchet MS"/>
                <a:cs typeface="Trebuchet MS"/>
              </a:rPr>
              <a:t>podpory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155" dirty="0">
                <a:latin typeface="Trebuchet MS"/>
                <a:cs typeface="Trebuchet MS"/>
              </a:rPr>
              <a:t>rekonstrukce,</a:t>
            </a:r>
            <a:r>
              <a:rPr sz="3300" spc="-434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modernizace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obnova </a:t>
            </a:r>
            <a:r>
              <a:rPr sz="3300" spc="-165" dirty="0">
                <a:latin typeface="Trebuchet MS"/>
                <a:cs typeface="Trebuchet MS"/>
              </a:rPr>
              <a:t>vodárenské</a:t>
            </a:r>
            <a:r>
              <a:rPr sz="3300" spc="-35" dirty="0">
                <a:latin typeface="Trebuchet MS"/>
                <a:cs typeface="Trebuchet MS"/>
              </a:rPr>
              <a:t> </a:t>
            </a:r>
            <a:r>
              <a:rPr sz="3300" spc="-75" dirty="0">
                <a:latin typeface="Trebuchet MS"/>
                <a:cs typeface="Trebuchet MS"/>
              </a:rPr>
              <a:t>infrastruktury</a:t>
            </a:r>
            <a:endParaRPr sz="3300">
              <a:latin typeface="Trebuchet MS"/>
              <a:cs typeface="Trebuchet MS"/>
            </a:endParaRPr>
          </a:p>
          <a:p>
            <a:pPr marL="748665">
              <a:lnSpc>
                <a:spcPct val="100000"/>
              </a:lnSpc>
              <a:spcBef>
                <a:spcPts val="370"/>
              </a:spcBef>
            </a:pPr>
            <a:r>
              <a:rPr sz="3300" b="1" spc="55" dirty="0">
                <a:latin typeface="Trebuchet MS"/>
                <a:cs typeface="Trebuchet MS"/>
              </a:rPr>
              <a:t>Další</a:t>
            </a:r>
            <a:r>
              <a:rPr sz="3300" b="1" spc="-80" dirty="0">
                <a:latin typeface="Trebuchet MS"/>
                <a:cs typeface="Trebuchet MS"/>
              </a:rPr>
              <a:t> </a:t>
            </a:r>
            <a:r>
              <a:rPr sz="3300" b="1" spc="-50" dirty="0">
                <a:latin typeface="Trebuchet MS"/>
                <a:cs typeface="Trebuchet MS"/>
              </a:rPr>
              <a:t>výzvy</a:t>
            </a:r>
            <a:r>
              <a:rPr sz="3300" b="1" spc="-75" dirty="0">
                <a:latin typeface="Trebuchet MS"/>
                <a:cs typeface="Trebuchet MS"/>
              </a:rPr>
              <a:t> </a:t>
            </a:r>
            <a:r>
              <a:rPr sz="3300" spc="420" dirty="0">
                <a:latin typeface="Trebuchet MS"/>
                <a:cs typeface="Trebuchet MS"/>
              </a:rPr>
              <a:t>–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00" dirty="0">
                <a:latin typeface="Trebuchet MS"/>
                <a:cs typeface="Trebuchet MS"/>
              </a:rPr>
              <a:t>???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(dle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aktuálních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30" dirty="0">
                <a:latin typeface="Trebuchet MS"/>
                <a:cs typeface="Trebuchet MS"/>
              </a:rPr>
              <a:t>možností</a:t>
            </a:r>
            <a:r>
              <a:rPr sz="3300" spc="-7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SR)</a:t>
            </a:r>
            <a:endParaRPr sz="3300">
              <a:latin typeface="Trebuchet MS"/>
              <a:cs typeface="Trebuchet MS"/>
            </a:endParaRPr>
          </a:p>
          <a:p>
            <a:pPr marL="687070">
              <a:lnSpc>
                <a:spcPct val="100000"/>
              </a:lnSpc>
              <a:spcBef>
                <a:spcPts val="434"/>
              </a:spcBef>
            </a:pPr>
            <a:r>
              <a:rPr sz="3300" spc="-145" dirty="0">
                <a:latin typeface="Trebuchet MS"/>
                <a:cs typeface="Trebuchet MS"/>
              </a:rPr>
              <a:t>Úplná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pravidla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215" dirty="0">
                <a:latin typeface="Trebuchet MS"/>
                <a:cs typeface="Trebuchet MS"/>
              </a:rPr>
              <a:t>včetně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textu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výzev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jsou/budou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k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dispozici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250" dirty="0">
                <a:latin typeface="Trebuchet MS"/>
                <a:cs typeface="Trebuchet MS"/>
              </a:rPr>
              <a:t>na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90" dirty="0">
                <a:latin typeface="Trebuchet MS"/>
                <a:cs typeface="Trebuchet MS"/>
              </a:rPr>
              <a:t>stránkách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MZe:</a:t>
            </a:r>
            <a:endParaRPr sz="3300">
              <a:latin typeface="Trebuchet MS"/>
              <a:cs typeface="Trebuchet MS"/>
            </a:endParaRPr>
          </a:p>
          <a:p>
            <a:pPr marL="161925">
              <a:lnSpc>
                <a:spcPct val="100000"/>
              </a:lnSpc>
              <a:spcBef>
                <a:spcPts val="515"/>
              </a:spcBef>
            </a:pPr>
            <a:r>
              <a:rPr sz="2650" b="1" u="sng" spc="-75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5"/>
              </a:rPr>
              <a:t>https://eagri.cz/public/portal/mze/dotace/narodni-</a:t>
            </a:r>
            <a:r>
              <a:rPr sz="2650" b="1" u="sng" spc="-50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5"/>
              </a:rPr>
              <a:t>dotace/dotace-</a:t>
            </a:r>
            <a:r>
              <a:rPr sz="2650" b="1" u="sng" spc="-110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5"/>
              </a:rPr>
              <a:t>ve-</a:t>
            </a:r>
            <a:r>
              <a:rPr sz="2650" b="1" u="sng" spc="-10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5"/>
              </a:rPr>
              <a:t>vodnim-</a:t>
            </a:r>
            <a:r>
              <a:rPr sz="2650" b="1" u="sng" spc="-40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5"/>
              </a:rPr>
              <a:t>hospodarstvi/vodovody-</a:t>
            </a:r>
            <a:r>
              <a:rPr sz="2650" b="1" u="sng" spc="-70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5"/>
              </a:rPr>
              <a:t>a-</a:t>
            </a:r>
            <a:r>
              <a:rPr sz="2650" b="1" u="sng" spc="-10" dirty="0">
                <a:solidFill>
                  <a:srgbClr val="29B4E9"/>
                </a:solidFill>
                <a:uFill>
                  <a:solidFill>
                    <a:srgbClr val="29B4E9"/>
                  </a:solidFill>
                </a:uFill>
                <a:latin typeface="Trebuchet MS"/>
                <a:cs typeface="Trebuchet MS"/>
                <a:hlinkClick r:id="rId5"/>
              </a:rPr>
              <a:t>kanalizace</a:t>
            </a:r>
            <a:endParaRPr sz="2650">
              <a:latin typeface="Trebuchet MS"/>
              <a:cs typeface="Trebuchet M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25882" y="3652521"/>
          <a:ext cx="13021310" cy="3671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7839"/>
                <a:gridCol w="2982594"/>
                <a:gridCol w="1873250"/>
                <a:gridCol w="2038350"/>
                <a:gridCol w="2644775"/>
                <a:gridCol w="1626234"/>
              </a:tblGrid>
              <a:tr h="1281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5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Program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75"/>
                        </a:lnSpc>
                        <a:spcBef>
                          <a:spcPts val="180"/>
                        </a:spcBef>
                      </a:pPr>
                      <a:r>
                        <a:rPr sz="26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Celková</a:t>
                      </a:r>
                      <a:r>
                        <a:rPr sz="265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alokace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3170"/>
                        </a:lnSpc>
                      </a:pP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programu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  <a:p>
                      <a:pPr marL="92710" algn="ctr">
                        <a:lnSpc>
                          <a:spcPts val="3180"/>
                        </a:lnSpc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(mld.</a:t>
                      </a:r>
                      <a:r>
                        <a:rPr sz="2650" b="1" spc="-3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Kč)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278130" marR="269875" indent="1270" algn="ctr">
                        <a:lnSpc>
                          <a:spcPct val="99700"/>
                        </a:lnSpc>
                        <a:spcBef>
                          <a:spcPts val="190"/>
                        </a:spcBef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Výše </a:t>
                      </a: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podpory </a:t>
                      </a:r>
                      <a:r>
                        <a:rPr sz="2650" b="1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(%)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393700" marR="386080" indent="-635" algn="ctr">
                        <a:lnSpc>
                          <a:spcPct val="99700"/>
                        </a:lnSpc>
                        <a:spcBef>
                          <a:spcPts val="190"/>
                        </a:spcBef>
                      </a:pP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Termín </a:t>
                      </a:r>
                      <a:r>
                        <a:rPr sz="265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aktuální </a:t>
                      </a: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výzvy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78435" marR="170180" algn="ctr">
                        <a:lnSpc>
                          <a:spcPts val="3170"/>
                        </a:lnSpc>
                        <a:spcBef>
                          <a:spcPts val="325"/>
                        </a:spcBef>
                      </a:pPr>
                      <a:r>
                        <a:rPr sz="26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Alokace</a:t>
                      </a:r>
                      <a:r>
                        <a:rPr sz="265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výzvy (zásobník)</a:t>
                      </a:r>
                      <a:endParaRPr sz="2650">
                        <a:latin typeface="Arial"/>
                        <a:cs typeface="Arial"/>
                      </a:endParaRPr>
                    </a:p>
                    <a:p>
                      <a:pPr marL="93345" algn="ctr">
                        <a:lnSpc>
                          <a:spcPts val="3035"/>
                        </a:lnSpc>
                      </a:pPr>
                      <a:r>
                        <a:rPr sz="265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(mil.</a:t>
                      </a:r>
                      <a:r>
                        <a:rPr sz="2650" b="1" spc="-3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65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Kč)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180"/>
                        </a:lnSpc>
                        <a:spcBef>
                          <a:spcPts val="1764"/>
                        </a:spcBef>
                      </a:pPr>
                      <a:r>
                        <a:rPr sz="26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Stav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3180"/>
                        </a:lnSpc>
                      </a:pPr>
                      <a:r>
                        <a:rPr sz="265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výzvy**</a:t>
                      </a:r>
                      <a:endParaRPr sz="2650">
                        <a:latin typeface="Trebuchet MS"/>
                        <a:cs typeface="Trebuchet MS"/>
                      </a:endParaRPr>
                    </a:p>
                  </a:txBody>
                  <a:tcPr marL="0" marR="0" marT="2241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9B4E9"/>
                    </a:solidFill>
                  </a:tcPr>
                </a:tc>
              </a:tr>
              <a:tr h="833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2300" spc="-20" dirty="0">
                          <a:latin typeface="Trebuchet MS"/>
                          <a:cs typeface="Trebuchet MS"/>
                        </a:rPr>
                        <a:t>129</a:t>
                      </a:r>
                      <a:r>
                        <a:rPr sz="23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-25" dirty="0">
                          <a:latin typeface="Trebuchet MS"/>
                          <a:cs typeface="Trebuchet MS"/>
                        </a:rPr>
                        <a:t>410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31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2300" spc="-25" dirty="0">
                          <a:latin typeface="Trebuchet MS"/>
                          <a:cs typeface="Trebuchet MS"/>
                        </a:rPr>
                        <a:t>4,8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31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300" dirty="0">
                          <a:latin typeface="Trebuchet MS"/>
                          <a:cs typeface="Trebuchet MS"/>
                        </a:rPr>
                        <a:t>60%</a:t>
                      </a:r>
                      <a:r>
                        <a:rPr sz="23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3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-25" dirty="0">
                          <a:latin typeface="Trebuchet MS"/>
                          <a:cs typeface="Trebuchet MS"/>
                        </a:rPr>
                        <a:t>70%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300" spc="-10" dirty="0">
                          <a:latin typeface="Trebuchet MS"/>
                          <a:cs typeface="Trebuchet MS"/>
                        </a:rPr>
                        <a:t>(30%)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300" spc="-125" dirty="0">
                          <a:latin typeface="Trebuchet MS"/>
                          <a:cs typeface="Trebuchet MS"/>
                        </a:rPr>
                        <a:t>19.3.2024</a:t>
                      </a:r>
                      <a:r>
                        <a:rPr sz="23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245" dirty="0">
                          <a:latin typeface="Trebuchet MS"/>
                          <a:cs typeface="Trebuchet MS"/>
                        </a:rPr>
                        <a:t>–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300" spc="-10" dirty="0">
                          <a:latin typeface="Trebuchet MS"/>
                          <a:cs typeface="Trebuchet MS"/>
                        </a:rPr>
                        <a:t>30.5.2024*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2300" spc="-20" dirty="0">
                          <a:latin typeface="Trebuchet MS"/>
                          <a:cs typeface="Trebuchet MS"/>
                        </a:rPr>
                        <a:t>400</a:t>
                      </a:r>
                      <a:r>
                        <a:rPr sz="23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-10" dirty="0">
                          <a:latin typeface="Trebuchet MS"/>
                          <a:cs typeface="Trebuchet MS"/>
                        </a:rPr>
                        <a:t>(1870)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31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2300" spc="-70" dirty="0">
                          <a:latin typeface="Trebuchet MS"/>
                          <a:cs typeface="Trebuchet MS"/>
                        </a:rPr>
                        <a:t>Pozastavena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31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spc="-20" dirty="0">
                          <a:latin typeface="Trebuchet MS"/>
                          <a:cs typeface="Trebuchet MS"/>
                        </a:rPr>
                        <a:t>129</a:t>
                      </a:r>
                      <a:r>
                        <a:rPr sz="23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-25" dirty="0">
                          <a:latin typeface="Trebuchet MS"/>
                          <a:cs typeface="Trebuchet MS"/>
                        </a:rPr>
                        <a:t>403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spc="-25" dirty="0">
                          <a:latin typeface="Trebuchet MS"/>
                          <a:cs typeface="Trebuchet MS"/>
                        </a:rPr>
                        <a:t>4,4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dirty="0">
                          <a:latin typeface="Trebuchet MS"/>
                          <a:cs typeface="Trebuchet MS"/>
                        </a:rPr>
                        <a:t>50%</a:t>
                      </a:r>
                      <a:r>
                        <a:rPr sz="23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dirty="0"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23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-25" dirty="0">
                          <a:latin typeface="Trebuchet MS"/>
                          <a:cs typeface="Trebuchet MS"/>
                        </a:rPr>
                        <a:t>70%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300" spc="-125" dirty="0">
                          <a:latin typeface="Trebuchet MS"/>
                          <a:cs typeface="Trebuchet MS"/>
                        </a:rPr>
                        <a:t>19.3.2024</a:t>
                      </a:r>
                      <a:r>
                        <a:rPr sz="23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245" dirty="0">
                          <a:latin typeface="Trebuchet MS"/>
                          <a:cs typeface="Trebuchet MS"/>
                        </a:rPr>
                        <a:t>–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300" spc="-10" dirty="0">
                          <a:latin typeface="Trebuchet MS"/>
                          <a:cs typeface="Trebuchet MS"/>
                        </a:rPr>
                        <a:t>30.5.2024*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spc="-20" dirty="0">
                          <a:latin typeface="Trebuchet MS"/>
                          <a:cs typeface="Trebuchet MS"/>
                        </a:rPr>
                        <a:t>300</a:t>
                      </a:r>
                      <a:r>
                        <a:rPr sz="23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-20" dirty="0">
                          <a:latin typeface="Trebuchet MS"/>
                          <a:cs typeface="Trebuchet MS"/>
                        </a:rPr>
                        <a:t>(283)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300" spc="-70" dirty="0">
                          <a:latin typeface="Trebuchet MS"/>
                          <a:cs typeface="Trebuchet MS"/>
                        </a:rPr>
                        <a:t>Pozastavena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300" spc="-50" dirty="0">
                          <a:latin typeface="Trebuchet MS"/>
                          <a:cs typeface="Trebuchet MS"/>
                        </a:rPr>
                        <a:t>/Probíhá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1FA"/>
                    </a:solidFill>
                  </a:tcPr>
                </a:tc>
              </a:tr>
              <a:tr h="778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spc="-20" dirty="0">
                          <a:latin typeface="Trebuchet MS"/>
                          <a:cs typeface="Trebuchet MS"/>
                        </a:rPr>
                        <a:t>129</a:t>
                      </a:r>
                      <a:r>
                        <a:rPr sz="23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-25" dirty="0">
                          <a:latin typeface="Trebuchet MS"/>
                          <a:cs typeface="Trebuchet MS"/>
                        </a:rPr>
                        <a:t>420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spc="-25" dirty="0">
                          <a:latin typeface="Trebuchet MS"/>
                          <a:cs typeface="Trebuchet MS"/>
                        </a:rPr>
                        <a:t>0,3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spc="-25" dirty="0">
                          <a:latin typeface="Trebuchet MS"/>
                          <a:cs typeface="Trebuchet MS"/>
                        </a:rPr>
                        <a:t>30%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300" spc="-130" dirty="0">
                          <a:latin typeface="Trebuchet MS"/>
                          <a:cs typeface="Trebuchet MS"/>
                        </a:rPr>
                        <a:t>2.1.2023</a:t>
                      </a:r>
                      <a:r>
                        <a:rPr sz="23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245" dirty="0">
                          <a:latin typeface="Trebuchet MS"/>
                          <a:cs typeface="Trebuchet MS"/>
                        </a:rPr>
                        <a:t>–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300" spc="-10" dirty="0">
                          <a:latin typeface="Trebuchet MS"/>
                          <a:cs typeface="Trebuchet MS"/>
                        </a:rPr>
                        <a:t>30.9.2025*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spc="-25" dirty="0">
                          <a:latin typeface="Trebuchet MS"/>
                          <a:cs typeface="Trebuchet MS"/>
                        </a:rPr>
                        <a:t>300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0"/>
                        </a:spcBef>
                      </a:pPr>
                      <a:r>
                        <a:rPr sz="2300" spc="-10" dirty="0">
                          <a:latin typeface="Trebuchet MS"/>
                          <a:cs typeface="Trebuchet MS"/>
                        </a:rPr>
                        <a:t>Probíhá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203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7"/>
                    </a:solidFill>
                  </a:tcPr>
                </a:tc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65096" y="3109464"/>
            <a:ext cx="5737746" cy="5088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867" y="633272"/>
            <a:ext cx="15102840" cy="1171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505"/>
              </a:lnSpc>
              <a:spcBef>
                <a:spcPts val="105"/>
              </a:spcBef>
            </a:pPr>
            <a:r>
              <a:rPr spc="-110" dirty="0">
                <a:solidFill>
                  <a:srgbClr val="128BB9"/>
                </a:solidFill>
              </a:rPr>
              <a:t>129</a:t>
            </a:r>
            <a:r>
              <a:rPr spc="-170" dirty="0">
                <a:solidFill>
                  <a:srgbClr val="128BB9"/>
                </a:solidFill>
              </a:rPr>
              <a:t> </a:t>
            </a:r>
            <a:r>
              <a:rPr spc="-105" dirty="0">
                <a:solidFill>
                  <a:srgbClr val="128BB9"/>
                </a:solidFill>
              </a:rPr>
              <a:t>410</a:t>
            </a:r>
            <a:r>
              <a:rPr spc="-130" dirty="0">
                <a:solidFill>
                  <a:srgbClr val="128BB9"/>
                </a:solidFill>
              </a:rPr>
              <a:t> </a:t>
            </a:r>
            <a:r>
              <a:rPr dirty="0">
                <a:solidFill>
                  <a:srgbClr val="128BB9"/>
                </a:solidFill>
              </a:rPr>
              <a:t>-</a:t>
            </a:r>
            <a:r>
              <a:rPr spc="-135" dirty="0">
                <a:solidFill>
                  <a:srgbClr val="128BB9"/>
                </a:solidFill>
              </a:rPr>
              <a:t> </a:t>
            </a:r>
            <a:r>
              <a:rPr spc="235" dirty="0">
                <a:solidFill>
                  <a:srgbClr val="128BB9"/>
                </a:solidFill>
              </a:rPr>
              <a:t>ROZVOJ</a:t>
            </a:r>
            <a:r>
              <a:rPr spc="350" dirty="0">
                <a:solidFill>
                  <a:srgbClr val="128BB9"/>
                </a:solidFill>
              </a:rPr>
              <a:t> </a:t>
            </a:r>
            <a:r>
              <a:rPr spc="470" dirty="0">
                <a:solidFill>
                  <a:srgbClr val="128BB9"/>
                </a:solidFill>
              </a:rPr>
              <a:t>VODOVODŮ</a:t>
            </a:r>
            <a:r>
              <a:rPr spc="-500" dirty="0">
                <a:solidFill>
                  <a:srgbClr val="128BB9"/>
                </a:solidFill>
              </a:rPr>
              <a:t> </a:t>
            </a:r>
            <a:r>
              <a:rPr spc="575" dirty="0">
                <a:solidFill>
                  <a:srgbClr val="128BB9"/>
                </a:solidFill>
              </a:rPr>
              <a:t>A</a:t>
            </a:r>
            <a:r>
              <a:rPr spc="-135" dirty="0">
                <a:solidFill>
                  <a:srgbClr val="128BB9"/>
                </a:solidFill>
              </a:rPr>
              <a:t> </a:t>
            </a:r>
            <a:r>
              <a:rPr spc="440" dirty="0">
                <a:solidFill>
                  <a:srgbClr val="128BB9"/>
                </a:solidFill>
              </a:rPr>
              <a:t>KANALIZACÍ</a:t>
            </a:r>
          </a:p>
          <a:p>
            <a:pPr marL="12700">
              <a:lnSpc>
                <a:spcPts val="4505"/>
              </a:lnSpc>
            </a:pPr>
            <a:r>
              <a:rPr spc="445" dirty="0">
                <a:solidFill>
                  <a:srgbClr val="128BB9"/>
                </a:solidFill>
              </a:rPr>
              <a:t>OBLAST</a:t>
            </a:r>
            <a:r>
              <a:rPr spc="-135" dirty="0">
                <a:solidFill>
                  <a:srgbClr val="128BB9"/>
                </a:solidFill>
              </a:rPr>
              <a:t> </a:t>
            </a:r>
            <a:r>
              <a:rPr spc="395" dirty="0">
                <a:solidFill>
                  <a:srgbClr val="128BB9"/>
                </a:solidFill>
              </a:rPr>
              <a:t>PODPORY</a:t>
            </a:r>
            <a:r>
              <a:rPr spc="-105" dirty="0">
                <a:solidFill>
                  <a:srgbClr val="128BB9"/>
                </a:solidFill>
              </a:rPr>
              <a:t> </a:t>
            </a:r>
            <a:r>
              <a:rPr dirty="0">
                <a:solidFill>
                  <a:srgbClr val="128BB9"/>
                </a:solidFill>
              </a:rPr>
              <a:t>-</a:t>
            </a:r>
            <a:r>
              <a:rPr spc="-120" dirty="0">
                <a:solidFill>
                  <a:srgbClr val="128BB9"/>
                </a:solidFill>
              </a:rPr>
              <a:t> </a:t>
            </a:r>
            <a:r>
              <a:rPr spc="434" dirty="0">
                <a:solidFill>
                  <a:srgbClr val="128BB9"/>
                </a:solidFill>
              </a:rPr>
              <a:t>PITNÁ</a:t>
            </a:r>
            <a:r>
              <a:rPr spc="-675" dirty="0">
                <a:solidFill>
                  <a:srgbClr val="128BB9"/>
                </a:solidFill>
              </a:rPr>
              <a:t> </a:t>
            </a:r>
            <a:r>
              <a:rPr spc="445" dirty="0">
                <a:solidFill>
                  <a:srgbClr val="128BB9"/>
                </a:solidFill>
              </a:rPr>
              <a:t>VODA</a:t>
            </a:r>
            <a:r>
              <a:rPr spc="-120" dirty="0">
                <a:solidFill>
                  <a:srgbClr val="128BB9"/>
                </a:solidFill>
              </a:rPr>
              <a:t> </a:t>
            </a:r>
            <a:r>
              <a:rPr spc="434" dirty="0">
                <a:solidFill>
                  <a:srgbClr val="128BB9"/>
                </a:solidFill>
              </a:rPr>
              <a:t>(PODPROGRAM</a:t>
            </a:r>
            <a:r>
              <a:rPr spc="-110" dirty="0">
                <a:solidFill>
                  <a:srgbClr val="128BB9"/>
                </a:solidFill>
              </a:rPr>
              <a:t> 129</a:t>
            </a:r>
            <a:r>
              <a:rPr spc="-114" dirty="0">
                <a:solidFill>
                  <a:srgbClr val="128BB9"/>
                </a:solidFill>
              </a:rPr>
              <a:t> </a:t>
            </a:r>
            <a:r>
              <a:rPr spc="-75" dirty="0">
                <a:solidFill>
                  <a:srgbClr val="128BB9"/>
                </a:solidFill>
              </a:rPr>
              <a:t>412):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826769" marR="5080" indent="-814705" algn="just">
              <a:lnSpc>
                <a:spcPct val="90700"/>
              </a:lnSpc>
              <a:spcBef>
                <a:spcPts val="530"/>
              </a:spcBef>
              <a:buClr>
                <a:srgbClr val="004999"/>
              </a:buClr>
              <a:buAutoNum type="alphaLcParenR"/>
              <a:tabLst>
                <a:tab pos="826769" algn="l"/>
              </a:tabLst>
            </a:pPr>
            <a:r>
              <a:rPr b="1" dirty="0">
                <a:latin typeface="Trebuchet MS"/>
                <a:cs typeface="Trebuchet MS"/>
              </a:rPr>
              <a:t>výstavbu  vodovodů</a:t>
            </a:r>
            <a:r>
              <a:rPr b="1" spc="5" dirty="0">
                <a:latin typeface="Trebuchet MS"/>
                <a:cs typeface="Trebuchet MS"/>
              </a:rPr>
              <a:t>  </a:t>
            </a:r>
            <a:r>
              <a:rPr dirty="0"/>
              <a:t>pro  veřejnou</a:t>
            </a:r>
            <a:r>
              <a:rPr spc="5" dirty="0"/>
              <a:t>  </a:t>
            </a:r>
            <a:r>
              <a:rPr dirty="0"/>
              <a:t>potřebu</a:t>
            </a:r>
            <a:r>
              <a:rPr spc="5" dirty="0"/>
              <a:t>  </a:t>
            </a:r>
            <a:r>
              <a:rPr spc="-310" dirty="0"/>
              <a:t>vč.</a:t>
            </a:r>
            <a:r>
              <a:rPr spc="805" dirty="0"/>
              <a:t> </a:t>
            </a:r>
            <a:r>
              <a:rPr spc="-160" dirty="0"/>
              <a:t>souvisejících </a:t>
            </a:r>
            <a:r>
              <a:rPr spc="-110" dirty="0"/>
              <a:t>vodárenských</a:t>
            </a:r>
            <a:r>
              <a:rPr spc="55" dirty="0"/>
              <a:t> </a:t>
            </a:r>
            <a:r>
              <a:rPr spc="-100" dirty="0"/>
              <a:t>objektů</a:t>
            </a:r>
            <a:r>
              <a:rPr spc="60" dirty="0"/>
              <a:t> </a:t>
            </a:r>
            <a:r>
              <a:rPr spc="-160" dirty="0"/>
              <a:t>minimálně</a:t>
            </a:r>
            <a:r>
              <a:rPr spc="60" dirty="0"/>
              <a:t> </a:t>
            </a:r>
            <a:r>
              <a:rPr dirty="0"/>
              <a:t>pro</a:t>
            </a:r>
            <a:r>
              <a:rPr spc="50" dirty="0"/>
              <a:t> </a:t>
            </a:r>
            <a:r>
              <a:rPr dirty="0"/>
              <a:t>50</a:t>
            </a:r>
            <a:r>
              <a:rPr spc="60" dirty="0"/>
              <a:t> </a:t>
            </a:r>
            <a:r>
              <a:rPr spc="-130" dirty="0"/>
              <a:t>obyvatel</a:t>
            </a:r>
            <a:r>
              <a:rPr spc="55" dirty="0"/>
              <a:t> </a:t>
            </a:r>
            <a:r>
              <a:rPr dirty="0"/>
              <a:t>v</a:t>
            </a:r>
            <a:r>
              <a:rPr spc="65" dirty="0"/>
              <a:t> </a:t>
            </a:r>
            <a:r>
              <a:rPr spc="-35" dirty="0"/>
              <a:t>obcích</a:t>
            </a:r>
            <a:r>
              <a:rPr spc="55" dirty="0"/>
              <a:t> </a:t>
            </a:r>
            <a:r>
              <a:rPr spc="-20" dirty="0"/>
              <a:t>nebo </a:t>
            </a:r>
            <a:r>
              <a:rPr spc="-195" dirty="0"/>
              <a:t>místních</a:t>
            </a:r>
            <a:r>
              <a:rPr spc="-110" dirty="0"/>
              <a:t> </a:t>
            </a:r>
            <a:r>
              <a:rPr spc="-220" dirty="0"/>
              <a:t>částech</a:t>
            </a:r>
            <a:r>
              <a:rPr spc="-95" dirty="0"/>
              <a:t> </a:t>
            </a:r>
            <a:r>
              <a:rPr dirty="0"/>
              <a:t>do</a:t>
            </a:r>
            <a:r>
              <a:rPr spc="-229" dirty="0"/>
              <a:t> </a:t>
            </a:r>
            <a:r>
              <a:rPr dirty="0"/>
              <a:t>2</a:t>
            </a:r>
            <a:r>
              <a:rPr spc="-135" dirty="0"/>
              <a:t> </a:t>
            </a:r>
            <a:r>
              <a:rPr spc="-20" dirty="0"/>
              <a:t>000</a:t>
            </a:r>
            <a:r>
              <a:rPr spc="-130" dirty="0"/>
              <a:t> </a:t>
            </a:r>
            <a:r>
              <a:rPr spc="-114" dirty="0"/>
              <a:t>obyvatel,</a:t>
            </a:r>
          </a:p>
          <a:p>
            <a:pPr>
              <a:lnSpc>
                <a:spcPct val="100000"/>
              </a:lnSpc>
              <a:spcBef>
                <a:spcPts val="1390"/>
              </a:spcBef>
              <a:buClr>
                <a:srgbClr val="004999"/>
              </a:buClr>
              <a:buFont typeface="Trebuchet MS"/>
              <a:buAutoNum type="alphaLcParenR"/>
            </a:pPr>
            <a:endParaRPr spc="-114" dirty="0"/>
          </a:p>
          <a:p>
            <a:pPr marL="826769" marR="5080" indent="-814705" algn="just">
              <a:lnSpc>
                <a:spcPct val="90700"/>
              </a:lnSpc>
              <a:buClr>
                <a:srgbClr val="004999"/>
              </a:buClr>
              <a:buAutoNum type="alphaLcParenR"/>
              <a:tabLst>
                <a:tab pos="826769" algn="l"/>
              </a:tabLst>
            </a:pPr>
            <a:r>
              <a:rPr b="1" dirty="0">
                <a:latin typeface="Trebuchet MS"/>
                <a:cs typeface="Trebuchet MS"/>
              </a:rPr>
              <a:t>výstavbu</a:t>
            </a:r>
            <a:r>
              <a:rPr b="1" spc="565" dirty="0">
                <a:latin typeface="Trebuchet MS"/>
                <a:cs typeface="Trebuchet MS"/>
              </a:rPr>
              <a:t>   </a:t>
            </a:r>
            <a:r>
              <a:rPr b="1" dirty="0">
                <a:latin typeface="Trebuchet MS"/>
                <a:cs typeface="Trebuchet MS"/>
              </a:rPr>
              <a:t>a</a:t>
            </a:r>
            <a:r>
              <a:rPr b="1" spc="570" dirty="0">
                <a:latin typeface="Trebuchet MS"/>
                <a:cs typeface="Trebuchet MS"/>
              </a:rPr>
              <a:t>   </a:t>
            </a:r>
            <a:r>
              <a:rPr b="1" dirty="0">
                <a:latin typeface="Trebuchet MS"/>
                <a:cs typeface="Trebuchet MS"/>
              </a:rPr>
              <a:t>modernizaci</a:t>
            </a:r>
            <a:r>
              <a:rPr b="1" spc="565" dirty="0">
                <a:latin typeface="Trebuchet MS"/>
                <a:cs typeface="Trebuchet MS"/>
              </a:rPr>
              <a:t>   </a:t>
            </a:r>
            <a:r>
              <a:rPr b="1" dirty="0">
                <a:latin typeface="Trebuchet MS"/>
                <a:cs typeface="Trebuchet MS"/>
              </a:rPr>
              <a:t>zařízení</a:t>
            </a:r>
            <a:r>
              <a:rPr b="1" spc="565" dirty="0">
                <a:latin typeface="Trebuchet MS"/>
                <a:cs typeface="Trebuchet MS"/>
              </a:rPr>
              <a:t>   </a:t>
            </a:r>
            <a:r>
              <a:rPr b="1" dirty="0">
                <a:latin typeface="Trebuchet MS"/>
                <a:cs typeface="Trebuchet MS"/>
              </a:rPr>
              <a:t>ke</a:t>
            </a:r>
            <a:r>
              <a:rPr b="1" spc="570" dirty="0">
                <a:latin typeface="Trebuchet MS"/>
                <a:cs typeface="Trebuchet MS"/>
              </a:rPr>
              <a:t>   </a:t>
            </a:r>
            <a:r>
              <a:rPr b="1" spc="-10" dirty="0">
                <a:latin typeface="Trebuchet MS"/>
                <a:cs typeface="Trebuchet MS"/>
              </a:rPr>
              <a:t>zkvalitnění </a:t>
            </a:r>
            <a:r>
              <a:rPr b="1" dirty="0">
                <a:latin typeface="Trebuchet MS"/>
                <a:cs typeface="Trebuchet MS"/>
              </a:rPr>
              <a:t>technologie</a:t>
            </a:r>
            <a:r>
              <a:rPr b="1" spc="2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úpravy</a:t>
            </a:r>
            <a:r>
              <a:rPr b="1" spc="275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vody,</a:t>
            </a:r>
            <a:r>
              <a:rPr b="1" spc="-35" dirty="0">
                <a:latin typeface="Trebuchet MS"/>
                <a:cs typeface="Trebuchet MS"/>
              </a:rPr>
              <a:t> </a:t>
            </a:r>
            <a:r>
              <a:rPr b="1" spc="-50" dirty="0">
                <a:latin typeface="Trebuchet MS"/>
                <a:cs typeface="Trebuchet MS"/>
              </a:rPr>
              <a:t>její</a:t>
            </a:r>
            <a:r>
              <a:rPr b="1" spc="2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akumulace</a:t>
            </a:r>
            <a:r>
              <a:rPr b="1" spc="29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a</a:t>
            </a:r>
            <a:r>
              <a:rPr b="1" spc="2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čerpání</a:t>
            </a:r>
            <a:r>
              <a:rPr b="1" spc="285" dirty="0">
                <a:latin typeface="Trebuchet MS"/>
                <a:cs typeface="Trebuchet MS"/>
              </a:rPr>
              <a:t> </a:t>
            </a:r>
            <a:r>
              <a:rPr dirty="0"/>
              <a:t>s</a:t>
            </a:r>
            <a:r>
              <a:rPr spc="280" dirty="0"/>
              <a:t> </a:t>
            </a:r>
            <a:r>
              <a:rPr spc="-140" dirty="0"/>
              <a:t>cílem </a:t>
            </a:r>
            <a:r>
              <a:rPr spc="-120" dirty="0"/>
              <a:t>zlepšení</a:t>
            </a:r>
            <a:r>
              <a:rPr spc="50" dirty="0"/>
              <a:t> </a:t>
            </a:r>
            <a:r>
              <a:rPr spc="-130" dirty="0"/>
              <a:t>jakosti</a:t>
            </a:r>
            <a:r>
              <a:rPr spc="45" dirty="0"/>
              <a:t> </a:t>
            </a:r>
            <a:r>
              <a:rPr dirty="0"/>
              <a:t>nebo</a:t>
            </a:r>
            <a:r>
              <a:rPr spc="45" dirty="0"/>
              <a:t> </a:t>
            </a:r>
            <a:r>
              <a:rPr spc="-60" dirty="0"/>
              <a:t>dostupnosti</a:t>
            </a:r>
            <a:r>
              <a:rPr spc="50" dirty="0"/>
              <a:t> </a:t>
            </a:r>
            <a:r>
              <a:rPr spc="-55" dirty="0"/>
              <a:t>pitné</a:t>
            </a:r>
            <a:r>
              <a:rPr spc="40" dirty="0"/>
              <a:t> </a:t>
            </a:r>
            <a:r>
              <a:rPr dirty="0"/>
              <a:t>vody</a:t>
            </a:r>
            <a:r>
              <a:rPr spc="45" dirty="0"/>
              <a:t> </a:t>
            </a:r>
            <a:r>
              <a:rPr dirty="0"/>
              <a:t>v</a:t>
            </a:r>
            <a:r>
              <a:rPr spc="50" dirty="0"/>
              <a:t> </a:t>
            </a:r>
            <a:r>
              <a:rPr spc="-40" dirty="0"/>
              <a:t>obcích</a:t>
            </a:r>
            <a:r>
              <a:rPr spc="50" dirty="0"/>
              <a:t> </a:t>
            </a:r>
            <a:r>
              <a:rPr dirty="0"/>
              <a:t>do</a:t>
            </a:r>
            <a:r>
              <a:rPr spc="50" dirty="0"/>
              <a:t> </a:t>
            </a:r>
            <a:r>
              <a:rPr dirty="0"/>
              <a:t>2</a:t>
            </a:r>
            <a:r>
              <a:rPr spc="45" dirty="0"/>
              <a:t> </a:t>
            </a:r>
            <a:r>
              <a:rPr spc="-25" dirty="0"/>
              <a:t>000 </a:t>
            </a:r>
            <a:r>
              <a:rPr spc="-135" dirty="0"/>
              <a:t>obyvatel.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04" y="2502647"/>
            <a:ext cx="3841915" cy="8427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7255" y="799634"/>
            <a:ext cx="15673705" cy="1171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505"/>
              </a:lnSpc>
              <a:spcBef>
                <a:spcPts val="105"/>
              </a:spcBef>
            </a:pPr>
            <a:r>
              <a:rPr spc="-110" dirty="0">
                <a:solidFill>
                  <a:srgbClr val="128BB9"/>
                </a:solidFill>
              </a:rPr>
              <a:t>129</a:t>
            </a:r>
            <a:r>
              <a:rPr spc="-170" dirty="0">
                <a:solidFill>
                  <a:srgbClr val="128BB9"/>
                </a:solidFill>
              </a:rPr>
              <a:t> </a:t>
            </a:r>
            <a:r>
              <a:rPr spc="-105" dirty="0">
                <a:solidFill>
                  <a:srgbClr val="128BB9"/>
                </a:solidFill>
              </a:rPr>
              <a:t>410</a:t>
            </a:r>
            <a:r>
              <a:rPr spc="-125" dirty="0">
                <a:solidFill>
                  <a:srgbClr val="128BB9"/>
                </a:solidFill>
              </a:rPr>
              <a:t> </a:t>
            </a:r>
            <a:r>
              <a:rPr dirty="0">
                <a:solidFill>
                  <a:srgbClr val="128BB9"/>
                </a:solidFill>
              </a:rPr>
              <a:t>-</a:t>
            </a:r>
            <a:r>
              <a:rPr spc="-135" dirty="0">
                <a:solidFill>
                  <a:srgbClr val="128BB9"/>
                </a:solidFill>
              </a:rPr>
              <a:t> </a:t>
            </a:r>
            <a:r>
              <a:rPr spc="235" dirty="0">
                <a:solidFill>
                  <a:srgbClr val="128BB9"/>
                </a:solidFill>
              </a:rPr>
              <a:t>ROZVOJ</a:t>
            </a:r>
            <a:r>
              <a:rPr spc="350" dirty="0">
                <a:solidFill>
                  <a:srgbClr val="128BB9"/>
                </a:solidFill>
              </a:rPr>
              <a:t> </a:t>
            </a:r>
            <a:r>
              <a:rPr spc="470" dirty="0">
                <a:solidFill>
                  <a:srgbClr val="128BB9"/>
                </a:solidFill>
              </a:rPr>
              <a:t>VODOVODŮ</a:t>
            </a:r>
            <a:r>
              <a:rPr spc="-500" dirty="0">
                <a:solidFill>
                  <a:srgbClr val="128BB9"/>
                </a:solidFill>
              </a:rPr>
              <a:t> </a:t>
            </a:r>
            <a:r>
              <a:rPr spc="575" dirty="0">
                <a:solidFill>
                  <a:srgbClr val="128BB9"/>
                </a:solidFill>
              </a:rPr>
              <a:t>A</a:t>
            </a:r>
            <a:r>
              <a:rPr spc="-135" dirty="0">
                <a:solidFill>
                  <a:srgbClr val="128BB9"/>
                </a:solidFill>
              </a:rPr>
              <a:t> </a:t>
            </a:r>
            <a:r>
              <a:rPr spc="440" dirty="0">
                <a:solidFill>
                  <a:srgbClr val="128BB9"/>
                </a:solidFill>
              </a:rPr>
              <a:t>KANALIZACÍ</a:t>
            </a:r>
          </a:p>
          <a:p>
            <a:pPr marL="12700">
              <a:lnSpc>
                <a:spcPts val="4505"/>
              </a:lnSpc>
            </a:pPr>
            <a:r>
              <a:rPr spc="445" dirty="0">
                <a:solidFill>
                  <a:srgbClr val="128BB9"/>
                </a:solidFill>
              </a:rPr>
              <a:t>OBLAST</a:t>
            </a:r>
            <a:r>
              <a:rPr spc="-125" dirty="0">
                <a:solidFill>
                  <a:srgbClr val="128BB9"/>
                </a:solidFill>
              </a:rPr>
              <a:t> </a:t>
            </a:r>
            <a:r>
              <a:rPr spc="395" dirty="0">
                <a:solidFill>
                  <a:srgbClr val="128BB9"/>
                </a:solidFill>
              </a:rPr>
              <a:t>PODPORY</a:t>
            </a:r>
            <a:r>
              <a:rPr spc="-80" dirty="0">
                <a:solidFill>
                  <a:srgbClr val="128BB9"/>
                </a:solidFill>
              </a:rPr>
              <a:t> </a:t>
            </a:r>
            <a:r>
              <a:rPr dirty="0">
                <a:solidFill>
                  <a:srgbClr val="128BB9"/>
                </a:solidFill>
              </a:rPr>
              <a:t>-</a:t>
            </a:r>
            <a:r>
              <a:rPr spc="-110" dirty="0">
                <a:solidFill>
                  <a:srgbClr val="128BB9"/>
                </a:solidFill>
              </a:rPr>
              <a:t> </a:t>
            </a:r>
            <a:r>
              <a:rPr spc="465" dirty="0">
                <a:solidFill>
                  <a:srgbClr val="128BB9"/>
                </a:solidFill>
              </a:rPr>
              <a:t>ODVÁDĚNÍ</a:t>
            </a:r>
            <a:r>
              <a:rPr spc="-475" dirty="0">
                <a:solidFill>
                  <a:srgbClr val="128BB9"/>
                </a:solidFill>
              </a:rPr>
              <a:t> </a:t>
            </a:r>
            <a:r>
              <a:rPr spc="575" dirty="0">
                <a:solidFill>
                  <a:srgbClr val="128BB9"/>
                </a:solidFill>
              </a:rPr>
              <a:t>A</a:t>
            </a:r>
            <a:r>
              <a:rPr spc="-100" dirty="0">
                <a:solidFill>
                  <a:srgbClr val="128BB9"/>
                </a:solidFill>
              </a:rPr>
              <a:t> </a:t>
            </a:r>
            <a:r>
              <a:rPr spc="385" dirty="0">
                <a:solidFill>
                  <a:srgbClr val="128BB9"/>
                </a:solidFill>
              </a:rPr>
              <a:t>ČIŠTĚNÍ</a:t>
            </a:r>
            <a:r>
              <a:rPr spc="-100" dirty="0">
                <a:solidFill>
                  <a:srgbClr val="128BB9"/>
                </a:solidFill>
              </a:rPr>
              <a:t> </a:t>
            </a:r>
            <a:r>
              <a:rPr spc="490" dirty="0">
                <a:solidFill>
                  <a:srgbClr val="128BB9"/>
                </a:solidFill>
              </a:rPr>
              <a:t>ODPADNÍCH</a:t>
            </a:r>
            <a:r>
              <a:rPr spc="-680" dirty="0">
                <a:solidFill>
                  <a:srgbClr val="128BB9"/>
                </a:solidFill>
              </a:rPr>
              <a:t> </a:t>
            </a:r>
            <a:r>
              <a:rPr spc="445" dirty="0">
                <a:solidFill>
                  <a:srgbClr val="128BB9"/>
                </a:solidFill>
              </a:rPr>
              <a:t>VOD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7255" y="1778542"/>
            <a:ext cx="18120995" cy="866648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3950" b="1" spc="434" dirty="0">
                <a:solidFill>
                  <a:srgbClr val="128BB9"/>
                </a:solidFill>
                <a:latin typeface="Trebuchet MS"/>
                <a:cs typeface="Trebuchet MS"/>
              </a:rPr>
              <a:t>(PODPROGRAM</a:t>
            </a:r>
            <a:r>
              <a:rPr sz="3950" b="1" spc="-125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3950" b="1" spc="-110" dirty="0">
                <a:solidFill>
                  <a:srgbClr val="128BB9"/>
                </a:solidFill>
                <a:latin typeface="Trebuchet MS"/>
                <a:cs typeface="Trebuchet MS"/>
              </a:rPr>
              <a:t>129</a:t>
            </a:r>
            <a:r>
              <a:rPr sz="3950" b="1" spc="-125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3950" b="1" spc="-20" dirty="0">
                <a:solidFill>
                  <a:srgbClr val="128BB9"/>
                </a:solidFill>
                <a:latin typeface="Trebuchet MS"/>
                <a:cs typeface="Trebuchet MS"/>
              </a:rPr>
              <a:t>413):</a:t>
            </a:r>
            <a:endParaRPr sz="3950">
              <a:latin typeface="Trebuchet MS"/>
              <a:cs typeface="Trebuchet MS"/>
            </a:endParaRPr>
          </a:p>
          <a:p>
            <a:pPr marL="1124585" marR="5080" indent="-814705" algn="just">
              <a:lnSpc>
                <a:spcPct val="90700"/>
              </a:lnSpc>
              <a:spcBef>
                <a:spcPts val="1205"/>
              </a:spcBef>
              <a:buClr>
                <a:srgbClr val="004999"/>
              </a:buClr>
              <a:buAutoNum type="alphaLcParenR"/>
              <a:tabLst>
                <a:tab pos="1124585" algn="l"/>
              </a:tabLst>
            </a:pPr>
            <a:r>
              <a:rPr sz="3600" b="1" dirty="0">
                <a:latin typeface="Trebuchet MS"/>
                <a:cs typeface="Trebuchet MS"/>
              </a:rPr>
              <a:t>výstavba</a:t>
            </a:r>
            <a:r>
              <a:rPr sz="3600" b="1" spc="46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hlavních</a:t>
            </a:r>
            <a:r>
              <a:rPr sz="3600" b="1" spc="47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kanalizačních</a:t>
            </a:r>
            <a:r>
              <a:rPr sz="3600" b="1" spc="459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sběračů</a:t>
            </a:r>
            <a:r>
              <a:rPr sz="3600" dirty="0">
                <a:latin typeface="Trebuchet MS"/>
                <a:cs typeface="Trebuchet MS"/>
              </a:rPr>
              <a:t>,</a:t>
            </a:r>
            <a:r>
              <a:rPr sz="3600" spc="21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kanalizační</a:t>
            </a:r>
            <a:r>
              <a:rPr sz="3600" spc="47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sítě</a:t>
            </a:r>
            <a:r>
              <a:rPr sz="3600" spc="470" dirty="0">
                <a:latin typeface="Trebuchet MS"/>
                <a:cs typeface="Trebuchet MS"/>
              </a:rPr>
              <a:t> </a:t>
            </a:r>
            <a:r>
              <a:rPr sz="3600" spc="-340" dirty="0">
                <a:latin typeface="Trebuchet MS"/>
                <a:cs typeface="Trebuchet MS"/>
              </a:rPr>
              <a:t>a</a:t>
            </a:r>
            <a:r>
              <a:rPr sz="3600" spc="480" dirty="0">
                <a:latin typeface="Trebuchet MS"/>
                <a:cs typeface="Trebuchet MS"/>
              </a:rPr>
              <a:t> </a:t>
            </a:r>
            <a:r>
              <a:rPr sz="3600" spc="-95" dirty="0">
                <a:latin typeface="Trebuchet MS"/>
                <a:cs typeface="Trebuchet MS"/>
              </a:rPr>
              <a:t>souvisejících</a:t>
            </a:r>
            <a:r>
              <a:rPr sz="3600" spc="465" dirty="0">
                <a:latin typeface="Trebuchet MS"/>
                <a:cs typeface="Trebuchet MS"/>
              </a:rPr>
              <a:t> </a:t>
            </a:r>
            <a:r>
              <a:rPr sz="3600" spc="-45" dirty="0">
                <a:latin typeface="Trebuchet MS"/>
                <a:cs typeface="Trebuchet MS"/>
              </a:rPr>
              <a:t>objektů </a:t>
            </a:r>
            <a:r>
              <a:rPr sz="3600" b="1" spc="-40" dirty="0">
                <a:latin typeface="Trebuchet MS"/>
                <a:cs typeface="Trebuchet MS"/>
              </a:rPr>
              <a:t>spojených</a:t>
            </a:r>
            <a:r>
              <a:rPr sz="3600" b="1" spc="-1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s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spc="-10" dirty="0">
                <a:latin typeface="Trebuchet MS"/>
                <a:cs typeface="Trebuchet MS"/>
              </a:rPr>
              <a:t>výstavbou</a:t>
            </a:r>
            <a:r>
              <a:rPr sz="3600" b="1" spc="-14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nebo</a:t>
            </a:r>
            <a:r>
              <a:rPr sz="3600" b="1" spc="-155" dirty="0">
                <a:latin typeface="Trebuchet MS"/>
                <a:cs typeface="Trebuchet MS"/>
              </a:rPr>
              <a:t> </a:t>
            </a:r>
            <a:r>
              <a:rPr sz="3600" b="1" spc="-55" dirty="0">
                <a:latin typeface="Trebuchet MS"/>
                <a:cs typeface="Trebuchet MS"/>
              </a:rPr>
              <a:t>intenzifikaci</a:t>
            </a:r>
            <a:r>
              <a:rPr sz="3600" b="1" spc="-150" dirty="0">
                <a:latin typeface="Trebuchet MS"/>
                <a:cs typeface="Trebuchet MS"/>
              </a:rPr>
              <a:t> </a:t>
            </a:r>
            <a:r>
              <a:rPr sz="3600" b="1" spc="-20" dirty="0">
                <a:latin typeface="Trebuchet MS"/>
                <a:cs typeface="Trebuchet MS"/>
              </a:rPr>
              <a:t>čistíren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odpadních</a:t>
            </a:r>
            <a:r>
              <a:rPr sz="3600" b="1" spc="-1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vod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(dále</a:t>
            </a:r>
            <a:r>
              <a:rPr sz="3600" b="1" spc="-155" dirty="0">
                <a:latin typeface="Trebuchet MS"/>
                <a:cs typeface="Trebuchet MS"/>
              </a:rPr>
              <a:t> </a:t>
            </a:r>
            <a:r>
              <a:rPr sz="3600" b="1" spc="-120" dirty="0">
                <a:latin typeface="Trebuchet MS"/>
                <a:cs typeface="Trebuchet MS"/>
              </a:rPr>
              <a:t>jen</a:t>
            </a:r>
            <a:r>
              <a:rPr sz="3600" b="1" spc="-150" dirty="0">
                <a:latin typeface="Trebuchet MS"/>
                <a:cs typeface="Trebuchet MS"/>
              </a:rPr>
              <a:t> </a:t>
            </a:r>
            <a:r>
              <a:rPr sz="3600" b="1" spc="105" dirty="0">
                <a:latin typeface="Trebuchet MS"/>
                <a:cs typeface="Trebuchet MS"/>
              </a:rPr>
              <a:t>ČOV</a:t>
            </a:r>
            <a:r>
              <a:rPr sz="3600" spc="105" dirty="0">
                <a:latin typeface="Trebuchet MS"/>
                <a:cs typeface="Trebuchet MS"/>
              </a:rPr>
              <a:t>), </a:t>
            </a:r>
            <a:r>
              <a:rPr sz="3600" spc="-180" dirty="0">
                <a:latin typeface="Trebuchet MS"/>
                <a:cs typeface="Trebuchet MS"/>
              </a:rPr>
              <a:t>minimálně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pro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50</a:t>
            </a:r>
            <a:r>
              <a:rPr sz="3600" spc="30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obyvatel,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kde</a:t>
            </a:r>
            <a:r>
              <a:rPr sz="3600" spc="4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po</a:t>
            </a:r>
            <a:r>
              <a:rPr sz="3600" spc="30" dirty="0">
                <a:latin typeface="Trebuchet MS"/>
                <a:cs typeface="Trebuchet MS"/>
              </a:rPr>
              <a:t> </a:t>
            </a:r>
            <a:r>
              <a:rPr sz="3600" spc="-195" dirty="0">
                <a:latin typeface="Trebuchet MS"/>
                <a:cs typeface="Trebuchet MS"/>
              </a:rPr>
              <a:t>realizaci</a:t>
            </a:r>
            <a:r>
              <a:rPr sz="3600" spc="3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budou</a:t>
            </a:r>
            <a:r>
              <a:rPr sz="3600" spc="30" dirty="0">
                <a:latin typeface="Trebuchet MS"/>
                <a:cs typeface="Trebuchet MS"/>
              </a:rPr>
              <a:t> </a:t>
            </a:r>
            <a:r>
              <a:rPr sz="3600" spc="-120" dirty="0">
                <a:latin typeface="Trebuchet MS"/>
                <a:cs typeface="Trebuchet MS"/>
              </a:rPr>
              <a:t>splněny</a:t>
            </a:r>
            <a:r>
              <a:rPr sz="3600" spc="40" dirty="0">
                <a:latin typeface="Trebuchet MS"/>
                <a:cs typeface="Trebuchet MS"/>
              </a:rPr>
              <a:t> </a:t>
            </a:r>
            <a:r>
              <a:rPr sz="3600" spc="-195" dirty="0">
                <a:latin typeface="Trebuchet MS"/>
                <a:cs typeface="Trebuchet MS"/>
              </a:rPr>
              <a:t>ukazatele</a:t>
            </a:r>
            <a:r>
              <a:rPr sz="3600" spc="40" dirty="0">
                <a:latin typeface="Trebuchet MS"/>
                <a:cs typeface="Trebuchet MS"/>
              </a:rPr>
              <a:t> </a:t>
            </a:r>
            <a:r>
              <a:rPr sz="3600" spc="-155" dirty="0">
                <a:latin typeface="Trebuchet MS"/>
                <a:cs typeface="Trebuchet MS"/>
              </a:rPr>
              <a:t>jakosti</a:t>
            </a:r>
            <a:r>
              <a:rPr sz="3600" spc="20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vypouštěné </a:t>
            </a:r>
            <a:r>
              <a:rPr sz="3600" spc="-80" dirty="0">
                <a:latin typeface="Trebuchet MS"/>
                <a:cs typeface="Trebuchet MS"/>
              </a:rPr>
              <a:t>vyčištěné</a:t>
            </a:r>
            <a:r>
              <a:rPr sz="3600" spc="-4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vody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stanovené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příslušným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vodoprávním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úřadem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(v</a:t>
            </a:r>
            <a:r>
              <a:rPr sz="3600" spc="-30" dirty="0">
                <a:latin typeface="Trebuchet MS"/>
                <a:cs typeface="Trebuchet MS"/>
              </a:rPr>
              <a:t> případě</a:t>
            </a:r>
            <a:r>
              <a:rPr sz="3600" spc="-35" dirty="0">
                <a:latin typeface="Trebuchet MS"/>
                <a:cs typeface="Trebuchet MS"/>
              </a:rPr>
              <a:t> budování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nové </a:t>
            </a:r>
            <a:r>
              <a:rPr sz="3600" spc="-254" dirty="0">
                <a:latin typeface="Trebuchet MS"/>
                <a:cs typeface="Trebuchet MS"/>
              </a:rPr>
              <a:t>kanalizace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340" dirty="0">
                <a:latin typeface="Trebuchet MS"/>
                <a:cs typeface="Trebuchet MS"/>
              </a:rPr>
              <a:t>a</a:t>
            </a:r>
            <a:r>
              <a:rPr sz="3600" spc="70" dirty="0">
                <a:latin typeface="Trebuchet MS"/>
                <a:cs typeface="Trebuchet MS"/>
              </a:rPr>
              <a:t> </a:t>
            </a:r>
            <a:r>
              <a:rPr sz="3600" spc="-75" dirty="0">
                <a:latin typeface="Trebuchet MS"/>
                <a:cs typeface="Trebuchet MS"/>
              </a:rPr>
              <a:t>nové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290" dirty="0">
                <a:latin typeface="Trebuchet MS"/>
                <a:cs typeface="Trebuchet MS"/>
              </a:rPr>
              <a:t>ČOV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125" dirty="0">
                <a:latin typeface="Trebuchet MS"/>
                <a:cs typeface="Trebuchet MS"/>
              </a:rPr>
              <a:t>musí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být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v</a:t>
            </a:r>
            <a:r>
              <a:rPr sz="3600" spc="-25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rámci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spc="-185" dirty="0">
                <a:latin typeface="Trebuchet MS"/>
                <a:cs typeface="Trebuchet MS"/>
              </a:rPr>
              <a:t>akce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204" dirty="0">
                <a:latin typeface="Trebuchet MS"/>
                <a:cs typeface="Trebuchet MS"/>
              </a:rPr>
              <a:t>zajištěno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spc="-225" dirty="0">
                <a:latin typeface="Trebuchet MS"/>
                <a:cs typeface="Trebuchet MS"/>
              </a:rPr>
              <a:t>napojení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229" dirty="0">
                <a:latin typeface="Trebuchet MS"/>
                <a:cs typeface="Trebuchet MS"/>
              </a:rPr>
              <a:t>minimálně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50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spc="280" dirty="0">
                <a:latin typeface="Trebuchet MS"/>
                <a:cs typeface="Trebuchet MS"/>
              </a:rPr>
              <a:t>%</a:t>
            </a:r>
            <a:r>
              <a:rPr sz="3600" spc="-25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obyvatel obce),</a:t>
            </a:r>
            <a:endParaRPr sz="3600">
              <a:latin typeface="Trebuchet MS"/>
              <a:cs typeface="Trebuchet MS"/>
            </a:endParaRPr>
          </a:p>
          <a:p>
            <a:pPr marL="1124585" marR="53340" indent="-814705" algn="just">
              <a:lnSpc>
                <a:spcPts val="3920"/>
              </a:lnSpc>
              <a:spcBef>
                <a:spcPts val="880"/>
              </a:spcBef>
              <a:buClr>
                <a:srgbClr val="004999"/>
              </a:buClr>
              <a:buAutoNum type="alphaLcParenR"/>
              <a:tabLst>
                <a:tab pos="1124585" algn="l"/>
              </a:tabLst>
            </a:pPr>
            <a:r>
              <a:rPr sz="3600" b="1" dirty="0">
                <a:latin typeface="Trebuchet MS"/>
                <a:cs typeface="Trebuchet MS"/>
              </a:rPr>
              <a:t>dostavba</a:t>
            </a:r>
            <a:r>
              <a:rPr sz="3600" b="1" spc="81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hlavních</a:t>
            </a:r>
            <a:r>
              <a:rPr sz="3600" b="1" spc="84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kanalizačních</a:t>
            </a:r>
            <a:r>
              <a:rPr sz="3600" b="1" spc="84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systémů</a:t>
            </a:r>
            <a:r>
              <a:rPr sz="3600" b="1" spc="825" dirty="0">
                <a:latin typeface="Trebuchet MS"/>
                <a:cs typeface="Trebuchet MS"/>
              </a:rPr>
              <a:t> </a:t>
            </a:r>
            <a:r>
              <a:rPr sz="3600" spc="-340" dirty="0">
                <a:latin typeface="Trebuchet MS"/>
                <a:cs typeface="Trebuchet MS"/>
              </a:rPr>
              <a:t>a</a:t>
            </a:r>
            <a:r>
              <a:rPr sz="3600" spc="835" dirty="0">
                <a:latin typeface="Trebuchet MS"/>
                <a:cs typeface="Trebuchet MS"/>
              </a:rPr>
              <a:t> </a:t>
            </a:r>
            <a:r>
              <a:rPr sz="3600" spc="-85" dirty="0">
                <a:latin typeface="Trebuchet MS"/>
                <a:cs typeface="Trebuchet MS"/>
              </a:rPr>
              <a:t>souvisejících</a:t>
            </a:r>
            <a:r>
              <a:rPr sz="3600" spc="83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objektů</a:t>
            </a:r>
            <a:r>
              <a:rPr sz="3600" spc="840" dirty="0">
                <a:latin typeface="Trebuchet MS"/>
                <a:cs typeface="Trebuchet MS"/>
              </a:rPr>
              <a:t> </a:t>
            </a:r>
            <a:r>
              <a:rPr sz="3600" spc="-275" dirty="0">
                <a:latin typeface="Trebuchet MS"/>
                <a:cs typeface="Trebuchet MS"/>
              </a:rPr>
              <a:t>(vyjma</a:t>
            </a:r>
            <a:r>
              <a:rPr sz="3600" spc="835" dirty="0">
                <a:latin typeface="Trebuchet MS"/>
                <a:cs typeface="Trebuchet MS"/>
              </a:rPr>
              <a:t> </a:t>
            </a:r>
            <a:r>
              <a:rPr sz="3600" spc="150" dirty="0">
                <a:latin typeface="Trebuchet MS"/>
                <a:cs typeface="Trebuchet MS"/>
              </a:rPr>
              <a:t>ČOV) </a:t>
            </a:r>
            <a:r>
              <a:rPr sz="3600" spc="-200" dirty="0">
                <a:latin typeface="Trebuchet MS"/>
                <a:cs typeface="Trebuchet MS"/>
              </a:rPr>
              <a:t>minimálně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pro</a:t>
            </a:r>
            <a:r>
              <a:rPr sz="3600" spc="-27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50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-270" dirty="0">
                <a:latin typeface="Trebuchet MS"/>
                <a:cs typeface="Trebuchet MS"/>
              </a:rPr>
              <a:t>obyvatel,</a:t>
            </a:r>
            <a:r>
              <a:rPr sz="3600" dirty="0">
                <a:latin typeface="Trebuchet MS"/>
                <a:cs typeface="Trebuchet MS"/>
              </a:rPr>
              <a:t> </a:t>
            </a:r>
            <a:r>
              <a:rPr sz="3600" spc="-270" dirty="0">
                <a:latin typeface="Trebuchet MS"/>
                <a:cs typeface="Trebuchet MS"/>
              </a:rPr>
              <a:t>za</a:t>
            </a:r>
            <a:r>
              <a:rPr sz="3600" spc="25" dirty="0">
                <a:latin typeface="Trebuchet MS"/>
                <a:cs typeface="Trebuchet MS"/>
              </a:rPr>
              <a:t> </a:t>
            </a:r>
            <a:r>
              <a:rPr sz="3600" spc="-200" dirty="0">
                <a:latin typeface="Trebuchet MS"/>
                <a:cs typeface="Trebuchet MS"/>
              </a:rPr>
              <a:t>předpokladu,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že</a:t>
            </a:r>
            <a:r>
              <a:rPr sz="3600" spc="30" dirty="0">
                <a:latin typeface="Trebuchet MS"/>
                <a:cs typeface="Trebuchet MS"/>
              </a:rPr>
              <a:t> </a:t>
            </a:r>
            <a:r>
              <a:rPr sz="3600" spc="-125" dirty="0">
                <a:latin typeface="Trebuchet MS"/>
                <a:cs typeface="Trebuchet MS"/>
              </a:rPr>
              <a:t>odpadní</a:t>
            </a:r>
            <a:r>
              <a:rPr sz="3600" spc="20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vody</a:t>
            </a:r>
            <a:r>
              <a:rPr sz="3600" spc="15" dirty="0">
                <a:latin typeface="Trebuchet MS"/>
                <a:cs typeface="Trebuchet MS"/>
              </a:rPr>
              <a:t> </a:t>
            </a:r>
            <a:r>
              <a:rPr sz="3600" spc="-25" dirty="0">
                <a:latin typeface="Trebuchet MS"/>
                <a:cs typeface="Trebuchet MS"/>
              </a:rPr>
              <a:t>budou</a:t>
            </a:r>
            <a:r>
              <a:rPr sz="3600" spc="25" dirty="0">
                <a:latin typeface="Trebuchet MS"/>
                <a:cs typeface="Trebuchet MS"/>
              </a:rPr>
              <a:t> </a:t>
            </a:r>
            <a:r>
              <a:rPr sz="3600" spc="-145" dirty="0">
                <a:latin typeface="Trebuchet MS"/>
                <a:cs typeface="Trebuchet MS"/>
              </a:rPr>
              <a:t>odváděny</a:t>
            </a:r>
            <a:r>
              <a:rPr sz="3600" spc="30" dirty="0">
                <a:latin typeface="Trebuchet MS"/>
                <a:cs typeface="Trebuchet MS"/>
              </a:rPr>
              <a:t> </a:t>
            </a:r>
            <a:r>
              <a:rPr sz="3600" spc="-340" dirty="0">
                <a:latin typeface="Trebuchet MS"/>
                <a:cs typeface="Trebuchet MS"/>
              </a:rPr>
              <a:t>a</a:t>
            </a:r>
            <a:r>
              <a:rPr sz="3600" spc="65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následně </a:t>
            </a:r>
            <a:r>
              <a:rPr sz="3600" spc="-210" dirty="0">
                <a:latin typeface="Trebuchet MS"/>
                <a:cs typeface="Trebuchet MS"/>
              </a:rPr>
              <a:t>čištěny</a:t>
            </a:r>
            <a:r>
              <a:rPr sz="3600" spc="-65" dirty="0">
                <a:latin typeface="Trebuchet MS"/>
                <a:cs typeface="Trebuchet MS"/>
              </a:rPr>
              <a:t> </a:t>
            </a:r>
            <a:r>
              <a:rPr sz="3600" spc="-254" dirty="0">
                <a:latin typeface="Trebuchet MS"/>
                <a:cs typeface="Trebuchet MS"/>
              </a:rPr>
              <a:t>na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330" dirty="0">
                <a:latin typeface="Trebuchet MS"/>
                <a:cs typeface="Trebuchet MS"/>
              </a:rPr>
              <a:t>již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existující,</a:t>
            </a:r>
            <a:r>
              <a:rPr sz="3600" spc="-434" dirty="0">
                <a:latin typeface="Trebuchet MS"/>
                <a:cs typeface="Trebuchet MS"/>
              </a:rPr>
              <a:t> </a:t>
            </a:r>
            <a:r>
              <a:rPr sz="3600" spc="-229" dirty="0">
                <a:latin typeface="Trebuchet MS"/>
                <a:cs typeface="Trebuchet MS"/>
              </a:rPr>
              <a:t>kapacitní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340" dirty="0">
                <a:latin typeface="Trebuchet MS"/>
                <a:cs typeface="Trebuchet MS"/>
              </a:rPr>
              <a:t>a</a:t>
            </a:r>
            <a:r>
              <a:rPr sz="3600" spc="-40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vyhovující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ČOV,</a:t>
            </a:r>
            <a:endParaRPr sz="3600">
              <a:latin typeface="Trebuchet MS"/>
              <a:cs typeface="Trebuchet MS"/>
            </a:endParaRPr>
          </a:p>
          <a:p>
            <a:pPr marL="1124585" marR="5715" indent="-814705" algn="just">
              <a:lnSpc>
                <a:spcPts val="3920"/>
              </a:lnSpc>
              <a:spcBef>
                <a:spcPts val="815"/>
              </a:spcBef>
              <a:buClr>
                <a:srgbClr val="004999"/>
              </a:buClr>
              <a:buAutoNum type="alphaLcParenR"/>
              <a:tabLst>
                <a:tab pos="1124585" algn="l"/>
              </a:tabLst>
            </a:pPr>
            <a:r>
              <a:rPr sz="3600" b="1" dirty="0">
                <a:latin typeface="Trebuchet MS"/>
                <a:cs typeface="Trebuchet MS"/>
              </a:rPr>
              <a:t>odstranění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volných</a:t>
            </a:r>
            <a:r>
              <a:rPr sz="3600" b="1" spc="-5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výustí</a:t>
            </a:r>
            <a:r>
              <a:rPr sz="3600" b="1" spc="-65" dirty="0">
                <a:latin typeface="Trebuchet MS"/>
                <a:cs typeface="Trebuchet MS"/>
              </a:rPr>
              <a:t> </a:t>
            </a:r>
            <a:r>
              <a:rPr sz="3600" spc="-220" dirty="0">
                <a:latin typeface="Trebuchet MS"/>
                <a:cs typeface="Trebuchet MS"/>
              </a:rPr>
              <a:t>realizací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spc="-120" dirty="0">
                <a:latin typeface="Trebuchet MS"/>
                <a:cs typeface="Trebuchet MS"/>
              </a:rPr>
              <a:t>komplexního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145" dirty="0">
                <a:latin typeface="Trebuchet MS"/>
                <a:cs typeface="Trebuchet MS"/>
              </a:rPr>
              <a:t>opatření</a:t>
            </a:r>
            <a:r>
              <a:rPr sz="3600" spc="-65" dirty="0">
                <a:latin typeface="Trebuchet MS"/>
                <a:cs typeface="Trebuchet MS"/>
              </a:rPr>
              <a:t> </a:t>
            </a:r>
            <a:r>
              <a:rPr sz="3600" spc="-95" dirty="0">
                <a:latin typeface="Trebuchet MS"/>
                <a:cs typeface="Trebuchet MS"/>
              </a:rPr>
              <a:t>řešícího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odkanalizování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obce </a:t>
            </a:r>
            <a:r>
              <a:rPr sz="3600" spc="-80" dirty="0">
                <a:latin typeface="Trebuchet MS"/>
                <a:cs typeface="Trebuchet MS"/>
              </a:rPr>
              <a:t>nebo</a:t>
            </a:r>
            <a:r>
              <a:rPr sz="3600" spc="-150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místní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50" dirty="0">
                <a:latin typeface="Trebuchet MS"/>
                <a:cs typeface="Trebuchet MS"/>
              </a:rPr>
              <a:t>(městské)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215" dirty="0">
                <a:latin typeface="Trebuchet MS"/>
                <a:cs typeface="Trebuchet MS"/>
              </a:rPr>
              <a:t>části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185" dirty="0">
                <a:latin typeface="Trebuchet MS"/>
                <a:cs typeface="Trebuchet MS"/>
              </a:rPr>
              <a:t>spojené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s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výstavbou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spc="285" dirty="0">
                <a:latin typeface="Trebuchet MS"/>
                <a:cs typeface="Trebuchet MS"/>
              </a:rPr>
              <a:t>ČOV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v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45" dirty="0">
                <a:latin typeface="Trebuchet MS"/>
                <a:cs typeface="Trebuchet MS"/>
              </a:rPr>
              <a:t>obcích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225" dirty="0">
                <a:latin typeface="Trebuchet MS"/>
                <a:cs typeface="Trebuchet MS"/>
              </a:rPr>
              <a:t>minimálně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pro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50</a:t>
            </a:r>
            <a:r>
              <a:rPr sz="3600" spc="-80" dirty="0">
                <a:latin typeface="Trebuchet MS"/>
                <a:cs typeface="Trebuchet MS"/>
              </a:rPr>
              <a:t> obyvatel </a:t>
            </a:r>
            <a:r>
              <a:rPr sz="3600" spc="-60" dirty="0">
                <a:latin typeface="Trebuchet MS"/>
                <a:cs typeface="Trebuchet MS"/>
              </a:rPr>
              <a:t>nebo</a:t>
            </a:r>
            <a:r>
              <a:rPr sz="3600" spc="-215" dirty="0">
                <a:latin typeface="Trebuchet MS"/>
                <a:cs typeface="Trebuchet MS"/>
              </a:rPr>
              <a:t> </a:t>
            </a:r>
            <a:r>
              <a:rPr sz="3600" spc="-275" dirty="0">
                <a:latin typeface="Trebuchet MS"/>
                <a:cs typeface="Trebuchet MS"/>
              </a:rPr>
              <a:t>za</a:t>
            </a:r>
            <a:r>
              <a:rPr sz="3600" spc="5" dirty="0">
                <a:latin typeface="Trebuchet MS"/>
                <a:cs typeface="Trebuchet MS"/>
              </a:rPr>
              <a:t> </a:t>
            </a:r>
            <a:r>
              <a:rPr sz="3600" spc="-220" dirty="0">
                <a:latin typeface="Trebuchet MS"/>
                <a:cs typeface="Trebuchet MS"/>
              </a:rPr>
              <a:t>předpokladu,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95" dirty="0">
                <a:latin typeface="Trebuchet MS"/>
                <a:cs typeface="Trebuchet MS"/>
              </a:rPr>
              <a:t>že</a:t>
            </a:r>
            <a:r>
              <a:rPr sz="3600" spc="-175" dirty="0">
                <a:latin typeface="Trebuchet MS"/>
                <a:cs typeface="Trebuchet MS"/>
              </a:rPr>
              <a:t> </a:t>
            </a:r>
            <a:r>
              <a:rPr sz="3600" spc="-150" dirty="0">
                <a:latin typeface="Trebuchet MS"/>
                <a:cs typeface="Trebuchet MS"/>
              </a:rPr>
              <a:t>odpadní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spc="-70" dirty="0">
                <a:latin typeface="Trebuchet MS"/>
                <a:cs typeface="Trebuchet MS"/>
              </a:rPr>
              <a:t>vody</a:t>
            </a:r>
            <a:r>
              <a:rPr sz="3600" spc="-150" dirty="0">
                <a:latin typeface="Trebuchet MS"/>
                <a:cs typeface="Trebuchet MS"/>
              </a:rPr>
              <a:t> </a:t>
            </a:r>
            <a:r>
              <a:rPr sz="3600" spc="-70" dirty="0">
                <a:latin typeface="Trebuchet MS"/>
                <a:cs typeface="Trebuchet MS"/>
              </a:rPr>
              <a:t>budou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spc="-160" dirty="0">
                <a:latin typeface="Trebuchet MS"/>
                <a:cs typeface="Trebuchet MS"/>
              </a:rPr>
              <a:t>odváděny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340" dirty="0">
                <a:latin typeface="Trebuchet MS"/>
                <a:cs typeface="Trebuchet MS"/>
              </a:rPr>
              <a:t>a</a:t>
            </a:r>
            <a:r>
              <a:rPr sz="3600" spc="65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následně</a:t>
            </a:r>
            <a:r>
              <a:rPr sz="3600" spc="-30" dirty="0">
                <a:latin typeface="Trebuchet MS"/>
                <a:cs typeface="Trebuchet MS"/>
              </a:rPr>
              <a:t> </a:t>
            </a:r>
            <a:r>
              <a:rPr sz="3600" spc="-185" dirty="0">
                <a:latin typeface="Trebuchet MS"/>
                <a:cs typeface="Trebuchet MS"/>
              </a:rPr>
              <a:t>čištěny</a:t>
            </a:r>
            <a:r>
              <a:rPr sz="3600" spc="-25" dirty="0">
                <a:latin typeface="Trebuchet MS"/>
                <a:cs typeface="Trebuchet MS"/>
              </a:rPr>
              <a:t> </a:t>
            </a:r>
            <a:r>
              <a:rPr sz="3600" spc="-254" dirty="0">
                <a:latin typeface="Trebuchet MS"/>
                <a:cs typeface="Trebuchet MS"/>
              </a:rPr>
              <a:t>na</a:t>
            </a:r>
            <a:r>
              <a:rPr sz="3600" spc="-15" dirty="0">
                <a:latin typeface="Trebuchet MS"/>
                <a:cs typeface="Trebuchet MS"/>
              </a:rPr>
              <a:t> </a:t>
            </a:r>
            <a:r>
              <a:rPr sz="3600" spc="-330" dirty="0">
                <a:latin typeface="Trebuchet MS"/>
                <a:cs typeface="Trebuchet MS"/>
              </a:rPr>
              <a:t>již</a:t>
            </a:r>
            <a:r>
              <a:rPr sz="3600" spc="60" dirty="0">
                <a:latin typeface="Trebuchet MS"/>
                <a:cs typeface="Trebuchet MS"/>
              </a:rPr>
              <a:t> </a:t>
            </a:r>
            <a:r>
              <a:rPr sz="3600" spc="-200" dirty="0">
                <a:latin typeface="Trebuchet MS"/>
                <a:cs typeface="Trebuchet MS"/>
              </a:rPr>
              <a:t>existující, </a:t>
            </a:r>
            <a:r>
              <a:rPr sz="3600" spc="-229" dirty="0">
                <a:latin typeface="Trebuchet MS"/>
                <a:cs typeface="Trebuchet MS"/>
              </a:rPr>
              <a:t>kapacitní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340" dirty="0">
                <a:latin typeface="Trebuchet MS"/>
                <a:cs typeface="Trebuchet MS"/>
              </a:rPr>
              <a:t>a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vyhovující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ČOV,</a:t>
            </a:r>
            <a:endParaRPr sz="3600">
              <a:latin typeface="Trebuchet MS"/>
              <a:cs typeface="Trebuchet MS"/>
            </a:endParaRPr>
          </a:p>
          <a:p>
            <a:pPr marL="1124585" marR="55244" indent="-814705" algn="just">
              <a:lnSpc>
                <a:spcPts val="3920"/>
              </a:lnSpc>
              <a:spcBef>
                <a:spcPts val="825"/>
              </a:spcBef>
              <a:buClr>
                <a:srgbClr val="004999"/>
              </a:buClr>
              <a:buAutoNum type="alphaLcParenR"/>
              <a:tabLst>
                <a:tab pos="1124585" algn="l"/>
              </a:tabLst>
            </a:pPr>
            <a:r>
              <a:rPr sz="3600" b="1" spc="-40" dirty="0">
                <a:latin typeface="Trebuchet MS"/>
                <a:cs typeface="Trebuchet MS"/>
              </a:rPr>
              <a:t>intenzifikace</a:t>
            </a:r>
            <a:r>
              <a:rPr sz="3600" b="1" spc="-235" dirty="0">
                <a:latin typeface="Trebuchet MS"/>
                <a:cs typeface="Trebuchet MS"/>
              </a:rPr>
              <a:t> </a:t>
            </a:r>
            <a:r>
              <a:rPr sz="3600" b="1" spc="445" dirty="0">
                <a:latin typeface="Trebuchet MS"/>
                <a:cs typeface="Trebuchet MS"/>
              </a:rPr>
              <a:t>ČOV</a:t>
            </a:r>
            <a:r>
              <a:rPr sz="3600" b="1" spc="-270" dirty="0">
                <a:latin typeface="Trebuchet MS"/>
                <a:cs typeface="Trebuchet MS"/>
              </a:rPr>
              <a:t> </a:t>
            </a:r>
            <a:r>
              <a:rPr sz="3600" spc="-229" dirty="0">
                <a:latin typeface="Trebuchet MS"/>
                <a:cs typeface="Trebuchet MS"/>
              </a:rPr>
              <a:t>minimálně</a:t>
            </a:r>
            <a:r>
              <a:rPr sz="3600" spc="-4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pro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50</a:t>
            </a:r>
            <a:r>
              <a:rPr sz="3600" spc="-45" dirty="0">
                <a:latin typeface="Trebuchet MS"/>
                <a:cs typeface="Trebuchet MS"/>
              </a:rPr>
              <a:t> </a:t>
            </a:r>
            <a:r>
              <a:rPr sz="3600" spc="-290" dirty="0">
                <a:latin typeface="Trebuchet MS"/>
                <a:cs typeface="Trebuchet MS"/>
              </a:rPr>
              <a:t>obyvatel,</a:t>
            </a:r>
            <a:r>
              <a:rPr sz="3600" spc="20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kde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po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235" dirty="0">
                <a:latin typeface="Trebuchet MS"/>
                <a:cs typeface="Trebuchet MS"/>
              </a:rPr>
              <a:t>realizaci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budou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splněny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spc="-150" dirty="0">
                <a:latin typeface="Trebuchet MS"/>
                <a:cs typeface="Trebuchet MS"/>
              </a:rPr>
              <a:t>ukazatele </a:t>
            </a:r>
            <a:r>
              <a:rPr sz="3600" spc="-229" dirty="0">
                <a:latin typeface="Trebuchet MS"/>
                <a:cs typeface="Trebuchet MS"/>
              </a:rPr>
              <a:t>jakosti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155" dirty="0">
                <a:latin typeface="Trebuchet MS"/>
                <a:cs typeface="Trebuchet MS"/>
              </a:rPr>
              <a:t>vypouštěné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200" dirty="0">
                <a:latin typeface="Trebuchet MS"/>
                <a:cs typeface="Trebuchet MS"/>
              </a:rPr>
              <a:t>vyčištěné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120" dirty="0">
                <a:latin typeface="Trebuchet MS"/>
                <a:cs typeface="Trebuchet MS"/>
              </a:rPr>
              <a:t>vody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200" dirty="0">
                <a:latin typeface="Trebuchet MS"/>
                <a:cs typeface="Trebuchet MS"/>
              </a:rPr>
              <a:t>stanovené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160" dirty="0">
                <a:latin typeface="Trebuchet MS"/>
                <a:cs typeface="Trebuchet MS"/>
              </a:rPr>
              <a:t>příslušným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55" dirty="0">
                <a:latin typeface="Trebuchet MS"/>
                <a:cs typeface="Trebuchet MS"/>
              </a:rPr>
              <a:t>vodoprávním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úřadem.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027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5"/>
              </a:spcBef>
            </a:pPr>
            <a:r>
              <a:rPr spc="445" dirty="0"/>
              <a:t>PROGRAM</a:t>
            </a:r>
            <a:r>
              <a:rPr spc="-150" dirty="0"/>
              <a:t> </a:t>
            </a:r>
            <a:r>
              <a:rPr spc="-110" dirty="0"/>
              <a:t>129</a:t>
            </a:r>
            <a:r>
              <a:rPr spc="-130" dirty="0"/>
              <a:t> </a:t>
            </a:r>
            <a:r>
              <a:rPr spc="-105" dirty="0"/>
              <a:t>410</a:t>
            </a:r>
            <a:r>
              <a:rPr spc="-120" dirty="0"/>
              <a:t> </a:t>
            </a:r>
            <a:r>
              <a:rPr spc="-145" dirty="0"/>
              <a:t>-</a:t>
            </a:r>
            <a:r>
              <a:rPr spc="-680" dirty="0"/>
              <a:t> </a:t>
            </a:r>
            <a:r>
              <a:rPr spc="340" dirty="0"/>
              <a:t>VÝŠE</a:t>
            </a:r>
            <a:r>
              <a:rPr spc="-130" dirty="0"/>
              <a:t> </a:t>
            </a:r>
            <a:r>
              <a:rPr spc="385" dirty="0"/>
              <a:t>PODPORY</a:t>
            </a:r>
          </a:p>
        </p:txBody>
      </p:sp>
      <p:sp>
        <p:nvSpPr>
          <p:cNvPr id="3" name="object 3"/>
          <p:cNvSpPr/>
          <p:nvPr/>
        </p:nvSpPr>
        <p:spPr>
          <a:xfrm>
            <a:off x="939876" y="2381143"/>
            <a:ext cx="280670" cy="297180"/>
          </a:xfrm>
          <a:custGeom>
            <a:avLst/>
            <a:gdLst/>
            <a:ahLst/>
            <a:cxnLst/>
            <a:rect l="l" t="t" r="r" b="b"/>
            <a:pathLst>
              <a:path w="280669" h="297180">
                <a:moveTo>
                  <a:pt x="280446" y="0"/>
                </a:moveTo>
                <a:lnTo>
                  <a:pt x="208198" y="9552"/>
                </a:lnTo>
                <a:lnTo>
                  <a:pt x="142313" y="33454"/>
                </a:lnTo>
                <a:lnTo>
                  <a:pt x="78295" y="80740"/>
                </a:lnTo>
                <a:lnTo>
                  <a:pt x="33631" y="149205"/>
                </a:lnTo>
                <a:lnTo>
                  <a:pt x="10320" y="219698"/>
                </a:lnTo>
                <a:lnTo>
                  <a:pt x="1423" y="274782"/>
                </a:lnTo>
                <a:lnTo>
                  <a:pt x="0" y="297018"/>
                </a:lnTo>
                <a:lnTo>
                  <a:pt x="20797" y="295959"/>
                </a:lnTo>
                <a:lnTo>
                  <a:pt x="72424" y="287466"/>
                </a:lnTo>
                <a:lnTo>
                  <a:pt x="138732" y="263562"/>
                </a:lnTo>
                <a:lnTo>
                  <a:pt x="203571" y="216273"/>
                </a:lnTo>
                <a:lnTo>
                  <a:pt x="248014" y="147809"/>
                </a:lnTo>
                <a:lnTo>
                  <a:pt x="270836" y="77317"/>
                </a:lnTo>
                <a:lnTo>
                  <a:pt x="279244" y="22235"/>
                </a:lnTo>
                <a:lnTo>
                  <a:pt x="280446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93930" y="2217843"/>
            <a:ext cx="16852265" cy="8419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2993390">
              <a:lnSpc>
                <a:spcPct val="100800"/>
              </a:lnSpc>
              <a:spcBef>
                <a:spcPts val="95"/>
              </a:spcBef>
            </a:pPr>
            <a:r>
              <a:rPr sz="3600" spc="-110" dirty="0">
                <a:latin typeface="Trebuchet MS"/>
                <a:cs typeface="Trebuchet MS"/>
              </a:rPr>
              <a:t>Podpora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229" dirty="0">
                <a:latin typeface="Trebuchet MS"/>
                <a:cs typeface="Trebuchet MS"/>
              </a:rPr>
              <a:t>ze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státního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120" dirty="0">
                <a:latin typeface="Trebuchet MS"/>
                <a:cs typeface="Trebuchet MS"/>
              </a:rPr>
              <a:t>rozpočtu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poskytuje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254" dirty="0">
                <a:latin typeface="Trebuchet MS"/>
                <a:cs typeface="Trebuchet MS"/>
              </a:rPr>
              <a:t>na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235" dirty="0">
                <a:latin typeface="Trebuchet MS"/>
                <a:cs typeface="Trebuchet MS"/>
              </a:rPr>
              <a:t>základě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150" dirty="0">
                <a:latin typeface="Trebuchet MS"/>
                <a:cs typeface="Trebuchet MS"/>
              </a:rPr>
              <a:t>počtu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185" dirty="0">
                <a:latin typeface="Trebuchet MS"/>
                <a:cs typeface="Trebuchet MS"/>
              </a:rPr>
              <a:t>trvale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hlášených </a:t>
            </a:r>
            <a:r>
              <a:rPr sz="3600" spc="-220" dirty="0">
                <a:latin typeface="Trebuchet MS"/>
                <a:cs typeface="Trebuchet MS"/>
              </a:rPr>
              <a:t>obyvatel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(k</a:t>
            </a:r>
            <a:r>
              <a:rPr sz="3600" spc="-215" dirty="0">
                <a:latin typeface="Trebuchet MS"/>
                <a:cs typeface="Trebuchet MS"/>
              </a:rPr>
              <a:t> </a:t>
            </a:r>
            <a:r>
              <a:rPr sz="3600" spc="-305" dirty="0">
                <a:latin typeface="Trebuchet MS"/>
                <a:cs typeface="Trebuchet MS"/>
              </a:rPr>
              <a:t>1.</a:t>
            </a:r>
            <a:r>
              <a:rPr sz="3600" spc="-450" dirty="0">
                <a:latin typeface="Trebuchet MS"/>
                <a:cs typeface="Trebuchet MS"/>
              </a:rPr>
              <a:t> </a:t>
            </a:r>
            <a:r>
              <a:rPr sz="3600" spc="-310" dirty="0">
                <a:latin typeface="Trebuchet MS"/>
                <a:cs typeface="Trebuchet MS"/>
              </a:rPr>
              <a:t>1.</a:t>
            </a:r>
            <a:r>
              <a:rPr sz="3600" spc="-445" dirty="0">
                <a:latin typeface="Trebuchet MS"/>
                <a:cs typeface="Trebuchet MS"/>
              </a:rPr>
              <a:t> </a:t>
            </a:r>
            <a:r>
              <a:rPr sz="3600" spc="-190" dirty="0">
                <a:latin typeface="Trebuchet MS"/>
                <a:cs typeface="Trebuchet MS"/>
              </a:rPr>
              <a:t>aktuálního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roku)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s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310" dirty="0">
                <a:latin typeface="Trebuchet MS"/>
                <a:cs typeface="Trebuchet MS"/>
              </a:rPr>
              <a:t>tím,</a:t>
            </a:r>
            <a:r>
              <a:rPr sz="3600" spc="-450" dirty="0">
                <a:latin typeface="Trebuchet MS"/>
                <a:cs typeface="Trebuchet MS"/>
              </a:rPr>
              <a:t> </a:t>
            </a:r>
            <a:r>
              <a:rPr sz="3600" spc="-229" dirty="0">
                <a:latin typeface="Trebuchet MS"/>
                <a:cs typeface="Trebuchet MS"/>
              </a:rPr>
              <a:t>že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05" dirty="0">
                <a:latin typeface="Trebuchet MS"/>
                <a:cs typeface="Trebuchet MS"/>
              </a:rPr>
              <a:t>pokud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spc="-380" dirty="0">
                <a:latin typeface="Trebuchet MS"/>
                <a:cs typeface="Trebuchet MS"/>
              </a:rPr>
              <a:t>je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žadatelem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obec:</a:t>
            </a:r>
            <a:endParaRPr sz="3600">
              <a:latin typeface="Trebuchet MS"/>
              <a:cs typeface="Trebuchet MS"/>
            </a:endParaRPr>
          </a:p>
          <a:p>
            <a:pPr marL="290195" indent="-277495">
              <a:lnSpc>
                <a:spcPct val="100000"/>
              </a:lnSpc>
              <a:spcBef>
                <a:spcPts val="30"/>
              </a:spcBef>
              <a:buFont typeface="Trebuchet MS"/>
              <a:buChar char="-"/>
              <a:tabLst>
                <a:tab pos="290195" algn="l"/>
              </a:tabLst>
            </a:pPr>
            <a:r>
              <a:rPr sz="3600" b="1" spc="55" dirty="0">
                <a:latin typeface="Trebuchet MS"/>
                <a:cs typeface="Trebuchet MS"/>
              </a:rPr>
              <a:t>do</a:t>
            </a:r>
            <a:r>
              <a:rPr sz="3600" b="1" spc="-80" dirty="0">
                <a:latin typeface="Trebuchet MS"/>
                <a:cs typeface="Trebuchet MS"/>
              </a:rPr>
              <a:t> </a:t>
            </a:r>
            <a:r>
              <a:rPr sz="3600" b="1" spc="-120" dirty="0">
                <a:latin typeface="Trebuchet MS"/>
                <a:cs typeface="Trebuchet MS"/>
              </a:rPr>
              <a:t>1000</a:t>
            </a:r>
            <a:r>
              <a:rPr sz="3600" b="1" spc="-75" dirty="0">
                <a:latin typeface="Trebuchet MS"/>
                <a:cs typeface="Trebuchet MS"/>
              </a:rPr>
              <a:t> </a:t>
            </a:r>
            <a:r>
              <a:rPr sz="3600" spc="-254" dirty="0">
                <a:latin typeface="Trebuchet MS"/>
                <a:cs typeface="Trebuchet MS"/>
              </a:rPr>
              <a:t>obyvatel,</a:t>
            </a:r>
            <a:r>
              <a:rPr sz="3600" spc="-465" dirty="0">
                <a:latin typeface="Trebuchet MS"/>
                <a:cs typeface="Trebuchet MS"/>
              </a:rPr>
              <a:t> </a:t>
            </a:r>
            <a:r>
              <a:rPr sz="3600" spc="-380" dirty="0">
                <a:latin typeface="Trebuchet MS"/>
                <a:cs typeface="Trebuchet MS"/>
              </a:rPr>
              <a:t>je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185" dirty="0">
                <a:latin typeface="Trebuchet MS"/>
                <a:cs typeface="Trebuchet MS"/>
              </a:rPr>
              <a:t>dotace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stanovena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ve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výši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b="1" spc="-80" dirty="0">
                <a:latin typeface="Trebuchet MS"/>
                <a:cs typeface="Trebuchet MS"/>
              </a:rPr>
              <a:t>70</a:t>
            </a:r>
            <a:r>
              <a:rPr sz="3600" b="1" spc="-85" dirty="0">
                <a:latin typeface="Trebuchet MS"/>
                <a:cs typeface="Trebuchet MS"/>
              </a:rPr>
              <a:t> </a:t>
            </a:r>
            <a:r>
              <a:rPr sz="3600" b="1" spc="145" dirty="0">
                <a:latin typeface="Trebuchet MS"/>
                <a:cs typeface="Trebuchet MS"/>
              </a:rPr>
              <a:t>%</a:t>
            </a:r>
            <a:r>
              <a:rPr sz="3600" b="1" spc="-80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z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60" dirty="0">
                <a:latin typeface="Trebuchet MS"/>
                <a:cs typeface="Trebuchet MS"/>
              </a:rPr>
              <a:t>NSTČ,</a:t>
            </a:r>
            <a:endParaRPr sz="3600">
              <a:latin typeface="Trebuchet MS"/>
              <a:cs typeface="Trebuchet MS"/>
            </a:endParaRPr>
          </a:p>
          <a:p>
            <a:pPr marL="290195" indent="-277495">
              <a:lnSpc>
                <a:spcPct val="100000"/>
              </a:lnSpc>
              <a:spcBef>
                <a:spcPts val="35"/>
              </a:spcBef>
              <a:buChar char="-"/>
              <a:tabLst>
                <a:tab pos="290195" algn="l"/>
              </a:tabLst>
            </a:pPr>
            <a:r>
              <a:rPr sz="3600" dirty="0">
                <a:latin typeface="Trebuchet MS"/>
                <a:cs typeface="Trebuchet MS"/>
              </a:rPr>
              <a:t>v</a:t>
            </a:r>
            <a:r>
              <a:rPr sz="3600" spc="-195" dirty="0">
                <a:latin typeface="Trebuchet MS"/>
                <a:cs typeface="Trebuchet MS"/>
              </a:rPr>
              <a:t> </a:t>
            </a:r>
            <a:r>
              <a:rPr sz="3600" spc="-160" dirty="0">
                <a:latin typeface="Trebuchet MS"/>
                <a:cs typeface="Trebuchet MS"/>
              </a:rPr>
              <a:t>rozmezí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b="1" spc="-114" dirty="0">
                <a:latin typeface="Trebuchet MS"/>
                <a:cs typeface="Trebuchet MS"/>
              </a:rPr>
              <a:t>1001</a:t>
            </a:r>
            <a:r>
              <a:rPr sz="3600" b="1" spc="-11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až</a:t>
            </a:r>
            <a:r>
              <a:rPr sz="3600" b="1" spc="-90" dirty="0">
                <a:latin typeface="Trebuchet MS"/>
                <a:cs typeface="Trebuchet MS"/>
              </a:rPr>
              <a:t> </a:t>
            </a:r>
            <a:r>
              <a:rPr sz="3600" b="1" spc="-114" dirty="0">
                <a:latin typeface="Trebuchet MS"/>
                <a:cs typeface="Trebuchet MS"/>
              </a:rPr>
              <a:t>2000</a:t>
            </a:r>
            <a:r>
              <a:rPr sz="3600" b="1" spc="-95" dirty="0">
                <a:latin typeface="Trebuchet MS"/>
                <a:cs typeface="Trebuchet MS"/>
              </a:rPr>
              <a:t> </a:t>
            </a:r>
            <a:r>
              <a:rPr sz="3600" spc="-254" dirty="0">
                <a:latin typeface="Trebuchet MS"/>
                <a:cs typeface="Trebuchet MS"/>
              </a:rPr>
              <a:t>obyvatel,</a:t>
            </a:r>
            <a:r>
              <a:rPr sz="3600" spc="-450" dirty="0">
                <a:latin typeface="Trebuchet MS"/>
                <a:cs typeface="Trebuchet MS"/>
              </a:rPr>
              <a:t> </a:t>
            </a:r>
            <a:r>
              <a:rPr sz="3600" spc="-395" dirty="0">
                <a:latin typeface="Trebuchet MS"/>
                <a:cs typeface="Trebuchet MS"/>
              </a:rPr>
              <a:t>je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190" dirty="0">
                <a:latin typeface="Trebuchet MS"/>
                <a:cs typeface="Trebuchet MS"/>
              </a:rPr>
              <a:t>dotace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stanovena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ve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výši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65%</a:t>
            </a:r>
            <a:r>
              <a:rPr sz="3600" b="1" spc="-90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z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60" dirty="0">
                <a:latin typeface="Trebuchet MS"/>
                <a:cs typeface="Trebuchet MS"/>
              </a:rPr>
              <a:t>NSTČ,</a:t>
            </a:r>
            <a:endParaRPr sz="3600">
              <a:latin typeface="Trebuchet MS"/>
              <a:cs typeface="Trebuchet MS"/>
            </a:endParaRPr>
          </a:p>
          <a:p>
            <a:pPr marL="290195" indent="-277495">
              <a:lnSpc>
                <a:spcPct val="100000"/>
              </a:lnSpc>
              <a:spcBef>
                <a:spcPts val="35"/>
              </a:spcBef>
              <a:buChar char="-"/>
              <a:tabLst>
                <a:tab pos="290195" algn="l"/>
              </a:tabLst>
            </a:pPr>
            <a:r>
              <a:rPr sz="3600" dirty="0">
                <a:latin typeface="Trebuchet MS"/>
                <a:cs typeface="Trebuchet MS"/>
              </a:rPr>
              <a:t>s</a:t>
            </a:r>
            <a:r>
              <a:rPr sz="3600" spc="-229" dirty="0">
                <a:latin typeface="Trebuchet MS"/>
                <a:cs typeface="Trebuchet MS"/>
              </a:rPr>
              <a:t> </a:t>
            </a:r>
            <a:r>
              <a:rPr sz="3600" b="1" spc="-35" dirty="0">
                <a:latin typeface="Trebuchet MS"/>
                <a:cs typeface="Trebuchet MS"/>
              </a:rPr>
              <a:t>více</a:t>
            </a:r>
            <a:r>
              <a:rPr sz="3600" b="1" spc="-12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než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b="1" spc="-125" dirty="0">
                <a:latin typeface="Trebuchet MS"/>
                <a:cs typeface="Trebuchet MS"/>
              </a:rPr>
              <a:t>2000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obyvateli,</a:t>
            </a:r>
            <a:r>
              <a:rPr sz="3600" spc="-450" dirty="0">
                <a:latin typeface="Trebuchet MS"/>
                <a:cs typeface="Trebuchet MS"/>
              </a:rPr>
              <a:t> </a:t>
            </a:r>
            <a:r>
              <a:rPr sz="3600" spc="-395" dirty="0">
                <a:latin typeface="Trebuchet MS"/>
                <a:cs typeface="Trebuchet MS"/>
              </a:rPr>
              <a:t>je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85" dirty="0">
                <a:latin typeface="Trebuchet MS"/>
                <a:cs typeface="Trebuchet MS"/>
              </a:rPr>
              <a:t>dotace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204" dirty="0">
                <a:latin typeface="Trebuchet MS"/>
                <a:cs typeface="Trebuchet MS"/>
              </a:rPr>
              <a:t>stanovena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ve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výši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b="1" spc="-80" dirty="0">
                <a:latin typeface="Trebuchet MS"/>
                <a:cs typeface="Trebuchet MS"/>
              </a:rPr>
              <a:t>60</a:t>
            </a:r>
            <a:r>
              <a:rPr sz="3600" b="1" spc="-110" dirty="0">
                <a:latin typeface="Trebuchet MS"/>
                <a:cs typeface="Trebuchet MS"/>
              </a:rPr>
              <a:t> </a:t>
            </a:r>
            <a:r>
              <a:rPr sz="3600" b="1" spc="145" dirty="0">
                <a:latin typeface="Trebuchet MS"/>
                <a:cs typeface="Trebuchet MS"/>
              </a:rPr>
              <a:t>%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z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60" dirty="0">
                <a:latin typeface="Trebuchet MS"/>
                <a:cs typeface="Trebuchet MS"/>
              </a:rPr>
              <a:t>NSTČ.</a:t>
            </a:r>
            <a:endParaRPr sz="3600">
              <a:latin typeface="Trebuchet MS"/>
              <a:cs typeface="Trebuchet MS"/>
            </a:endParaRPr>
          </a:p>
          <a:p>
            <a:pPr marL="20955" marR="5080" algn="just">
              <a:lnSpc>
                <a:spcPct val="100800"/>
              </a:lnSpc>
              <a:spcBef>
                <a:spcPts val="1975"/>
              </a:spcBef>
            </a:pPr>
            <a:r>
              <a:rPr sz="3600" spc="60" dirty="0">
                <a:latin typeface="Trebuchet MS"/>
                <a:cs typeface="Trebuchet MS"/>
              </a:rPr>
              <a:t>V</a:t>
            </a:r>
            <a:r>
              <a:rPr sz="3600" spc="-275" dirty="0">
                <a:latin typeface="Trebuchet MS"/>
                <a:cs typeface="Trebuchet MS"/>
              </a:rPr>
              <a:t> </a:t>
            </a:r>
            <a:r>
              <a:rPr sz="3600" spc="-290" dirty="0">
                <a:latin typeface="Trebuchet MS"/>
                <a:cs typeface="Trebuchet MS"/>
              </a:rPr>
              <a:t>případě,</a:t>
            </a:r>
            <a:r>
              <a:rPr sz="3600" spc="20" dirty="0">
                <a:latin typeface="Trebuchet MS"/>
                <a:cs typeface="Trebuchet MS"/>
              </a:rPr>
              <a:t> </a:t>
            </a:r>
            <a:r>
              <a:rPr sz="3600" spc="-155" dirty="0">
                <a:latin typeface="Trebuchet MS"/>
                <a:cs typeface="Trebuchet MS"/>
              </a:rPr>
              <a:t>že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spc="-245" dirty="0">
                <a:latin typeface="Trebuchet MS"/>
                <a:cs typeface="Trebuchet MS"/>
              </a:rPr>
              <a:t>žadatelem</a:t>
            </a:r>
            <a:r>
              <a:rPr sz="3600" spc="-25" dirty="0">
                <a:latin typeface="Trebuchet MS"/>
                <a:cs typeface="Trebuchet MS"/>
              </a:rPr>
              <a:t> </a:t>
            </a:r>
            <a:r>
              <a:rPr sz="3600" spc="-465" dirty="0">
                <a:latin typeface="Trebuchet MS"/>
                <a:cs typeface="Trebuchet MS"/>
              </a:rPr>
              <a:t>je</a:t>
            </a:r>
            <a:r>
              <a:rPr sz="3600" spc="195" dirty="0">
                <a:latin typeface="Trebuchet MS"/>
                <a:cs typeface="Trebuchet MS"/>
              </a:rPr>
              <a:t> </a:t>
            </a:r>
            <a:r>
              <a:rPr sz="3600" spc="-175" dirty="0">
                <a:latin typeface="Trebuchet MS"/>
                <a:cs typeface="Trebuchet MS"/>
              </a:rPr>
              <a:t>svazek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spc="-110" dirty="0">
                <a:latin typeface="Trebuchet MS"/>
                <a:cs typeface="Trebuchet MS"/>
              </a:rPr>
              <a:t>obcí</a:t>
            </a:r>
            <a:r>
              <a:rPr sz="3600" spc="-160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nebo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100" dirty="0">
                <a:latin typeface="Trebuchet MS"/>
                <a:cs typeface="Trebuchet MS"/>
              </a:rPr>
              <a:t>vodohospodářská</a:t>
            </a:r>
            <a:r>
              <a:rPr sz="3600" spc="-10" dirty="0">
                <a:latin typeface="Trebuchet MS"/>
                <a:cs typeface="Trebuchet MS"/>
              </a:rPr>
              <a:t> </a:t>
            </a:r>
            <a:r>
              <a:rPr sz="3600" spc="-204" dirty="0">
                <a:latin typeface="Trebuchet MS"/>
                <a:cs typeface="Trebuchet MS"/>
              </a:rPr>
              <a:t>společnost,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65" dirty="0">
                <a:latin typeface="Trebuchet MS"/>
                <a:cs typeface="Trebuchet MS"/>
              </a:rPr>
              <a:t>stanoví</a:t>
            </a:r>
            <a:r>
              <a:rPr sz="3600" spc="-15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se</a:t>
            </a:r>
            <a:r>
              <a:rPr sz="3600" spc="10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výše </a:t>
            </a:r>
            <a:r>
              <a:rPr sz="3600" spc="-185" dirty="0">
                <a:latin typeface="Trebuchet MS"/>
                <a:cs typeface="Trebuchet MS"/>
              </a:rPr>
              <a:t>dotace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150" dirty="0">
                <a:latin typeface="Trebuchet MS"/>
                <a:cs typeface="Trebuchet MS"/>
              </a:rPr>
              <a:t>podle</a:t>
            </a:r>
            <a:r>
              <a:rPr sz="3600" spc="-120" dirty="0">
                <a:latin typeface="Trebuchet MS"/>
                <a:cs typeface="Trebuchet MS"/>
              </a:rPr>
              <a:t> </a:t>
            </a:r>
            <a:r>
              <a:rPr sz="3600" spc="-185" dirty="0">
                <a:latin typeface="Trebuchet MS"/>
                <a:cs typeface="Trebuchet MS"/>
              </a:rPr>
              <a:t>velikosti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315" dirty="0">
                <a:latin typeface="Trebuchet MS"/>
                <a:cs typeface="Trebuchet MS"/>
              </a:rPr>
              <a:t>obce,</a:t>
            </a:r>
            <a:r>
              <a:rPr sz="3600" spc="4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v</a:t>
            </a:r>
            <a:r>
              <a:rPr sz="3600" spc="-270" dirty="0">
                <a:latin typeface="Trebuchet MS"/>
                <a:cs typeface="Trebuchet MS"/>
              </a:rPr>
              <a:t> </a:t>
            </a:r>
            <a:r>
              <a:rPr sz="3600" spc="-195" dirty="0">
                <a:latin typeface="Trebuchet MS"/>
                <a:cs typeface="Trebuchet MS"/>
              </a:rPr>
              <a:t>níž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75" dirty="0">
                <a:latin typeface="Trebuchet MS"/>
                <a:cs typeface="Trebuchet MS"/>
              </a:rPr>
              <a:t>dochází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k</a:t>
            </a:r>
            <a:r>
              <a:rPr sz="3600" spc="-229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realizaci</a:t>
            </a:r>
            <a:r>
              <a:rPr sz="3600" spc="-10" dirty="0">
                <a:latin typeface="Trebuchet MS"/>
                <a:cs typeface="Trebuchet MS"/>
              </a:rPr>
              <a:t> </a:t>
            </a:r>
            <a:r>
              <a:rPr sz="3600" spc="-375" dirty="0">
                <a:latin typeface="Trebuchet MS"/>
                <a:cs typeface="Trebuchet MS"/>
              </a:rPr>
              <a:t>akce.</a:t>
            </a:r>
            <a:r>
              <a:rPr sz="3600" spc="100" dirty="0">
                <a:latin typeface="Trebuchet MS"/>
                <a:cs typeface="Trebuchet MS"/>
              </a:rPr>
              <a:t> </a:t>
            </a:r>
            <a:r>
              <a:rPr sz="3600" spc="-95" dirty="0">
                <a:latin typeface="Trebuchet MS"/>
                <a:cs typeface="Trebuchet MS"/>
              </a:rPr>
              <a:t>Pokud</a:t>
            </a:r>
            <a:r>
              <a:rPr sz="3600" spc="-5" dirty="0">
                <a:latin typeface="Trebuchet MS"/>
                <a:cs typeface="Trebuchet MS"/>
              </a:rPr>
              <a:t> </a:t>
            </a:r>
            <a:r>
              <a:rPr sz="3600" spc="-240" dirty="0">
                <a:latin typeface="Trebuchet MS"/>
                <a:cs typeface="Trebuchet MS"/>
              </a:rPr>
              <a:t>realizace</a:t>
            </a:r>
            <a:r>
              <a:rPr sz="3600" dirty="0">
                <a:latin typeface="Trebuchet MS"/>
                <a:cs typeface="Trebuchet MS"/>
              </a:rPr>
              <a:t> </a:t>
            </a:r>
            <a:r>
              <a:rPr sz="3600" spc="-225" dirty="0">
                <a:latin typeface="Trebuchet MS"/>
                <a:cs typeface="Trebuchet MS"/>
              </a:rPr>
              <a:t>akce</a:t>
            </a:r>
            <a:r>
              <a:rPr sz="3600" dirty="0">
                <a:latin typeface="Trebuchet MS"/>
                <a:cs typeface="Trebuchet MS"/>
              </a:rPr>
              <a:t> </a:t>
            </a:r>
            <a:r>
              <a:rPr sz="3600" spc="-165" dirty="0">
                <a:latin typeface="Trebuchet MS"/>
                <a:cs typeface="Trebuchet MS"/>
              </a:rPr>
              <a:t>probíhá</a:t>
            </a:r>
            <a:r>
              <a:rPr sz="3600" spc="-5" dirty="0">
                <a:latin typeface="Trebuchet MS"/>
                <a:cs typeface="Trebuchet MS"/>
              </a:rPr>
              <a:t> </a:t>
            </a:r>
            <a:r>
              <a:rPr sz="3600" spc="-285" dirty="0">
                <a:latin typeface="Trebuchet MS"/>
                <a:cs typeface="Trebuchet MS"/>
              </a:rPr>
              <a:t>na </a:t>
            </a:r>
            <a:r>
              <a:rPr sz="3600" spc="-190" dirty="0">
                <a:latin typeface="Trebuchet MS"/>
                <a:cs typeface="Trebuchet MS"/>
              </a:rPr>
              <a:t>katastrálním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území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spc="-95" dirty="0">
                <a:latin typeface="Trebuchet MS"/>
                <a:cs typeface="Trebuchet MS"/>
              </a:rPr>
              <a:t>více</a:t>
            </a:r>
            <a:r>
              <a:rPr sz="3600" spc="-180" dirty="0">
                <a:latin typeface="Trebuchet MS"/>
                <a:cs typeface="Trebuchet MS"/>
              </a:rPr>
              <a:t> </a:t>
            </a:r>
            <a:r>
              <a:rPr sz="3600" spc="-245" dirty="0">
                <a:latin typeface="Trebuchet MS"/>
                <a:cs typeface="Trebuchet MS"/>
              </a:rPr>
              <a:t>obcí,</a:t>
            </a:r>
            <a:r>
              <a:rPr sz="3600" spc="-25" dirty="0">
                <a:latin typeface="Trebuchet MS"/>
                <a:cs typeface="Trebuchet MS"/>
              </a:rPr>
              <a:t> </a:t>
            </a:r>
            <a:r>
              <a:rPr sz="3600" spc="-114" dirty="0">
                <a:latin typeface="Trebuchet MS"/>
                <a:cs typeface="Trebuchet MS"/>
              </a:rPr>
              <a:t>stanoví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se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114" dirty="0">
                <a:latin typeface="Trebuchet MS"/>
                <a:cs typeface="Trebuchet MS"/>
              </a:rPr>
              <a:t>dotace</a:t>
            </a:r>
            <a:r>
              <a:rPr sz="3600" spc="-15" dirty="0">
                <a:latin typeface="Trebuchet MS"/>
                <a:cs typeface="Trebuchet MS"/>
              </a:rPr>
              <a:t> </a:t>
            </a:r>
            <a:r>
              <a:rPr sz="3600" spc="-60" dirty="0">
                <a:latin typeface="Trebuchet MS"/>
                <a:cs typeface="Trebuchet MS"/>
              </a:rPr>
              <a:t>podle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nejmenší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obce,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75" dirty="0">
                <a:latin typeface="Trebuchet MS"/>
                <a:cs typeface="Trebuchet MS"/>
              </a:rPr>
              <a:t>která</a:t>
            </a:r>
            <a:r>
              <a:rPr sz="3600" spc="-25" dirty="0">
                <a:latin typeface="Trebuchet MS"/>
                <a:cs typeface="Trebuchet MS"/>
              </a:rPr>
              <a:t> </a:t>
            </a:r>
            <a:r>
              <a:rPr sz="3600" spc="-275" dirty="0">
                <a:latin typeface="Trebuchet MS"/>
                <a:cs typeface="Trebuchet MS"/>
              </a:rPr>
              <a:t>má</a:t>
            </a:r>
            <a:r>
              <a:rPr sz="3600" spc="5" dirty="0">
                <a:latin typeface="Trebuchet MS"/>
                <a:cs typeface="Trebuchet MS"/>
              </a:rPr>
              <a:t> </a:t>
            </a:r>
            <a:r>
              <a:rPr sz="3600" spc="-150" dirty="0">
                <a:latin typeface="Trebuchet MS"/>
                <a:cs typeface="Trebuchet MS"/>
              </a:rPr>
              <a:t>nejmenší </a:t>
            </a:r>
            <a:r>
              <a:rPr sz="3600" spc="-160" dirty="0">
                <a:latin typeface="Trebuchet MS"/>
                <a:cs typeface="Trebuchet MS"/>
              </a:rPr>
              <a:t>počet</a:t>
            </a:r>
            <a:r>
              <a:rPr sz="3600" spc="-65" dirty="0">
                <a:latin typeface="Trebuchet MS"/>
                <a:cs typeface="Trebuchet MS"/>
              </a:rPr>
              <a:t> </a:t>
            </a:r>
            <a:r>
              <a:rPr sz="3600" spc="-185" dirty="0">
                <a:latin typeface="Trebuchet MS"/>
                <a:cs typeface="Trebuchet MS"/>
              </a:rPr>
              <a:t>trvale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hlášených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spc="-114" dirty="0">
                <a:latin typeface="Trebuchet MS"/>
                <a:cs typeface="Trebuchet MS"/>
              </a:rPr>
              <a:t>obyvatel.</a:t>
            </a:r>
            <a:endParaRPr sz="3600">
              <a:latin typeface="Trebuchet MS"/>
              <a:cs typeface="Trebuchet MS"/>
            </a:endParaRPr>
          </a:p>
          <a:p>
            <a:pPr marL="20955" algn="just">
              <a:lnSpc>
                <a:spcPct val="100000"/>
              </a:lnSpc>
              <a:spcBef>
                <a:spcPts val="1220"/>
              </a:spcBef>
            </a:pPr>
            <a:r>
              <a:rPr sz="3600" spc="80" dirty="0">
                <a:latin typeface="Trebuchet MS"/>
                <a:cs typeface="Trebuchet MS"/>
              </a:rPr>
              <a:t>Na</a:t>
            </a:r>
            <a:r>
              <a:rPr sz="3600" spc="-130" dirty="0">
                <a:latin typeface="Trebuchet MS"/>
                <a:cs typeface="Trebuchet MS"/>
              </a:rPr>
              <a:t> </a:t>
            </a:r>
            <a:r>
              <a:rPr sz="3600" spc="-260" dirty="0">
                <a:latin typeface="Trebuchet MS"/>
                <a:cs typeface="Trebuchet MS"/>
              </a:rPr>
              <a:t>jeden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90" dirty="0">
                <a:latin typeface="Trebuchet MS"/>
                <a:cs typeface="Trebuchet MS"/>
              </a:rPr>
              <a:t>projekt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380" dirty="0">
                <a:latin typeface="Trebuchet MS"/>
                <a:cs typeface="Trebuchet MS"/>
              </a:rPr>
              <a:t>je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40" dirty="0">
                <a:latin typeface="Trebuchet MS"/>
                <a:cs typeface="Trebuchet MS"/>
              </a:rPr>
              <a:t>možné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125" dirty="0">
                <a:latin typeface="Trebuchet MS"/>
                <a:cs typeface="Trebuchet MS"/>
              </a:rPr>
              <a:t>poskytnout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spc="-195" dirty="0">
                <a:latin typeface="Trebuchet MS"/>
                <a:cs typeface="Trebuchet MS"/>
              </a:rPr>
              <a:t>dotaci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v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235" dirty="0">
                <a:latin typeface="Trebuchet MS"/>
                <a:cs typeface="Trebuchet MS"/>
              </a:rPr>
              <a:t>maximální</a:t>
            </a:r>
            <a:r>
              <a:rPr sz="3600" spc="-110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výši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b="1" spc="-80" dirty="0">
                <a:latin typeface="Trebuchet MS"/>
                <a:cs typeface="Trebuchet MS"/>
              </a:rPr>
              <a:t>50</a:t>
            </a:r>
            <a:r>
              <a:rPr sz="3600" b="1" spc="-90" dirty="0">
                <a:latin typeface="Trebuchet MS"/>
                <a:cs typeface="Trebuchet MS"/>
              </a:rPr>
              <a:t> </a:t>
            </a:r>
            <a:r>
              <a:rPr sz="3600" b="1" spc="-55" dirty="0">
                <a:latin typeface="Trebuchet MS"/>
                <a:cs typeface="Trebuchet MS"/>
              </a:rPr>
              <a:t>mil.</a:t>
            </a:r>
            <a:r>
              <a:rPr sz="3600" b="1" spc="-450" dirty="0">
                <a:latin typeface="Trebuchet MS"/>
                <a:cs typeface="Trebuchet MS"/>
              </a:rPr>
              <a:t> </a:t>
            </a:r>
            <a:r>
              <a:rPr sz="3600" b="1" spc="-25" dirty="0">
                <a:latin typeface="Trebuchet MS"/>
                <a:cs typeface="Trebuchet MS"/>
              </a:rPr>
              <a:t>Kč</a:t>
            </a:r>
            <a:r>
              <a:rPr sz="3600" spc="-25" dirty="0">
                <a:latin typeface="Trebuchet MS"/>
                <a:cs typeface="Trebuchet MS"/>
              </a:rPr>
              <a:t>.</a:t>
            </a:r>
            <a:endParaRPr sz="3600">
              <a:latin typeface="Trebuchet MS"/>
              <a:cs typeface="Trebuchet MS"/>
            </a:endParaRPr>
          </a:p>
          <a:p>
            <a:pPr marL="20955" marR="2045970">
              <a:lnSpc>
                <a:spcPct val="100800"/>
              </a:lnSpc>
              <a:spcBef>
                <a:spcPts val="1185"/>
              </a:spcBef>
            </a:pPr>
            <a:r>
              <a:rPr sz="3600" spc="-105" dirty="0">
                <a:latin typeface="Trebuchet MS"/>
                <a:cs typeface="Trebuchet MS"/>
              </a:rPr>
              <a:t>Celková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výše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spc="-65" dirty="0">
                <a:latin typeface="Trebuchet MS"/>
                <a:cs typeface="Trebuchet MS"/>
              </a:rPr>
              <a:t>podpory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-225" dirty="0">
                <a:latin typeface="Trebuchet MS"/>
                <a:cs typeface="Trebuchet MS"/>
              </a:rPr>
              <a:t>akce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70" dirty="0">
                <a:latin typeface="Trebuchet MS"/>
                <a:cs typeface="Trebuchet MS"/>
              </a:rPr>
              <a:t>poskytnutá</a:t>
            </a:r>
            <a:r>
              <a:rPr sz="3600" spc="-100" dirty="0">
                <a:latin typeface="Trebuchet MS"/>
                <a:cs typeface="Trebuchet MS"/>
              </a:rPr>
              <a:t> </a:t>
            </a:r>
            <a:r>
              <a:rPr sz="3600" spc="-229" dirty="0">
                <a:latin typeface="Trebuchet MS"/>
                <a:cs typeface="Trebuchet MS"/>
              </a:rPr>
              <a:t>ze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60" dirty="0">
                <a:latin typeface="Trebuchet MS"/>
                <a:cs typeface="Trebuchet MS"/>
              </a:rPr>
              <a:t>všech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195" dirty="0">
                <a:latin typeface="Trebuchet MS"/>
                <a:cs typeface="Trebuchet MS"/>
              </a:rPr>
              <a:t>zdrojů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204" dirty="0">
                <a:latin typeface="Trebuchet MS"/>
                <a:cs typeface="Trebuchet MS"/>
              </a:rPr>
              <a:t>(státní</a:t>
            </a:r>
            <a:r>
              <a:rPr sz="3600" spc="-105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rozpočet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225" dirty="0">
                <a:latin typeface="Trebuchet MS"/>
                <a:cs typeface="Trebuchet MS"/>
              </a:rPr>
              <a:t>+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100" dirty="0">
                <a:latin typeface="Trebuchet MS"/>
                <a:cs typeface="Trebuchet MS"/>
              </a:rPr>
              <a:t>kraj) </a:t>
            </a:r>
            <a:r>
              <a:rPr sz="3600" spc="-135" dirty="0">
                <a:latin typeface="Trebuchet MS"/>
                <a:cs typeface="Trebuchet MS"/>
              </a:rPr>
              <a:t>nepřekročí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90%</a:t>
            </a:r>
            <a:r>
              <a:rPr sz="3600" b="1" spc="-165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z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60" dirty="0">
                <a:latin typeface="Trebuchet MS"/>
                <a:cs typeface="Trebuchet MS"/>
              </a:rPr>
              <a:t>NSTČ.</a:t>
            </a:r>
            <a:endParaRPr sz="3600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  <a:spcBef>
                <a:spcPts val="825"/>
              </a:spcBef>
            </a:pPr>
            <a:r>
              <a:rPr sz="3600" dirty="0">
                <a:latin typeface="Trebuchet MS"/>
                <a:cs typeface="Trebuchet MS"/>
              </a:rPr>
              <a:t>Pro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-180" dirty="0">
                <a:latin typeface="Trebuchet MS"/>
                <a:cs typeface="Trebuchet MS"/>
              </a:rPr>
              <a:t>oblast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b="1" spc="-85" dirty="0">
                <a:latin typeface="Trebuchet MS"/>
                <a:cs typeface="Trebuchet MS"/>
              </a:rPr>
              <a:t>intenzifikace,</a:t>
            </a:r>
            <a:r>
              <a:rPr sz="3600" b="1" spc="-45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rekonstrukce</a:t>
            </a:r>
            <a:r>
              <a:rPr sz="3600" b="1" spc="-9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a</a:t>
            </a:r>
            <a:r>
              <a:rPr sz="3600" b="1" spc="-5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modernizace</a:t>
            </a:r>
            <a:r>
              <a:rPr sz="3600" b="1" spc="-80" dirty="0">
                <a:latin typeface="Trebuchet MS"/>
                <a:cs typeface="Trebuchet MS"/>
              </a:rPr>
              <a:t> </a:t>
            </a:r>
            <a:r>
              <a:rPr sz="3600" b="1" spc="445" dirty="0">
                <a:latin typeface="Trebuchet MS"/>
                <a:cs typeface="Trebuchet MS"/>
              </a:rPr>
              <a:t>ČOV</a:t>
            </a:r>
            <a:r>
              <a:rPr sz="3600" b="1" spc="-70" dirty="0">
                <a:latin typeface="Trebuchet MS"/>
                <a:cs typeface="Trebuchet MS"/>
              </a:rPr>
              <a:t> </a:t>
            </a:r>
            <a:r>
              <a:rPr sz="3600" spc="490" dirty="0">
                <a:latin typeface="Trebuchet MS"/>
                <a:cs typeface="Trebuchet MS"/>
              </a:rPr>
              <a:t>–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380" dirty="0">
                <a:latin typeface="Trebuchet MS"/>
                <a:cs typeface="Trebuchet MS"/>
              </a:rPr>
              <a:t>je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210" dirty="0">
                <a:latin typeface="Trebuchet MS"/>
                <a:cs typeface="Trebuchet MS"/>
              </a:rPr>
              <a:t>stanovena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výše</a:t>
            </a:r>
            <a:endParaRPr sz="3600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  <a:spcBef>
                <a:spcPts val="35"/>
              </a:spcBef>
            </a:pPr>
            <a:r>
              <a:rPr sz="3600" spc="-70" dirty="0">
                <a:latin typeface="Trebuchet MS"/>
                <a:cs typeface="Trebuchet MS"/>
              </a:rPr>
              <a:t>podpory</a:t>
            </a:r>
            <a:r>
              <a:rPr sz="3600" spc="-170" dirty="0">
                <a:latin typeface="Trebuchet MS"/>
                <a:cs typeface="Trebuchet MS"/>
              </a:rPr>
              <a:t> </a:t>
            </a:r>
            <a:r>
              <a:rPr sz="3600" spc="-254" dirty="0">
                <a:latin typeface="Trebuchet MS"/>
                <a:cs typeface="Trebuchet MS"/>
              </a:rPr>
              <a:t>na</a:t>
            </a:r>
            <a:r>
              <a:rPr sz="3600" spc="-85" dirty="0">
                <a:latin typeface="Trebuchet MS"/>
                <a:cs typeface="Trebuchet MS"/>
              </a:rPr>
              <a:t> </a:t>
            </a:r>
            <a:r>
              <a:rPr sz="3600" b="1" spc="-80" dirty="0">
                <a:latin typeface="Trebuchet MS"/>
                <a:cs typeface="Trebuchet MS"/>
              </a:rPr>
              <a:t>30</a:t>
            </a:r>
            <a:r>
              <a:rPr sz="3600" b="1" spc="-114" dirty="0">
                <a:latin typeface="Trebuchet MS"/>
                <a:cs typeface="Trebuchet MS"/>
              </a:rPr>
              <a:t> </a:t>
            </a:r>
            <a:r>
              <a:rPr sz="3600" b="1" spc="145" dirty="0">
                <a:latin typeface="Trebuchet MS"/>
                <a:cs typeface="Trebuchet MS"/>
              </a:rPr>
              <a:t>%</a:t>
            </a:r>
            <a:r>
              <a:rPr sz="3600" b="1" spc="-95" dirty="0">
                <a:latin typeface="Trebuchet MS"/>
                <a:cs typeface="Trebuchet MS"/>
              </a:rPr>
              <a:t> </a:t>
            </a:r>
            <a:r>
              <a:rPr sz="3600" spc="-195" dirty="0">
                <a:latin typeface="Trebuchet MS"/>
                <a:cs typeface="Trebuchet MS"/>
              </a:rPr>
              <a:t>(viz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OPŽP).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9876" y="5396382"/>
            <a:ext cx="280670" cy="297180"/>
          </a:xfrm>
          <a:custGeom>
            <a:avLst/>
            <a:gdLst/>
            <a:ahLst/>
            <a:cxnLst/>
            <a:rect l="l" t="t" r="r" b="b"/>
            <a:pathLst>
              <a:path w="280669" h="297179">
                <a:moveTo>
                  <a:pt x="280446" y="0"/>
                </a:moveTo>
                <a:lnTo>
                  <a:pt x="208198" y="9552"/>
                </a:lnTo>
                <a:lnTo>
                  <a:pt x="142313" y="33454"/>
                </a:lnTo>
                <a:lnTo>
                  <a:pt x="78295" y="80739"/>
                </a:lnTo>
                <a:lnTo>
                  <a:pt x="33631" y="149205"/>
                </a:lnTo>
                <a:lnTo>
                  <a:pt x="10320" y="219698"/>
                </a:lnTo>
                <a:lnTo>
                  <a:pt x="1423" y="274781"/>
                </a:lnTo>
                <a:lnTo>
                  <a:pt x="0" y="297017"/>
                </a:lnTo>
                <a:lnTo>
                  <a:pt x="20797" y="295959"/>
                </a:lnTo>
                <a:lnTo>
                  <a:pt x="72424" y="287465"/>
                </a:lnTo>
                <a:lnTo>
                  <a:pt x="138732" y="263562"/>
                </a:lnTo>
                <a:lnTo>
                  <a:pt x="203571" y="216273"/>
                </a:lnTo>
                <a:lnTo>
                  <a:pt x="248014" y="147809"/>
                </a:lnTo>
                <a:lnTo>
                  <a:pt x="270836" y="77317"/>
                </a:lnTo>
                <a:lnTo>
                  <a:pt x="279244" y="22235"/>
                </a:lnTo>
                <a:lnTo>
                  <a:pt x="280446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876" y="7758318"/>
            <a:ext cx="280670" cy="297180"/>
          </a:xfrm>
          <a:custGeom>
            <a:avLst/>
            <a:gdLst/>
            <a:ahLst/>
            <a:cxnLst/>
            <a:rect l="l" t="t" r="r" b="b"/>
            <a:pathLst>
              <a:path w="280669" h="297179">
                <a:moveTo>
                  <a:pt x="280446" y="0"/>
                </a:moveTo>
                <a:lnTo>
                  <a:pt x="208198" y="9552"/>
                </a:lnTo>
                <a:lnTo>
                  <a:pt x="142313" y="33454"/>
                </a:lnTo>
                <a:lnTo>
                  <a:pt x="78295" y="80739"/>
                </a:lnTo>
                <a:lnTo>
                  <a:pt x="33631" y="149205"/>
                </a:lnTo>
                <a:lnTo>
                  <a:pt x="10320" y="219698"/>
                </a:lnTo>
                <a:lnTo>
                  <a:pt x="1423" y="274782"/>
                </a:lnTo>
                <a:lnTo>
                  <a:pt x="0" y="297018"/>
                </a:lnTo>
                <a:lnTo>
                  <a:pt x="20797" y="295959"/>
                </a:lnTo>
                <a:lnTo>
                  <a:pt x="72424" y="287465"/>
                </a:lnTo>
                <a:lnTo>
                  <a:pt x="138732" y="263562"/>
                </a:lnTo>
                <a:lnTo>
                  <a:pt x="203571" y="216273"/>
                </a:lnTo>
                <a:lnTo>
                  <a:pt x="248014" y="147809"/>
                </a:lnTo>
                <a:lnTo>
                  <a:pt x="270836" y="77317"/>
                </a:lnTo>
                <a:lnTo>
                  <a:pt x="279244" y="22235"/>
                </a:lnTo>
                <a:lnTo>
                  <a:pt x="280446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9876" y="8461874"/>
            <a:ext cx="280670" cy="297180"/>
          </a:xfrm>
          <a:custGeom>
            <a:avLst/>
            <a:gdLst/>
            <a:ahLst/>
            <a:cxnLst/>
            <a:rect l="l" t="t" r="r" b="b"/>
            <a:pathLst>
              <a:path w="280669" h="297179">
                <a:moveTo>
                  <a:pt x="280446" y="0"/>
                </a:moveTo>
                <a:lnTo>
                  <a:pt x="208198" y="9552"/>
                </a:lnTo>
                <a:lnTo>
                  <a:pt x="142313" y="33454"/>
                </a:lnTo>
                <a:lnTo>
                  <a:pt x="78295" y="80739"/>
                </a:lnTo>
                <a:lnTo>
                  <a:pt x="33631" y="149205"/>
                </a:lnTo>
                <a:lnTo>
                  <a:pt x="10320" y="219698"/>
                </a:lnTo>
                <a:lnTo>
                  <a:pt x="1423" y="274782"/>
                </a:lnTo>
                <a:lnTo>
                  <a:pt x="0" y="297018"/>
                </a:lnTo>
                <a:lnTo>
                  <a:pt x="20797" y="295959"/>
                </a:lnTo>
                <a:lnTo>
                  <a:pt x="72424" y="287465"/>
                </a:lnTo>
                <a:lnTo>
                  <a:pt x="138732" y="263562"/>
                </a:lnTo>
                <a:lnTo>
                  <a:pt x="203571" y="216273"/>
                </a:lnTo>
                <a:lnTo>
                  <a:pt x="248014" y="147809"/>
                </a:lnTo>
                <a:lnTo>
                  <a:pt x="270836" y="77317"/>
                </a:lnTo>
                <a:lnTo>
                  <a:pt x="279244" y="22235"/>
                </a:lnTo>
                <a:lnTo>
                  <a:pt x="280446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9876" y="9667969"/>
            <a:ext cx="280670" cy="297180"/>
          </a:xfrm>
          <a:custGeom>
            <a:avLst/>
            <a:gdLst/>
            <a:ahLst/>
            <a:cxnLst/>
            <a:rect l="l" t="t" r="r" b="b"/>
            <a:pathLst>
              <a:path w="280669" h="297179">
                <a:moveTo>
                  <a:pt x="280446" y="0"/>
                </a:moveTo>
                <a:lnTo>
                  <a:pt x="208198" y="9552"/>
                </a:lnTo>
                <a:lnTo>
                  <a:pt x="142313" y="33454"/>
                </a:lnTo>
                <a:lnTo>
                  <a:pt x="78295" y="80740"/>
                </a:lnTo>
                <a:lnTo>
                  <a:pt x="33631" y="149205"/>
                </a:lnTo>
                <a:lnTo>
                  <a:pt x="10320" y="219698"/>
                </a:lnTo>
                <a:lnTo>
                  <a:pt x="1423" y="274782"/>
                </a:lnTo>
                <a:lnTo>
                  <a:pt x="0" y="297018"/>
                </a:lnTo>
                <a:lnTo>
                  <a:pt x="20797" y="295959"/>
                </a:lnTo>
                <a:lnTo>
                  <a:pt x="72424" y="287465"/>
                </a:lnTo>
                <a:lnTo>
                  <a:pt x="138732" y="263562"/>
                </a:lnTo>
                <a:lnTo>
                  <a:pt x="203571" y="216273"/>
                </a:lnTo>
                <a:lnTo>
                  <a:pt x="248014" y="147809"/>
                </a:lnTo>
                <a:lnTo>
                  <a:pt x="270836" y="77317"/>
                </a:lnTo>
                <a:lnTo>
                  <a:pt x="279244" y="22235"/>
                </a:lnTo>
                <a:lnTo>
                  <a:pt x="280446" y="0"/>
                </a:lnTo>
                <a:close/>
              </a:path>
            </a:pathLst>
          </a:custGeom>
          <a:solidFill>
            <a:srgbClr val="004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5662" y="0"/>
            <a:ext cx="3648437" cy="39926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68625" y="7154907"/>
            <a:ext cx="5535474" cy="4152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6662" y="575795"/>
            <a:ext cx="1088009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60" dirty="0"/>
              <a:t>PŘEDMĚT</a:t>
            </a:r>
            <a:r>
              <a:rPr spc="-100" dirty="0"/>
              <a:t> </a:t>
            </a:r>
            <a:r>
              <a:rPr spc="395" dirty="0"/>
              <a:t>PODPORY</a:t>
            </a:r>
            <a:r>
              <a:rPr spc="-680" dirty="0"/>
              <a:t> </a:t>
            </a:r>
            <a:r>
              <a:rPr spc="390" dirty="0"/>
              <a:t>V</a:t>
            </a:r>
            <a:r>
              <a:rPr spc="-100" dirty="0"/>
              <a:t> </a:t>
            </a:r>
            <a:r>
              <a:rPr spc="450" dirty="0"/>
              <a:t>PROGRAMU</a:t>
            </a:r>
            <a:r>
              <a:rPr spc="-105" dirty="0"/>
              <a:t> </a:t>
            </a:r>
            <a:r>
              <a:rPr spc="-110" dirty="0"/>
              <a:t>129</a:t>
            </a:r>
            <a:r>
              <a:rPr spc="-100" dirty="0"/>
              <a:t> </a:t>
            </a:r>
            <a:r>
              <a:rPr spc="-25" dirty="0"/>
              <a:t>403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662" y="1240650"/>
            <a:ext cx="18635980" cy="919607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650" b="1" spc="300" dirty="0">
                <a:solidFill>
                  <a:srgbClr val="128BB9"/>
                </a:solidFill>
                <a:latin typeface="Trebuchet MS"/>
                <a:cs typeface="Trebuchet MS"/>
              </a:rPr>
              <a:t>PODPORA</a:t>
            </a:r>
            <a:r>
              <a:rPr sz="2650" b="1" spc="-7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190" dirty="0">
                <a:solidFill>
                  <a:srgbClr val="128BB9"/>
                </a:solidFill>
                <a:latin typeface="Trebuchet MS"/>
                <a:cs typeface="Trebuchet MS"/>
              </a:rPr>
              <a:t>OPATŘENÍ</a:t>
            </a:r>
            <a:r>
              <a:rPr sz="2650" b="1" spc="-75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250" dirty="0">
                <a:solidFill>
                  <a:srgbClr val="128BB9"/>
                </a:solidFill>
                <a:latin typeface="Trebuchet MS"/>
                <a:cs typeface="Trebuchet MS"/>
              </a:rPr>
              <a:t>PRO</a:t>
            </a:r>
            <a:r>
              <a:rPr sz="2650" b="1" spc="-6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275" dirty="0">
                <a:solidFill>
                  <a:srgbClr val="128BB9"/>
                </a:solidFill>
                <a:latin typeface="Trebuchet MS"/>
                <a:cs typeface="Trebuchet MS"/>
              </a:rPr>
              <a:t>ZMÍRNĚNÍ</a:t>
            </a:r>
            <a:r>
              <a:rPr sz="2650" b="1" spc="-45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270" dirty="0">
                <a:solidFill>
                  <a:srgbClr val="128BB9"/>
                </a:solidFill>
                <a:latin typeface="Trebuchet MS"/>
                <a:cs typeface="Trebuchet MS"/>
              </a:rPr>
              <a:t>NEGATIVNÍCH</a:t>
            </a:r>
            <a:r>
              <a:rPr sz="2650" b="1" spc="-75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310" dirty="0">
                <a:solidFill>
                  <a:srgbClr val="128BB9"/>
                </a:solidFill>
                <a:latin typeface="Trebuchet MS"/>
                <a:cs typeface="Trebuchet MS"/>
              </a:rPr>
              <a:t>DOPADŮ</a:t>
            </a:r>
            <a:r>
              <a:rPr sz="2650" b="1" spc="-8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345" dirty="0">
                <a:solidFill>
                  <a:srgbClr val="128BB9"/>
                </a:solidFill>
                <a:latin typeface="Trebuchet MS"/>
                <a:cs typeface="Trebuchet MS"/>
              </a:rPr>
              <a:t>SUCHA</a:t>
            </a:r>
            <a:r>
              <a:rPr sz="2650" b="1" spc="-33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385" dirty="0">
                <a:solidFill>
                  <a:srgbClr val="128BB9"/>
                </a:solidFill>
                <a:latin typeface="Trebuchet MS"/>
                <a:cs typeface="Trebuchet MS"/>
              </a:rPr>
              <a:t>A</a:t>
            </a:r>
            <a:r>
              <a:rPr sz="2650" b="1" spc="-5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250" dirty="0">
                <a:solidFill>
                  <a:srgbClr val="128BB9"/>
                </a:solidFill>
                <a:latin typeface="Trebuchet MS"/>
                <a:cs typeface="Trebuchet MS"/>
              </a:rPr>
              <a:t>NEDOSTATKU</a:t>
            </a:r>
            <a:r>
              <a:rPr sz="2650" b="1" spc="-459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225" dirty="0">
                <a:solidFill>
                  <a:srgbClr val="128BB9"/>
                </a:solidFill>
                <a:latin typeface="Trebuchet MS"/>
                <a:cs typeface="Trebuchet MS"/>
              </a:rPr>
              <a:t>VODY</a:t>
            </a:r>
            <a:r>
              <a:rPr sz="2650" b="1" spc="-70" dirty="0">
                <a:solidFill>
                  <a:srgbClr val="128BB9"/>
                </a:solidFill>
                <a:latin typeface="Trebuchet MS"/>
                <a:cs typeface="Trebuchet MS"/>
              </a:rPr>
              <a:t> </a:t>
            </a:r>
            <a:r>
              <a:rPr sz="2650" b="1" spc="-25" dirty="0">
                <a:solidFill>
                  <a:srgbClr val="128BB9"/>
                </a:solidFill>
                <a:latin typeface="Trebuchet MS"/>
                <a:cs typeface="Trebuchet MS"/>
              </a:rPr>
              <a:t>I.</a:t>
            </a:r>
            <a:endParaRPr sz="2650">
              <a:latin typeface="Trebuchet MS"/>
              <a:cs typeface="Trebuchet MS"/>
            </a:endParaRPr>
          </a:p>
          <a:p>
            <a:pPr marL="556895" marR="6350" indent="-423545" algn="just">
              <a:lnSpc>
                <a:spcPct val="90000"/>
              </a:lnSpc>
              <a:spcBef>
                <a:spcPts val="1435"/>
              </a:spcBef>
              <a:buClr>
                <a:srgbClr val="004999"/>
              </a:buClr>
              <a:buAutoNum type="alphaLcParenR"/>
              <a:tabLst>
                <a:tab pos="556895" algn="l"/>
              </a:tabLst>
            </a:pPr>
            <a:r>
              <a:rPr sz="3300" b="1" dirty="0">
                <a:latin typeface="Trebuchet MS"/>
                <a:cs typeface="Trebuchet MS"/>
              </a:rPr>
              <a:t>výstavba</a:t>
            </a:r>
            <a:r>
              <a:rPr sz="3300" b="1" spc="56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nových</a:t>
            </a:r>
            <a:r>
              <a:rPr sz="3300" b="1" spc="56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skupinových</a:t>
            </a:r>
            <a:r>
              <a:rPr sz="3300" b="1" spc="58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vodovodů</a:t>
            </a:r>
            <a:r>
              <a:rPr sz="3300" dirty="0">
                <a:latin typeface="Trebuchet MS"/>
                <a:cs typeface="Trebuchet MS"/>
              </a:rPr>
              <a:t>,</a:t>
            </a:r>
            <a:r>
              <a:rPr sz="3300" spc="29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výstavba</a:t>
            </a:r>
            <a:r>
              <a:rPr sz="3300" b="1" spc="57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nové</a:t>
            </a:r>
            <a:r>
              <a:rPr sz="3300" b="1" spc="57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vodárenské</a:t>
            </a:r>
            <a:r>
              <a:rPr sz="3300" b="1" spc="575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infrastruktury</a:t>
            </a:r>
            <a:r>
              <a:rPr sz="3300" b="1" spc="570" dirty="0">
                <a:latin typeface="Trebuchet MS"/>
                <a:cs typeface="Trebuchet MS"/>
              </a:rPr>
              <a:t> </a:t>
            </a:r>
            <a:r>
              <a:rPr sz="3300" spc="-100" dirty="0">
                <a:latin typeface="Trebuchet MS"/>
                <a:cs typeface="Trebuchet MS"/>
              </a:rPr>
              <a:t>sloužící </a:t>
            </a:r>
            <a:r>
              <a:rPr sz="3300" dirty="0">
                <a:latin typeface="Trebuchet MS"/>
                <a:cs typeface="Trebuchet MS"/>
              </a:rPr>
              <a:t>k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190" dirty="0">
                <a:latin typeface="Trebuchet MS"/>
                <a:cs typeface="Trebuchet MS"/>
              </a:rPr>
              <a:t>napojení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oblastí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170" dirty="0">
                <a:latin typeface="Trebuchet MS"/>
                <a:cs typeface="Trebuchet MS"/>
              </a:rPr>
              <a:t>zasažených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95" dirty="0">
                <a:latin typeface="Trebuchet MS"/>
                <a:cs typeface="Trebuchet MS"/>
              </a:rPr>
              <a:t>suchem</a:t>
            </a:r>
            <a:r>
              <a:rPr sz="3300" spc="-3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na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105" dirty="0">
                <a:latin typeface="Trebuchet MS"/>
                <a:cs typeface="Trebuchet MS"/>
              </a:rPr>
              <a:t>skupinové</a:t>
            </a:r>
            <a:r>
              <a:rPr sz="3300" spc="-40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vodovody</a:t>
            </a:r>
            <a:r>
              <a:rPr sz="3300" spc="-40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10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na</a:t>
            </a:r>
            <a:r>
              <a:rPr sz="3300" spc="-40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vodárenské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soustavy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dostatečnými </a:t>
            </a:r>
            <a:r>
              <a:rPr sz="3300" spc="-110" dirty="0">
                <a:latin typeface="Trebuchet MS"/>
                <a:cs typeface="Trebuchet MS"/>
              </a:rPr>
              <a:t>zdroji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pitné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vody</a:t>
            </a:r>
            <a:r>
              <a:rPr sz="3300" spc="-250" dirty="0">
                <a:latin typeface="Trebuchet MS"/>
                <a:cs typeface="Trebuchet MS"/>
              </a:rPr>
              <a:t> </a:t>
            </a:r>
            <a:r>
              <a:rPr sz="3300" spc="-365" dirty="0">
                <a:latin typeface="Trebuchet MS"/>
                <a:cs typeface="Trebuchet MS"/>
              </a:rPr>
              <a:t>(tj.</a:t>
            </a:r>
            <a:r>
              <a:rPr sz="3300" spc="114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nové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přivaděče,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zdroje,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vodojemy</a:t>
            </a:r>
            <a:r>
              <a:rPr sz="3300" spc="5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(VDJ),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úpravny</a:t>
            </a:r>
            <a:r>
              <a:rPr sz="3300" spc="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vod</a:t>
            </a:r>
            <a:r>
              <a:rPr sz="3300" spc="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(ÚV)</a:t>
            </a:r>
            <a:r>
              <a:rPr sz="3300" spc="35" dirty="0">
                <a:latin typeface="Trebuchet MS"/>
                <a:cs typeface="Trebuchet MS"/>
              </a:rPr>
              <a:t> </a:t>
            </a:r>
            <a:r>
              <a:rPr sz="3300" spc="-155" dirty="0">
                <a:latin typeface="Trebuchet MS"/>
                <a:cs typeface="Trebuchet MS"/>
              </a:rPr>
              <a:t>apod.)</a:t>
            </a:r>
            <a:r>
              <a:rPr sz="3300" spc="35" dirty="0">
                <a:latin typeface="Trebuchet MS"/>
                <a:cs typeface="Trebuchet MS"/>
              </a:rPr>
              <a:t> </a:t>
            </a:r>
            <a:r>
              <a:rPr sz="3300" spc="420" dirty="0">
                <a:latin typeface="Trebuchet MS"/>
                <a:cs typeface="Trebuchet MS"/>
              </a:rPr>
              <a:t>–</a:t>
            </a:r>
            <a:r>
              <a:rPr sz="3300" spc="45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výše</a:t>
            </a:r>
            <a:r>
              <a:rPr sz="3300" spc="3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podpory </a:t>
            </a:r>
            <a:r>
              <a:rPr sz="3300" b="1" spc="-100" dirty="0">
                <a:latin typeface="Trebuchet MS"/>
                <a:cs typeface="Trebuchet MS"/>
              </a:rPr>
              <a:t>70</a:t>
            </a:r>
            <a:r>
              <a:rPr sz="3300" b="1" spc="-145" dirty="0">
                <a:latin typeface="Trebuchet MS"/>
                <a:cs typeface="Trebuchet MS"/>
              </a:rPr>
              <a:t> </a:t>
            </a:r>
            <a:r>
              <a:rPr sz="3300" b="1" spc="90" dirty="0">
                <a:latin typeface="Trebuchet MS"/>
                <a:cs typeface="Trebuchet MS"/>
              </a:rPr>
              <a:t>%</a:t>
            </a:r>
            <a:r>
              <a:rPr sz="3300" b="1" spc="-1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z</a:t>
            </a:r>
            <a:r>
              <a:rPr sz="3300" spc="705" dirty="0">
                <a:latin typeface="Trebuchet MS"/>
                <a:cs typeface="Trebuchet MS"/>
              </a:rPr>
              <a:t> </a:t>
            </a:r>
            <a:r>
              <a:rPr sz="3300" spc="40" dirty="0">
                <a:latin typeface="Trebuchet MS"/>
                <a:cs typeface="Trebuchet MS"/>
              </a:rPr>
              <a:t>NSTČ,</a:t>
            </a:r>
            <a:endParaRPr sz="3300">
              <a:latin typeface="Trebuchet MS"/>
              <a:cs typeface="Trebuchet MS"/>
            </a:endParaRPr>
          </a:p>
          <a:p>
            <a:pPr marL="555625" marR="5080" indent="-422275" algn="just">
              <a:lnSpc>
                <a:spcPts val="3560"/>
              </a:lnSpc>
              <a:spcBef>
                <a:spcPts val="3120"/>
              </a:spcBef>
              <a:buClr>
                <a:srgbClr val="004999"/>
              </a:buClr>
              <a:buAutoNum type="alphaLcParenR"/>
              <a:tabLst>
                <a:tab pos="556895" algn="l"/>
              </a:tabLst>
            </a:pPr>
            <a:r>
              <a:rPr sz="3300" b="1" spc="-10" dirty="0">
                <a:latin typeface="Trebuchet MS"/>
                <a:cs typeface="Trebuchet MS"/>
              </a:rPr>
              <a:t>zabezpečení</a:t>
            </a:r>
            <a:r>
              <a:rPr sz="3300" b="1" spc="-7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a</a:t>
            </a:r>
            <a:r>
              <a:rPr sz="3300" b="1" spc="5" dirty="0">
                <a:latin typeface="Trebuchet MS"/>
                <a:cs typeface="Trebuchet MS"/>
              </a:rPr>
              <a:t> </a:t>
            </a:r>
            <a:r>
              <a:rPr sz="3300" b="1" spc="-25" dirty="0">
                <a:latin typeface="Trebuchet MS"/>
                <a:cs typeface="Trebuchet MS"/>
              </a:rPr>
              <a:t>zajištění</a:t>
            </a:r>
            <a:r>
              <a:rPr sz="3300" b="1" spc="2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větší</a:t>
            </a:r>
            <a:r>
              <a:rPr sz="3300" b="1" spc="2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odolnosti</a:t>
            </a:r>
            <a:r>
              <a:rPr sz="3300" b="1" spc="15" dirty="0">
                <a:latin typeface="Trebuchet MS"/>
                <a:cs typeface="Trebuchet MS"/>
              </a:rPr>
              <a:t> </a:t>
            </a:r>
            <a:r>
              <a:rPr sz="3300" spc="-125" dirty="0">
                <a:latin typeface="Trebuchet MS"/>
                <a:cs typeface="Trebuchet MS"/>
              </a:rPr>
              <a:t>vodárenské</a:t>
            </a:r>
            <a:r>
              <a:rPr sz="3300" spc="10" dirty="0">
                <a:latin typeface="Trebuchet MS"/>
                <a:cs typeface="Trebuchet MS"/>
              </a:rPr>
              <a:t> </a:t>
            </a:r>
            <a:r>
              <a:rPr sz="3300" spc="-130" dirty="0">
                <a:latin typeface="Trebuchet MS"/>
                <a:cs typeface="Trebuchet MS"/>
              </a:rPr>
              <a:t>infrastruktury</a:t>
            </a:r>
            <a:r>
              <a:rPr sz="3300" spc="1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100" dirty="0">
                <a:latin typeface="Trebuchet MS"/>
                <a:cs typeface="Trebuchet MS"/>
              </a:rPr>
              <a:t> </a:t>
            </a:r>
            <a:r>
              <a:rPr sz="3300" spc="-170" dirty="0">
                <a:latin typeface="Trebuchet MS"/>
                <a:cs typeface="Trebuchet MS"/>
              </a:rPr>
              <a:t>předcházení</a:t>
            </a:r>
            <a:r>
              <a:rPr sz="3300" spc="10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možným</a:t>
            </a:r>
            <a:r>
              <a:rPr sz="3300" spc="10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Trebuchet MS"/>
                <a:cs typeface="Trebuchet MS"/>
              </a:rPr>
              <a:t>dopadům 	</a:t>
            </a:r>
            <a:r>
              <a:rPr sz="3300" spc="-150" dirty="0">
                <a:latin typeface="Trebuchet MS"/>
                <a:cs typeface="Trebuchet MS"/>
              </a:rPr>
              <a:t>nedostatku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pitné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95" dirty="0">
                <a:latin typeface="Trebuchet MS"/>
                <a:cs typeface="Trebuchet MS"/>
              </a:rPr>
              <a:t>vody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200" dirty="0">
                <a:latin typeface="Trebuchet MS"/>
                <a:cs typeface="Trebuchet MS"/>
              </a:rPr>
              <a:t>(navýšení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225" dirty="0">
                <a:latin typeface="Trebuchet MS"/>
                <a:cs typeface="Trebuchet MS"/>
              </a:rPr>
              <a:t>kapacity</a:t>
            </a:r>
            <a:r>
              <a:rPr sz="3300" spc="-25" dirty="0">
                <a:latin typeface="Trebuchet MS"/>
                <a:cs typeface="Trebuchet MS"/>
              </a:rPr>
              <a:t> </a:t>
            </a:r>
            <a:r>
              <a:rPr sz="3300" spc="-245" dirty="0">
                <a:latin typeface="Trebuchet MS"/>
                <a:cs typeface="Trebuchet MS"/>
              </a:rPr>
              <a:t>stávajících</a:t>
            </a:r>
            <a:r>
              <a:rPr sz="3300" spc="-5" dirty="0">
                <a:latin typeface="Trebuchet MS"/>
                <a:cs typeface="Trebuchet MS"/>
              </a:rPr>
              <a:t> </a:t>
            </a:r>
            <a:r>
              <a:rPr sz="3300" spc="-265" dirty="0">
                <a:latin typeface="Trebuchet MS"/>
                <a:cs typeface="Trebuchet MS"/>
              </a:rPr>
              <a:t>zdrojů,</a:t>
            </a:r>
            <a:r>
              <a:rPr sz="3300" spc="15" dirty="0">
                <a:latin typeface="Trebuchet MS"/>
                <a:cs typeface="Trebuchet MS"/>
              </a:rPr>
              <a:t> </a:t>
            </a:r>
            <a:r>
              <a:rPr sz="3300" spc="-280" dirty="0">
                <a:latin typeface="Trebuchet MS"/>
                <a:cs typeface="Trebuchet MS"/>
              </a:rPr>
              <a:t>VDJ,</a:t>
            </a:r>
            <a:r>
              <a:rPr sz="3300" spc="30" dirty="0">
                <a:latin typeface="Trebuchet MS"/>
                <a:cs typeface="Trebuchet MS"/>
              </a:rPr>
              <a:t> </a:t>
            </a:r>
            <a:r>
              <a:rPr sz="3300" spc="-150" dirty="0">
                <a:latin typeface="Trebuchet MS"/>
                <a:cs typeface="Trebuchet MS"/>
              </a:rPr>
              <a:t>propojování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155" dirty="0">
                <a:latin typeface="Trebuchet MS"/>
                <a:cs typeface="Trebuchet MS"/>
              </a:rPr>
              <a:t>vodárenských</a:t>
            </a:r>
            <a:r>
              <a:rPr sz="3300" spc="3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soustav</a:t>
            </a:r>
            <a:r>
              <a:rPr sz="3300" spc="20" dirty="0">
                <a:latin typeface="Trebuchet MS"/>
                <a:cs typeface="Trebuchet MS"/>
              </a:rPr>
              <a:t> </a:t>
            </a:r>
            <a:r>
              <a:rPr sz="3300" spc="-95" dirty="0">
                <a:latin typeface="Trebuchet MS"/>
                <a:cs typeface="Trebuchet MS"/>
              </a:rPr>
              <a:t>apod.) 	</a:t>
            </a:r>
            <a:r>
              <a:rPr sz="3300" spc="420" dirty="0">
                <a:latin typeface="Trebuchet MS"/>
                <a:cs typeface="Trebuchet MS"/>
              </a:rPr>
              <a:t>–</a:t>
            </a:r>
            <a:r>
              <a:rPr sz="3300" spc="-18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výše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podpory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b="1" spc="-100" dirty="0">
                <a:latin typeface="Trebuchet MS"/>
                <a:cs typeface="Trebuchet MS"/>
              </a:rPr>
              <a:t>70</a:t>
            </a:r>
            <a:r>
              <a:rPr sz="3300" b="1" spc="-125" dirty="0">
                <a:latin typeface="Trebuchet MS"/>
                <a:cs typeface="Trebuchet MS"/>
              </a:rPr>
              <a:t> </a:t>
            </a:r>
            <a:r>
              <a:rPr sz="3300" b="1" spc="90" dirty="0">
                <a:latin typeface="Trebuchet MS"/>
                <a:cs typeface="Trebuchet MS"/>
              </a:rPr>
              <a:t>%</a:t>
            </a:r>
            <a:r>
              <a:rPr sz="3300" b="1" spc="-1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z</a:t>
            </a:r>
            <a:r>
              <a:rPr sz="3300" spc="74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NSTČ,</a:t>
            </a:r>
            <a:endParaRPr sz="3300">
              <a:latin typeface="Trebuchet MS"/>
              <a:cs typeface="Trebuchet MS"/>
            </a:endParaRPr>
          </a:p>
          <a:p>
            <a:pPr marL="556895" marR="7620" indent="-423545">
              <a:lnSpc>
                <a:spcPts val="3560"/>
              </a:lnSpc>
              <a:spcBef>
                <a:spcPts val="3080"/>
              </a:spcBef>
              <a:buClr>
                <a:srgbClr val="004999"/>
              </a:buClr>
              <a:buAutoNum type="alphaLcParenR"/>
              <a:tabLst>
                <a:tab pos="556895" algn="l"/>
                <a:tab pos="3472179" algn="l"/>
                <a:tab pos="6282690" algn="l"/>
                <a:tab pos="6762750" algn="l"/>
                <a:tab pos="8425815" algn="l"/>
                <a:tab pos="10899775" algn="l"/>
                <a:tab pos="13892530" algn="l"/>
                <a:tab pos="15382875" algn="l"/>
                <a:tab pos="15838805" algn="l"/>
                <a:tab pos="17515205" algn="l"/>
              </a:tabLst>
            </a:pPr>
            <a:r>
              <a:rPr sz="3300" b="1" spc="-10" dirty="0">
                <a:latin typeface="Trebuchet MS"/>
                <a:cs typeface="Trebuchet MS"/>
              </a:rPr>
              <a:t>rekonstrukce,</a:t>
            </a:r>
            <a:r>
              <a:rPr sz="3300" b="1" dirty="0">
                <a:latin typeface="Trebuchet MS"/>
                <a:cs typeface="Trebuchet MS"/>
              </a:rPr>
              <a:t>	</a:t>
            </a:r>
            <a:r>
              <a:rPr sz="3300" b="1" spc="-10" dirty="0">
                <a:latin typeface="Trebuchet MS"/>
                <a:cs typeface="Trebuchet MS"/>
              </a:rPr>
              <a:t>modernizace</a:t>
            </a:r>
            <a:r>
              <a:rPr sz="3300" b="1" dirty="0">
                <a:latin typeface="Trebuchet MS"/>
                <a:cs typeface="Trebuchet MS"/>
              </a:rPr>
              <a:t>	</a:t>
            </a:r>
            <a:r>
              <a:rPr sz="3300" b="1" spc="-50" dirty="0">
                <a:latin typeface="Trebuchet MS"/>
                <a:cs typeface="Trebuchet MS"/>
              </a:rPr>
              <a:t>a</a:t>
            </a:r>
            <a:r>
              <a:rPr sz="3300" b="1" dirty="0">
                <a:latin typeface="Trebuchet MS"/>
                <a:cs typeface="Trebuchet MS"/>
              </a:rPr>
              <a:t>	</a:t>
            </a:r>
            <a:r>
              <a:rPr sz="3300" b="1" spc="-10" dirty="0">
                <a:latin typeface="Trebuchet MS"/>
                <a:cs typeface="Trebuchet MS"/>
              </a:rPr>
              <a:t>obnova</a:t>
            </a:r>
            <a:r>
              <a:rPr sz="3300" b="1" dirty="0">
                <a:latin typeface="Trebuchet MS"/>
                <a:cs typeface="Trebuchet MS"/>
              </a:rPr>
              <a:t>	</a:t>
            </a:r>
            <a:r>
              <a:rPr sz="3300" b="1" spc="-10" dirty="0">
                <a:latin typeface="Trebuchet MS"/>
                <a:cs typeface="Trebuchet MS"/>
              </a:rPr>
              <a:t>vodárenské</a:t>
            </a:r>
            <a:r>
              <a:rPr sz="3300" b="1" dirty="0">
                <a:latin typeface="Trebuchet MS"/>
                <a:cs typeface="Trebuchet MS"/>
              </a:rPr>
              <a:t>	</a:t>
            </a:r>
            <a:r>
              <a:rPr sz="3300" b="1" spc="-10" dirty="0">
                <a:latin typeface="Trebuchet MS"/>
                <a:cs typeface="Trebuchet MS"/>
              </a:rPr>
              <a:t>infrastruktury</a:t>
            </a:r>
            <a:r>
              <a:rPr sz="3300" b="1" dirty="0">
                <a:latin typeface="Trebuchet MS"/>
                <a:cs typeface="Trebuchet MS"/>
              </a:rPr>
              <a:t>	</a:t>
            </a:r>
            <a:r>
              <a:rPr sz="3300" spc="-10" dirty="0">
                <a:latin typeface="Trebuchet MS"/>
                <a:cs typeface="Trebuchet MS"/>
              </a:rPr>
              <a:t>sloužící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50" dirty="0">
                <a:latin typeface="Trebuchet MS"/>
                <a:cs typeface="Trebuchet MS"/>
              </a:rPr>
              <a:t>k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10" dirty="0">
                <a:latin typeface="Trebuchet MS"/>
                <a:cs typeface="Trebuchet MS"/>
              </a:rPr>
              <a:t>napojení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185" dirty="0">
                <a:latin typeface="Trebuchet MS"/>
                <a:cs typeface="Trebuchet MS"/>
              </a:rPr>
              <a:t>oblastí </a:t>
            </a:r>
            <a:r>
              <a:rPr sz="3300" spc="-225" dirty="0">
                <a:latin typeface="Trebuchet MS"/>
                <a:cs typeface="Trebuchet MS"/>
              </a:rPr>
              <a:t>zasažených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suchem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250" dirty="0">
                <a:latin typeface="Trebuchet MS"/>
                <a:cs typeface="Trebuchet MS"/>
              </a:rPr>
              <a:t>na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150" dirty="0">
                <a:latin typeface="Trebuchet MS"/>
                <a:cs typeface="Trebuchet MS"/>
              </a:rPr>
              <a:t>skupinové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vodovody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350" dirty="0">
                <a:latin typeface="Trebuchet MS"/>
                <a:cs typeface="Trebuchet MS"/>
              </a:rPr>
              <a:t>a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250" dirty="0">
                <a:latin typeface="Trebuchet MS"/>
                <a:cs typeface="Trebuchet MS"/>
              </a:rPr>
              <a:t>na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65" dirty="0">
                <a:latin typeface="Trebuchet MS"/>
                <a:cs typeface="Trebuchet MS"/>
              </a:rPr>
              <a:t>vodárenské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soustavy</a:t>
            </a:r>
            <a:endParaRPr sz="3300">
              <a:latin typeface="Trebuchet MS"/>
              <a:cs typeface="Trebuchet MS"/>
            </a:endParaRPr>
          </a:p>
          <a:p>
            <a:pPr marL="577215">
              <a:lnSpc>
                <a:spcPct val="100000"/>
              </a:lnSpc>
              <a:spcBef>
                <a:spcPts val="370"/>
              </a:spcBef>
              <a:tabLst>
                <a:tab pos="10353040" algn="l"/>
              </a:tabLst>
            </a:pPr>
            <a:r>
              <a:rPr sz="3300" dirty="0">
                <a:latin typeface="Trebuchet MS"/>
                <a:cs typeface="Trebuchet MS"/>
              </a:rPr>
              <a:t>s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spc="-190" dirty="0">
                <a:latin typeface="Trebuchet MS"/>
                <a:cs typeface="Trebuchet MS"/>
              </a:rPr>
              <a:t>dostatečnými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zdroji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204" dirty="0">
                <a:latin typeface="Trebuchet MS"/>
                <a:cs typeface="Trebuchet MS"/>
              </a:rPr>
              <a:t>pitné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270" dirty="0">
                <a:latin typeface="Trebuchet MS"/>
                <a:cs typeface="Trebuchet MS"/>
              </a:rPr>
              <a:t>vody,</a:t>
            </a:r>
            <a:r>
              <a:rPr sz="3300" spc="-400" dirty="0">
                <a:latin typeface="Trebuchet MS"/>
                <a:cs typeface="Trebuchet MS"/>
              </a:rPr>
              <a:t> </a:t>
            </a:r>
            <a:r>
              <a:rPr sz="3300" spc="420" dirty="0">
                <a:latin typeface="Trebuchet MS"/>
                <a:cs typeface="Trebuchet MS"/>
              </a:rPr>
              <a:t>–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výše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podpory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b="1" spc="-100" dirty="0">
                <a:latin typeface="Trebuchet MS"/>
                <a:cs typeface="Trebuchet MS"/>
              </a:rPr>
              <a:t>70</a:t>
            </a:r>
            <a:r>
              <a:rPr sz="3300" b="1" spc="-90" dirty="0">
                <a:latin typeface="Trebuchet MS"/>
                <a:cs typeface="Trebuchet MS"/>
              </a:rPr>
              <a:t> </a:t>
            </a:r>
            <a:r>
              <a:rPr sz="3300" b="1" spc="90" dirty="0">
                <a:latin typeface="Trebuchet MS"/>
                <a:cs typeface="Trebuchet MS"/>
              </a:rPr>
              <a:t>%</a:t>
            </a:r>
            <a:r>
              <a:rPr sz="3300" b="1" spc="-90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z</a:t>
            </a:r>
            <a:r>
              <a:rPr sz="3300" dirty="0">
                <a:latin typeface="Trebuchet MS"/>
                <a:cs typeface="Trebuchet MS"/>
              </a:rPr>
              <a:t>	</a:t>
            </a:r>
            <a:r>
              <a:rPr sz="3300" spc="-10" dirty="0">
                <a:latin typeface="Trebuchet MS"/>
                <a:cs typeface="Trebuchet MS"/>
              </a:rPr>
              <a:t>NSTČ,</a:t>
            </a:r>
            <a:endParaRPr sz="3300">
              <a:latin typeface="Trebuchet MS"/>
              <a:cs typeface="Trebuchet MS"/>
            </a:endParaRPr>
          </a:p>
          <a:p>
            <a:pPr marL="577215">
              <a:lnSpc>
                <a:spcPct val="100000"/>
              </a:lnSpc>
              <a:spcBef>
                <a:spcPts val="434"/>
              </a:spcBef>
            </a:pPr>
            <a:r>
              <a:rPr sz="3300" b="1" dirty="0">
                <a:solidFill>
                  <a:srgbClr val="FF0000"/>
                </a:solidFill>
                <a:latin typeface="Trebuchet MS"/>
                <a:cs typeface="Trebuchet MS"/>
              </a:rPr>
              <a:t>(v</a:t>
            </a:r>
            <a:r>
              <a:rPr sz="3300" b="1" spc="-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300" b="1" spc="-10" dirty="0">
                <a:solidFill>
                  <a:srgbClr val="FF0000"/>
                </a:solidFill>
                <a:latin typeface="Trebuchet MS"/>
                <a:cs typeface="Trebuchet MS"/>
              </a:rPr>
              <a:t>aktuální</a:t>
            </a:r>
            <a:r>
              <a:rPr sz="3300" b="1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300" b="1" spc="-50" dirty="0">
                <a:solidFill>
                  <a:srgbClr val="FF0000"/>
                </a:solidFill>
                <a:latin typeface="Trebuchet MS"/>
                <a:cs typeface="Trebuchet MS"/>
              </a:rPr>
              <a:t>výzvě</a:t>
            </a:r>
            <a:r>
              <a:rPr sz="3300" b="1" spc="-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300" b="1" spc="-30" dirty="0">
                <a:solidFill>
                  <a:srgbClr val="FF0000"/>
                </a:solidFill>
                <a:latin typeface="Trebuchet MS"/>
                <a:cs typeface="Trebuchet MS"/>
              </a:rPr>
              <a:t>není</a:t>
            </a:r>
            <a:r>
              <a:rPr sz="33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300" b="1" dirty="0">
                <a:solidFill>
                  <a:srgbClr val="FF0000"/>
                </a:solidFill>
                <a:latin typeface="Trebuchet MS"/>
                <a:cs typeface="Trebuchet MS"/>
              </a:rPr>
              <a:t>tato</a:t>
            </a:r>
            <a:r>
              <a:rPr sz="3300" b="1" spc="-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300" b="1" dirty="0">
                <a:solidFill>
                  <a:srgbClr val="FF0000"/>
                </a:solidFill>
                <a:latin typeface="Trebuchet MS"/>
                <a:cs typeface="Trebuchet MS"/>
              </a:rPr>
              <a:t>oblast</a:t>
            </a:r>
            <a:r>
              <a:rPr sz="3300" b="1" spc="-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300" b="1" spc="-10" dirty="0">
                <a:solidFill>
                  <a:srgbClr val="FF0000"/>
                </a:solidFill>
                <a:latin typeface="Trebuchet MS"/>
                <a:cs typeface="Trebuchet MS"/>
              </a:rPr>
              <a:t>podporována),</a:t>
            </a:r>
            <a:endParaRPr sz="3300">
              <a:latin typeface="Trebuchet MS"/>
              <a:cs typeface="Trebuchet MS"/>
            </a:endParaRPr>
          </a:p>
          <a:p>
            <a:pPr marL="642620" marR="5234940" indent="-509270">
              <a:lnSpc>
                <a:spcPct val="110800"/>
              </a:lnSpc>
              <a:spcBef>
                <a:spcPts val="2240"/>
              </a:spcBef>
              <a:buAutoNum type="alphaLcParenR" startAt="4"/>
              <a:tabLst>
                <a:tab pos="642620" algn="l"/>
                <a:tab pos="655320" algn="l"/>
              </a:tabLst>
            </a:pPr>
            <a:r>
              <a:rPr sz="3300" b="1" dirty="0">
                <a:solidFill>
                  <a:srgbClr val="004999"/>
                </a:solidFill>
                <a:latin typeface="Trebuchet MS"/>
                <a:cs typeface="Trebuchet MS"/>
              </a:rPr>
              <a:t>	</a:t>
            </a:r>
            <a:r>
              <a:rPr sz="3300" b="1" spc="-30" dirty="0">
                <a:latin typeface="Trebuchet MS"/>
                <a:cs typeface="Trebuchet MS"/>
              </a:rPr>
              <a:t>instalace</a:t>
            </a:r>
            <a:r>
              <a:rPr sz="3300" b="1" spc="-25" dirty="0">
                <a:latin typeface="Trebuchet MS"/>
                <a:cs typeface="Trebuchet MS"/>
              </a:rPr>
              <a:t> </a:t>
            </a:r>
            <a:r>
              <a:rPr sz="3300" b="1" spc="135" dirty="0">
                <a:latin typeface="Trebuchet MS"/>
                <a:cs typeface="Trebuchet MS"/>
              </a:rPr>
              <a:t>Smart</a:t>
            </a:r>
            <a:r>
              <a:rPr sz="3300" b="1" spc="-50" dirty="0">
                <a:latin typeface="Trebuchet MS"/>
                <a:cs typeface="Trebuchet MS"/>
              </a:rPr>
              <a:t> </a:t>
            </a:r>
            <a:r>
              <a:rPr sz="3300" b="1" dirty="0">
                <a:latin typeface="Trebuchet MS"/>
                <a:cs typeface="Trebuchet MS"/>
              </a:rPr>
              <a:t>Meteringu</a:t>
            </a:r>
            <a:r>
              <a:rPr sz="3300" b="1" spc="-25" dirty="0">
                <a:latin typeface="Trebuchet MS"/>
                <a:cs typeface="Trebuchet MS"/>
              </a:rPr>
              <a:t> </a:t>
            </a:r>
            <a:r>
              <a:rPr sz="3300" spc="-254" dirty="0">
                <a:latin typeface="Trebuchet MS"/>
                <a:cs typeface="Trebuchet MS"/>
              </a:rPr>
              <a:t>na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25" dirty="0">
                <a:latin typeface="Trebuchet MS"/>
                <a:cs typeface="Trebuchet MS"/>
              </a:rPr>
              <a:t>vodovodní</a:t>
            </a:r>
            <a:r>
              <a:rPr sz="3300" spc="-4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síti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z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důvodu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90" dirty="0">
                <a:latin typeface="Trebuchet MS"/>
                <a:cs typeface="Trebuchet MS"/>
              </a:rPr>
              <a:t>snížení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ztrát </a:t>
            </a:r>
            <a:r>
              <a:rPr sz="3300" spc="-140" dirty="0">
                <a:latin typeface="Trebuchet MS"/>
                <a:cs typeface="Trebuchet MS"/>
              </a:rPr>
              <a:t>nebo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250" dirty="0">
                <a:latin typeface="Trebuchet MS"/>
                <a:cs typeface="Trebuchet MS"/>
              </a:rPr>
              <a:t>zajištění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229" dirty="0">
                <a:latin typeface="Trebuchet MS"/>
                <a:cs typeface="Trebuchet MS"/>
              </a:rPr>
              <a:t>regulace</a:t>
            </a:r>
            <a:r>
              <a:rPr sz="3300" spc="-30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spotřeby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v</a:t>
            </a:r>
            <a:r>
              <a:rPr sz="3300" spc="-45" dirty="0">
                <a:latin typeface="Trebuchet MS"/>
                <a:cs typeface="Trebuchet MS"/>
              </a:rPr>
              <a:t> </a:t>
            </a:r>
            <a:r>
              <a:rPr sz="3300" spc="-190" dirty="0">
                <a:latin typeface="Trebuchet MS"/>
                <a:cs typeface="Trebuchet MS"/>
              </a:rPr>
              <a:t>oblastech</a:t>
            </a:r>
            <a:r>
              <a:rPr sz="3300" spc="-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90" dirty="0">
                <a:latin typeface="Trebuchet MS"/>
                <a:cs typeface="Trebuchet MS"/>
              </a:rPr>
              <a:t>omezenými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195" dirty="0">
                <a:latin typeface="Trebuchet MS"/>
                <a:cs typeface="Trebuchet MS"/>
              </a:rPr>
              <a:t>zdroji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pitné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vody </a:t>
            </a:r>
            <a:r>
              <a:rPr sz="3300" spc="420" dirty="0">
                <a:latin typeface="Trebuchet MS"/>
                <a:cs typeface="Trebuchet MS"/>
              </a:rPr>
              <a:t>–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výše</a:t>
            </a:r>
            <a:r>
              <a:rPr sz="3300" spc="-75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podpory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b="1" spc="-10" dirty="0">
                <a:latin typeface="Trebuchet MS"/>
                <a:cs typeface="Trebuchet MS"/>
              </a:rPr>
              <a:t>70%</a:t>
            </a:r>
            <a:r>
              <a:rPr sz="3300" b="1" spc="-65" dirty="0">
                <a:latin typeface="Trebuchet MS"/>
                <a:cs typeface="Trebuchet MS"/>
              </a:rPr>
              <a:t> </a:t>
            </a:r>
            <a:r>
              <a:rPr sz="3300" spc="-210" dirty="0">
                <a:latin typeface="Trebuchet MS"/>
                <a:cs typeface="Trebuchet MS"/>
              </a:rPr>
              <a:t>z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185" dirty="0">
                <a:latin typeface="Trebuchet MS"/>
                <a:cs typeface="Trebuchet MS"/>
              </a:rPr>
              <a:t>celkových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254" dirty="0">
                <a:latin typeface="Trebuchet MS"/>
                <a:cs typeface="Trebuchet MS"/>
              </a:rPr>
              <a:t>nákladů,</a:t>
            </a:r>
            <a:r>
              <a:rPr sz="3300" spc="-395" dirty="0">
                <a:latin typeface="Trebuchet MS"/>
                <a:cs typeface="Trebuchet MS"/>
              </a:rPr>
              <a:t> </a:t>
            </a:r>
            <a:r>
              <a:rPr sz="3300" spc="-275" dirty="0">
                <a:latin typeface="Trebuchet MS"/>
                <a:cs typeface="Trebuchet MS"/>
              </a:rPr>
              <a:t>ale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25" dirty="0">
                <a:latin typeface="Trebuchet MS"/>
                <a:cs typeface="Trebuchet MS"/>
              </a:rPr>
              <a:t>maximálně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b="1" spc="-165" dirty="0">
                <a:latin typeface="Trebuchet MS"/>
                <a:cs typeface="Trebuchet MS"/>
              </a:rPr>
              <a:t>1500,-</a:t>
            </a:r>
            <a:r>
              <a:rPr sz="3300" b="1" spc="-55" dirty="0">
                <a:latin typeface="Trebuchet MS"/>
                <a:cs typeface="Trebuchet MS"/>
              </a:rPr>
              <a:t> </a:t>
            </a:r>
            <a:r>
              <a:rPr sz="3300" b="1" spc="110" dirty="0">
                <a:latin typeface="Trebuchet MS"/>
                <a:cs typeface="Trebuchet MS"/>
              </a:rPr>
              <a:t>Kč</a:t>
            </a:r>
            <a:endParaRPr sz="3300">
              <a:latin typeface="Trebuchet MS"/>
              <a:cs typeface="Trebuchet MS"/>
            </a:endParaRPr>
          </a:p>
          <a:p>
            <a:pPr marL="642620">
              <a:lnSpc>
                <a:spcPct val="100000"/>
              </a:lnSpc>
              <a:spcBef>
                <a:spcPts val="425"/>
              </a:spcBef>
            </a:pPr>
            <a:r>
              <a:rPr sz="3300" spc="-250" dirty="0">
                <a:latin typeface="Trebuchet MS"/>
                <a:cs typeface="Trebuchet MS"/>
              </a:rPr>
              <a:t>na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60" dirty="0">
                <a:latin typeface="Trebuchet MS"/>
                <a:cs typeface="Trebuchet MS"/>
              </a:rPr>
              <a:t>jeden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měřící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bod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(vodoměr).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2365</Words>
  <Application>Microsoft Office PowerPoint</Application>
  <PresentationFormat>Vlastní</PresentationFormat>
  <Paragraphs>355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Office Theme</vt:lpstr>
      <vt:lpstr>Prezentace aplikace PowerPoint</vt:lpstr>
      <vt:lpstr>DOTAČNÍ PROGRAMY MINISTERSTVA ZEMĚDĚLSTVÍ PŘEHLED AKTUÁLNÍCH PROGRAMŮ A PODPROGRAMŮ VaK</vt:lpstr>
      <vt:lpstr>HISTORIE PROGRAMŮ NA PODPORU VODOVODŮ A KANALIZACE</vt:lpstr>
      <vt:lpstr>Přehled vývoje podpor VaK poskytovaných prostřednictvím MZe:</vt:lpstr>
      <vt:lpstr>Aktuální programy na podporu vodovodů a kanalizace</vt:lpstr>
      <vt:lpstr>129 410 - ROZVOJ VODOVODŮ A KANALIZACÍ OBLAST PODPORY - PITNÁ VODA (PODPROGRAM 129 412):</vt:lpstr>
      <vt:lpstr>129 410 - ROZVOJ VODOVODŮ A KANALIZACÍ OBLAST PODPORY - ODVÁDĚNÍ A ČIŠTĚNÍ ODPADNÍCH VOD</vt:lpstr>
      <vt:lpstr>PROGRAM 129 410 - VÝŠE PODPORY</vt:lpstr>
      <vt:lpstr>PŘEDMĚT PODPORY V PROGRAMU 129 403</vt:lpstr>
      <vt:lpstr>OBCE ZASAŽENÉ SUCHEM – ČR</vt:lpstr>
      <vt:lpstr>ZÁKLADNÍ BODY PRAVIDEL PROGRAMU 129 410 A 129 403</vt:lpstr>
      <vt:lpstr>PŘEDMĚT PODPORY V PROGRAMU 129 420</vt:lpstr>
      <vt:lpstr>ZÁKLADNÍ PODMÍNKY V PROGRAMECH 129 400 a 129 410</vt:lpstr>
      <vt:lpstr>JEDNOTNÝ DOTAČNÍ PORTÁL - JDP</vt:lpstr>
      <vt:lpstr>PROGRAM 129 320 „PODPORA ODSTRAŇOVÁNÍ POVODŇOVÝCH ŠKOD NA INFRASTRUKTUŘE VODOVODŮ A KANALIZACÍ II “</vt:lpstr>
      <vt:lpstr>DOTAČNÍ PROGRAM 129 490 „PODPORA OPATŘENÍ NA MALÝCH VODNÍCH NÁDRŽÍCH A DROBNÝCH VODNÍCH TOCÍCH – 3. ETAPA“</vt:lpstr>
      <vt:lpstr>PODPROGRAM 129 493 „PODPORA OPATŘENÍ NA RYBNÍCÍCH A MALÝCH VODNÍCH NÁDRŽÍCH VE VLASTNICTVÍ OBCÍ - 3. ETAPA“</vt:lpstr>
      <vt:lpstr>REVIZE SMĚRNICE O ČIŠTĚNÍ MĚSTSKÝCH ODPADNÍCH VOD HISTORIE A AKTUÁLNÍ STAV</vt:lpstr>
      <vt:lpstr>Prezentace aplikace PowerPoint</vt:lpstr>
      <vt:lpstr>NOUZOVÉ ZÁSOBOVÁNÍ PITNOU VODOU</vt:lpstr>
      <vt:lpstr>DĚKUJI ZA POZORNOST https://eagri.cz/public/portal/mze/do tace/narodni-dotace/dotace-ve- vodnim-hospodarstvi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Uživatel</cp:lastModifiedBy>
  <cp:revision>1</cp:revision>
  <cp:lastPrinted>2024-05-20T12:59:30Z</cp:lastPrinted>
  <dcterms:created xsi:type="dcterms:W3CDTF">2024-05-16T12:48:53Z</dcterms:created>
  <dcterms:modified xsi:type="dcterms:W3CDTF">2024-05-20T13:02:44Z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2024-05-16T00:00:00Z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2024-05-16T00:00:00Z</vt:filetime>
  </property>
  <property fmtid="{D5CDD505-2E9C-101B-9397-08002B2CF9AE}" pid="5" name="MSIP_Label_8d01bb0b-c2f5-4fc4-bac5-774fe7d62679_ActionId">
    <vt:lpwstr>680081f0-9b82-4900-becf-83ab574ee33b</vt:lpwstr>
  </property>
  <property fmtid="{D5CDD505-2E9C-101B-9397-08002B2CF9AE}" pid="6" name="MSIP_Label_8d01bb0b-c2f5-4fc4-bac5-774fe7d62679_ContentBits">
    <vt:lpwstr>0</vt:lpwstr>
  </property>
  <property fmtid="{D5CDD505-2E9C-101B-9397-08002B2CF9AE}" pid="7" name="MSIP_Label_8d01bb0b-c2f5-4fc4-bac5-774fe7d62679_Enabled">
    <vt:lpwstr>true</vt:lpwstr>
  </property>
  <property fmtid="{D5CDD505-2E9C-101B-9397-08002B2CF9AE}" pid="8" name="MSIP_Label_8d01bb0b-c2f5-4fc4-bac5-774fe7d62679_Method">
    <vt:lpwstr>Privileged</vt:lpwstr>
  </property>
  <property fmtid="{D5CDD505-2E9C-101B-9397-08002B2CF9AE}" pid="9" name="MSIP_Label_8d01bb0b-c2f5-4fc4-bac5-774fe7d62679_Name">
    <vt:lpwstr>VeÅ™ejnÃ©</vt:lpwstr>
  </property>
  <property fmtid="{D5CDD505-2E9C-101B-9397-08002B2CF9AE}" pid="10" name="MSIP_Label_8d01bb0b-c2f5-4fc4-bac5-774fe7d62679_SetDate">
    <vt:lpwstr>2024-05-14T12:16:15Z</vt:lpwstr>
  </property>
  <property fmtid="{D5CDD505-2E9C-101B-9397-08002B2CF9AE}" pid="11" name="MSIP_Label_8d01bb0b-c2f5-4fc4-bac5-774fe7d62679_SiteId">
    <vt:lpwstr>e84ea0de-38e7-4864-b153-a909a7746ff0</vt:lpwstr>
  </property>
  <property fmtid="{D5CDD505-2E9C-101B-9397-08002B2CF9AE}" pid="12" name="Producer">
    <vt:lpwstr>Microsoft® PowerPoint® pro Microsoft 365</vt:lpwstr>
  </property>
</Properties>
</file>