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3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4" r:id="rId14"/>
    <p:sldId id="275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  <a:latin typeface="Arial" charset="0"/>
              </a:rPr>
              <a:t>Dotace pro obce administrované </a:t>
            </a:r>
            <a:br>
              <a:rPr lang="cs-CZ" dirty="0">
                <a:solidFill>
                  <a:schemeClr val="bg1"/>
                </a:solidFill>
                <a:latin typeface="Arial" charset="0"/>
              </a:rPr>
            </a:b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e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KÚPK</a:t>
            </a:r>
            <a:r>
              <a:rPr lang="cs-CZ" sz="2800" dirty="0"/>
              <a:t/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85482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Příklady dotovaných akcí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1008529"/>
          </a:xfrm>
        </p:spPr>
        <p:txBody>
          <a:bodyPr/>
          <a:lstStyle/>
          <a:p>
            <a:r>
              <a:rPr lang="cs-CZ" dirty="0" smtClean="0"/>
              <a:t>Oprava hřbitovní zdi</a:t>
            </a:r>
          </a:p>
          <a:p>
            <a:r>
              <a:rPr lang="cs-CZ" dirty="0" smtClean="0"/>
              <a:t>Rekonstrukce malé vodní nádrže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10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3652540"/>
            <a:ext cx="4021305" cy="1982726"/>
          </a:xfrm>
          <a:prstGeom prst="rect">
            <a:avLst/>
          </a:prstGeom>
        </p:spPr>
      </p:pic>
      <p:pic>
        <p:nvPicPr>
          <p:cNvPr id="8" name="Picture 3" descr="C:\Users\smejkalova\Desktop\Prezentace_Rokycany\1_PSOV PK\Březina_p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 bwMode="auto">
          <a:xfrm>
            <a:off x="4868470" y="987426"/>
            <a:ext cx="3890117" cy="40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4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8413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Příklady dotovaných akcí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1116106"/>
          </a:xfrm>
        </p:spPr>
        <p:txBody>
          <a:bodyPr/>
          <a:lstStyle/>
          <a:p>
            <a:r>
              <a:rPr lang="cs-CZ" dirty="0" smtClean="0"/>
              <a:t>Obnova porostů zeleně</a:t>
            </a:r>
          </a:p>
          <a:p>
            <a:r>
              <a:rPr lang="cs-CZ" dirty="0" smtClean="0"/>
              <a:t>Výměna autobusové zastávky</a:t>
            </a:r>
          </a:p>
          <a:p>
            <a:r>
              <a:rPr lang="cs-CZ" dirty="0" smtClean="0"/>
              <a:t>Rekonstrukce chodníku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11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6" y="4045192"/>
            <a:ext cx="3436273" cy="1932903"/>
          </a:xfrm>
          <a:prstGeom prst="rect">
            <a:avLst/>
          </a:prstGeom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8" r="18418"/>
          <a:stretch>
            <a:fillRect/>
          </a:stretch>
        </p:blipFill>
        <p:spPr>
          <a:xfrm>
            <a:off x="4663107" y="3744980"/>
            <a:ext cx="2653781" cy="2793932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29" y="992786"/>
            <a:ext cx="3630538" cy="27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4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Územní plány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Žádat mohou: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Obce Plzeňského kraje s počtem obyvatel </a:t>
            </a:r>
            <a:r>
              <a:rPr lang="cs-CZ" sz="1600" b="1" dirty="0"/>
              <a:t>do 2000,</a:t>
            </a:r>
            <a:r>
              <a:rPr lang="cs-CZ" sz="1600" dirty="0"/>
              <a:t> které zároveň ještě nečerpaly dotaci na pořízení územního plánu z PSOV PK 2008 – 2022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Obce na území bývalého Vojenského újezdu Brdy bez ohledu na počet obyvatel: Míšov, Skořice, Štítov, Těně (dále také „</a:t>
            </a:r>
            <a:r>
              <a:rPr lang="cs-CZ" sz="1600" b="1" dirty="0"/>
              <a:t>brdské obce</a:t>
            </a:r>
            <a:r>
              <a:rPr lang="cs-CZ" sz="1600" dirty="0"/>
              <a:t>“)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Dotace do výše 80% celkových nákladů akce, zároveň max. do: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400 000 Kč pro „brdské obce“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250 000 Kč v ostatních případech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12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39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Odstraňování havarijních stavů a naléhavé potřeby obcí Plzeňského kraje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Žádat mohou obce bez omezení velikosti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Opravy, rekonstrukce či pořízení obecního majetku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Dotace 50 000 – 1 000 000 Kč, zároveň max. 90% celkových nákladů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Upřednostňovány akce, u kterých je doložen prokazatelný doklad o nastalém havarijním stavu (např. protokol z kontroly Krajské hygienické stanice ve škole – nutnost úpravy např. osvětlení ve třídách, nařízení odstranění stavby od stavebního úřadu, výzva vlastníka komunikace k zabezpečení objektu při této komunikaci – např. vyboulená ohradní zeď apod.)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13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07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Příklady dotovaných akcí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2057400"/>
          </a:xfrm>
        </p:spPr>
        <p:txBody>
          <a:bodyPr/>
          <a:lstStyle/>
          <a:p>
            <a:r>
              <a:rPr lang="cs-CZ" dirty="0" smtClean="0"/>
              <a:t>Oprava poškozené hráze rybníka</a:t>
            </a:r>
          </a:p>
          <a:p>
            <a:r>
              <a:rPr lang="cs-CZ" dirty="0" smtClean="0"/>
              <a:t>Odstranění budovy v areálu bývalého zemědělského družstva</a:t>
            </a:r>
          </a:p>
          <a:p>
            <a:r>
              <a:rPr lang="cs-CZ" dirty="0" smtClean="0"/>
              <a:t>Výměna vybavení školní kuchyně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14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" y="4093016"/>
            <a:ext cx="2512405" cy="1884304"/>
          </a:xfrm>
          <a:prstGeom prst="rect">
            <a:avLst/>
          </a:prstGeom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3993777" y="987426"/>
            <a:ext cx="2734306" cy="287871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30" y="3991052"/>
            <a:ext cx="314070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9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Zachování prodejen v malých ocích Plzeňského kraje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6140" y="2017059"/>
            <a:ext cx="7789209" cy="3724835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Žádat mohou: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Obce Plzeňského kraje </a:t>
            </a:r>
            <a:r>
              <a:rPr lang="cs-CZ" b="1" dirty="0"/>
              <a:t>s počtem obyvatel do 500</a:t>
            </a:r>
            <a:r>
              <a:rPr lang="cs-CZ" dirty="0"/>
              <a:t>,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Obce Plzeňského kraje </a:t>
            </a:r>
            <a:r>
              <a:rPr lang="cs-CZ" b="1" dirty="0"/>
              <a:t>s počtem obyvatel 501 - 2000</a:t>
            </a:r>
            <a:r>
              <a:rPr lang="cs-CZ" dirty="0"/>
              <a:t> </a:t>
            </a:r>
            <a:r>
              <a:rPr lang="cs-CZ" b="1" dirty="0"/>
              <a:t>obyvatel</a:t>
            </a:r>
            <a:r>
              <a:rPr lang="cs-CZ" dirty="0"/>
              <a:t> žádající o dotaci pro prodejnu, která se nachází v její</a:t>
            </a:r>
            <a:r>
              <a:rPr lang="cs-CZ" b="1" dirty="0"/>
              <a:t> části obce </a:t>
            </a:r>
            <a:r>
              <a:rPr lang="cs-CZ" dirty="0"/>
              <a:t>s počtem obyvatel</a:t>
            </a:r>
            <a:r>
              <a:rPr lang="cs-CZ" b="1" dirty="0"/>
              <a:t> do 250</a:t>
            </a:r>
            <a:endParaRPr lang="cs-CZ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Prodejnu může provozovat obec sama nebo i jiná fyzická či právnická osoba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/>
              <a:t>Dotace max. 90 % a zároveň 20 – 120.000 Kč pro kamenné prodejny </a:t>
            </a:r>
            <a:br>
              <a:rPr lang="cs-CZ" b="1" dirty="0"/>
            </a:br>
            <a:r>
              <a:rPr lang="cs-CZ" b="1" dirty="0"/>
              <a:t>a 5 – 15.000 na pojízdnou prodejnu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Bližší podmínky jsou stanoveny Pravidly dotačního titulu, je možno se obrátit na administrátory, kteří poskytnou konkrétní informace (kontakty na konci prezentace)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15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50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Další dotační programy administrované ORR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1294" y="1936375"/>
            <a:ext cx="7436224" cy="34426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Integrované akce mikroregionů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Podpora místních akčních skupin s působností na území Plzeňského kraje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Úprava lyžařských běžeckých tras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16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10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Kontakty na pracovníky odboru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669900"/>
                </a:solidFill>
              </a:rPr>
              <a:t>Mgr. Václav Baxa </a:t>
            </a:r>
            <a:r>
              <a:rPr lang="cs-CZ" sz="1600" dirty="0"/>
              <a:t>– tel. 377 195 406, vaclav.baxa@plzensky-kraj.cz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Projekty obcí + havarijní stavy + prodejny – okres Domažlice, územní plány, mikroregiony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669900"/>
                </a:solidFill>
              </a:rPr>
              <a:t>Ing. Michaela Černá </a:t>
            </a:r>
            <a:r>
              <a:rPr lang="cs-CZ" sz="1600" dirty="0"/>
              <a:t>– tel. 377 195 305, michaela.cerna@plzensky-kraj.cz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Projekty obcí + havarijní stavy + prodejny – okres Klatovy a Tachov, běžky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669900"/>
                </a:solidFill>
              </a:rPr>
              <a:t>Bc. Petra Hessová</a:t>
            </a:r>
            <a:r>
              <a:rPr lang="cs-CZ" sz="1600" dirty="0"/>
              <a:t> – tel. 377 195 695, petra.hessova@plzensky-kraj.cz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Projekty obcí + havarijní stavy + prodejny – okres Plzeň-jih a Plzeň-město, místní akční skupiny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669900"/>
                </a:solidFill>
              </a:rPr>
              <a:t>Bc. Lenka Šmejkalová </a:t>
            </a:r>
            <a:r>
              <a:rPr lang="cs-CZ" sz="1600" dirty="0"/>
              <a:t>– tel. 377 195 764, lenka.smejkalova@plzensky-kraj.cz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Projekty obcí + havarijní stavy + prodejny – okres Plzeň-sever a Rokycany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17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89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44133"/>
            <a:ext cx="4633912" cy="649443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7" y="3052482"/>
            <a:ext cx="7565372" cy="2214314"/>
          </a:xfrm>
        </p:spPr>
        <p:txBody>
          <a:bodyPr>
            <a:normAutofit/>
          </a:bodyPr>
          <a:lstStyle/>
          <a:p>
            <a:r>
              <a:rPr lang="cs-CZ" dirty="0" smtClean="0"/>
              <a:t>Ing. arch. Miloslav Michalec</a:t>
            </a:r>
          </a:p>
          <a:p>
            <a:r>
              <a:rPr lang="cs-CZ" dirty="0" smtClean="0"/>
              <a:t>vedoucí Odboru regionálního rozvoje</a:t>
            </a:r>
          </a:p>
          <a:p>
            <a:r>
              <a:rPr lang="cs-CZ" dirty="0" smtClean="0"/>
              <a:t>Tel. 377 195 418</a:t>
            </a:r>
          </a:p>
          <a:p>
            <a:r>
              <a:rPr lang="cs-CZ" dirty="0" smtClean="0"/>
              <a:t>e-mail: </a:t>
            </a:r>
            <a:r>
              <a:rPr lang="cs-CZ" dirty="0" err="1" smtClean="0"/>
              <a:t>miloslav.michalec</a:t>
            </a:r>
            <a:r>
              <a:rPr lang="en-US" dirty="0" smtClean="0"/>
              <a:t>@</a:t>
            </a:r>
            <a:r>
              <a:rPr lang="cs-CZ" dirty="0" smtClean="0"/>
              <a:t>plzensky-kraj.cz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79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Dotace pro obce administrované Odborem regionálního rozvoje KÚPK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Krajský úřad Plzeňského kraje</a:t>
            </a:r>
          </a:p>
          <a:p>
            <a:r>
              <a:rPr lang="cs-CZ" dirty="0" smtClean="0"/>
              <a:t>Odbor regionálního rozvoje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76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Obecně o příjmu žádostí o dotaci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Přístup do systému </a:t>
            </a:r>
            <a:r>
              <a:rPr lang="cs-CZ" sz="2000" dirty="0" err="1"/>
              <a:t>eDotace</a:t>
            </a:r>
            <a:r>
              <a:rPr lang="cs-CZ" sz="2000" dirty="0"/>
              <a:t>, přes který se podávají žádosti: dotace.plzensky-kraj.cz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Osoba zodpovědná za vkládání žádostí a další práci v </a:t>
            </a:r>
            <a:r>
              <a:rPr lang="cs-CZ" sz="2000" dirty="0" err="1"/>
              <a:t>eDotacích</a:t>
            </a:r>
            <a:r>
              <a:rPr lang="cs-CZ" sz="2000" dirty="0"/>
              <a:t> musí mít zřízený přes portál </a:t>
            </a:r>
            <a:r>
              <a:rPr lang="cs-CZ" sz="2000" dirty="0" err="1"/>
              <a:t>ePUSa</a:t>
            </a:r>
            <a:r>
              <a:rPr lang="cs-CZ" sz="2000" dirty="0"/>
              <a:t> přístup do </a:t>
            </a:r>
            <a:r>
              <a:rPr lang="cs-CZ" sz="2000" dirty="0" err="1"/>
              <a:t>eDotací</a:t>
            </a:r>
            <a:r>
              <a:rPr lang="cs-CZ" sz="2000" dirty="0"/>
              <a:t> s právem editovat údaje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Po schválení Pravidel dotačního programu či titulu jsou tato Pravidla včetně všech nutných formulářů k dispozici minimálně 30 dní k přípravě na podání žádosti</a:t>
            </a:r>
            <a:br>
              <a:rPr lang="cs-CZ" sz="2000" dirty="0"/>
            </a:b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Na úvodní stránce </a:t>
            </a:r>
            <a:r>
              <a:rPr lang="cs-CZ" sz="2000" dirty="0" err="1"/>
              <a:t>eDotací</a:t>
            </a:r>
            <a:r>
              <a:rPr lang="cs-CZ" sz="2000" dirty="0"/>
              <a:t> je uveden i termín, od kdy do kdy se žádosti v tomto systému podávají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3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46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Projekty obcí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Obec může žádat na opravy, rekonstrukce či pořízení hmotného nemovitého majetku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Podmínkou pro podání žádosti je, že předmět žádosti o dotaci musí být v majetku obce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Dotace je poskytována ve výši 100 – 500 tis. Kč a zároveň maximálně 70% celkových nákladů akce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Nejčastější příklady žádostí o dotaci: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/>
              <a:t>Opravy či rekonstrukce místních komunikací, chodníků, budov v majetku obce (obecní úřad, hasičská zbrojnice, kulturní dům, zdravotní středisko, bytový dům, obecní sklad apod.), požárních nádrží, dětských hřišť, vybudování či výměna veřejného osvětlení, pořízení bezdrátového obecního rozhlasu, opravy vodovodů a kanalizací (pouze neinvestiční udržovací práce)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4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08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Program stabilizace a obnovy venkova PK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celkový finanční objem – cca 100 mil. Kč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Žadateli jsou obce do 2000 obyvatel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Žádat mohou i obce větší, pokud realizují akci ve své části obce, která má počet obyvatel do 500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2 dotační tituly, a sice: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669900"/>
                </a:solidFill>
              </a:rPr>
              <a:t>Projekty obcí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669900"/>
                </a:solidFill>
              </a:rPr>
              <a:t>Územní plány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74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Příklady dotovaných akcí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1921" y="2057399"/>
            <a:ext cx="2817098" cy="115644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Rekonstrukce MŠ</a:t>
            </a:r>
          </a:p>
          <a:p>
            <a:r>
              <a:rPr lang="cs-CZ" dirty="0" smtClean="0"/>
              <a:t>Oprava obecního úřadu</a:t>
            </a:r>
          </a:p>
          <a:p>
            <a:r>
              <a:rPr lang="cs-CZ" dirty="0" smtClean="0"/>
              <a:t>Zhotovení nového dětského hřiště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dirty="0" smtClean="0"/>
              <a:t>Strana </a:t>
            </a:r>
            <a:fld id="{20A22714-1925-4CB5-873C-0DA602053BBE}" type="slidenum">
              <a:rPr lang="cs-CZ" smtClean="0"/>
              <a:pPr/>
              <a:t>6</a:t>
            </a:fld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1" y="3665294"/>
            <a:ext cx="3843635" cy="1845312"/>
          </a:xfrm>
          <a:prstGeom prst="rect">
            <a:avLst/>
          </a:prstGeom>
        </p:spPr>
      </p:pic>
      <p:pic>
        <p:nvPicPr>
          <p:cNvPr id="8" name="Picture 2" descr="U:\Odd_RR\Spolecny_RR\PSOV\2010\Kontroly 2010\Okres DO\Kontrola 22.3.2011\Němčice - Výměna oken a oprava fasády budovy obecního úřadu\P110097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0493" b="10493"/>
          <a:stretch>
            <a:fillRect/>
          </a:stretch>
        </p:blipFill>
        <p:spPr>
          <a:xfrm>
            <a:off x="5295304" y="921587"/>
            <a:ext cx="3216684" cy="3386563"/>
          </a:xfrm>
          <a:noFill/>
        </p:spPr>
      </p:pic>
      <p:pic>
        <p:nvPicPr>
          <p:cNvPr id="9" name="Picture 3" descr="C:\Users\smejkalova\Desktop\Prezentace_Rokycany\1_PSOV PK\Kornatice_p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04" y="4516407"/>
            <a:ext cx="3252526" cy="19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1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446" y="927848"/>
            <a:ext cx="3153966" cy="80682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Příklady </a:t>
            </a:r>
            <a:r>
              <a:rPr lang="cs-CZ" dirty="0"/>
              <a:t>dotovaných </a:t>
            </a:r>
            <a:r>
              <a:rPr lang="cs-CZ" dirty="0" smtClean="0"/>
              <a:t>akcí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106594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Výměna oken kulturního domu</a:t>
            </a:r>
          </a:p>
          <a:p>
            <a:r>
              <a:rPr lang="cs-CZ" dirty="0" smtClean="0"/>
              <a:t>Vybudování víceúčelového hřiště</a:t>
            </a:r>
          </a:p>
          <a:p>
            <a:r>
              <a:rPr lang="cs-CZ" dirty="0" smtClean="0"/>
              <a:t>Obnova kaple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7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7" name="Picture 3" descr="U:\Odd_RR\Spolecny_RR\PSOV\2010\Kontroly 2010\Okres PJ\Kontrola 30.5.2011\fotky\P53000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412" r="14412"/>
          <a:stretch>
            <a:fillRect/>
          </a:stretch>
        </p:blipFill>
        <p:spPr bwMode="auto">
          <a:xfrm>
            <a:off x="678447" y="3238554"/>
            <a:ext cx="2851966" cy="300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62" y="1050830"/>
            <a:ext cx="2740588" cy="2055441"/>
          </a:xfrm>
          <a:prstGeom prst="rect">
            <a:avLst/>
          </a:prstGeom>
        </p:spPr>
      </p:pic>
      <p:pic>
        <p:nvPicPr>
          <p:cNvPr id="9" name="Zástupný symbol pro obsah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29" y="3238555"/>
            <a:ext cx="2381552" cy="31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9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847166"/>
            <a:ext cx="2949178" cy="89628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Příklady dotovaných akcí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8649" y="2057401"/>
            <a:ext cx="2950370" cy="806824"/>
          </a:xfrm>
        </p:spPr>
        <p:txBody>
          <a:bodyPr/>
          <a:lstStyle/>
          <a:p>
            <a:r>
              <a:rPr lang="cs-CZ" dirty="0" smtClean="0"/>
              <a:t>Opravy, rekonstrukce či vybudování místních komunikací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8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0" b="10620"/>
          <a:stretch>
            <a:fillRect/>
          </a:stretch>
        </p:blipFill>
        <p:spPr>
          <a:xfrm>
            <a:off x="4370293" y="987426"/>
            <a:ext cx="4146247" cy="43652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2" y="3379880"/>
            <a:ext cx="3550024" cy="26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2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823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Příklady dotovaných akcí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71269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Oprava kanalizace</a:t>
            </a:r>
          </a:p>
          <a:p>
            <a:r>
              <a:rPr lang="cs-CZ" dirty="0" smtClean="0"/>
              <a:t>Rekonstrukce veřejného rozhlasu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Seminář pro nově zvolené představitele obcí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9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7" name="Zástupný symbol pro obsah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813546" y="2770094"/>
            <a:ext cx="3172420" cy="3339962"/>
          </a:xfrm>
        </p:spPr>
      </p:pic>
      <p:pic>
        <p:nvPicPr>
          <p:cNvPr id="8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2455" y="199179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930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plzenskykraj_prezentace_ppt</Template>
  <TotalTime>97</TotalTime>
  <Words>924</Words>
  <Application>Microsoft Office PowerPoint</Application>
  <PresentationFormat>Předvádění na obrazovce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Motiv Office</vt:lpstr>
      <vt:lpstr>Dotace pro obce administrované  e KÚPK </vt:lpstr>
      <vt:lpstr>Dotace pro obce administrované Odborem regionálního rozvoje KÚPK</vt:lpstr>
      <vt:lpstr>Obecně o příjmu žádostí o dotaci</vt:lpstr>
      <vt:lpstr>Projekty obcí</vt:lpstr>
      <vt:lpstr>Program stabilizace a obnovy venkova PK</vt:lpstr>
      <vt:lpstr>Příklady dotovaných akcí</vt:lpstr>
      <vt:lpstr>Příklady dotovaných akcí</vt:lpstr>
      <vt:lpstr>Příklady dotovaných akcí</vt:lpstr>
      <vt:lpstr>Příklady dotovaných akcí</vt:lpstr>
      <vt:lpstr>Příklady dotovaných akcí</vt:lpstr>
      <vt:lpstr>Příklady dotovaných akcí</vt:lpstr>
      <vt:lpstr>Územní plány</vt:lpstr>
      <vt:lpstr>Odstraňování havarijních stavů a naléhavé potřeby obcí Plzeňského kraje </vt:lpstr>
      <vt:lpstr>Příklady dotovaných akcí</vt:lpstr>
      <vt:lpstr>Zachování prodejen v malých ocích Plzeňského kraje</vt:lpstr>
      <vt:lpstr>Další dotační programy administrované ORR</vt:lpstr>
      <vt:lpstr>Kontakty na pracovníky odboru</vt:lpstr>
      <vt:lpstr>Děkuji za pozornost</vt:lpstr>
    </vt:vector>
  </TitlesOfParts>
  <Company>KUPK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Szabó Štěpánka</dc:creator>
  <cp:lastModifiedBy>Nová Helena</cp:lastModifiedBy>
  <cp:revision>26</cp:revision>
  <dcterms:created xsi:type="dcterms:W3CDTF">2022-11-08T07:05:05Z</dcterms:created>
  <dcterms:modified xsi:type="dcterms:W3CDTF">2022-11-22T08:08:20Z</dcterms:modified>
</cp:coreProperties>
</file>