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2" r:id="rId2"/>
  </p:sldMasterIdLst>
  <p:handoutMasterIdLst>
    <p:handoutMasterId r:id="rId37"/>
  </p:handoutMasterIdLst>
  <p:sldIdLst>
    <p:sldId id="256" r:id="rId3"/>
    <p:sldId id="269" r:id="rId4"/>
    <p:sldId id="260" r:id="rId5"/>
    <p:sldId id="258" r:id="rId6"/>
    <p:sldId id="259" r:id="rId7"/>
    <p:sldId id="268" r:id="rId8"/>
    <p:sldId id="264" r:id="rId9"/>
    <p:sldId id="293" r:id="rId10"/>
    <p:sldId id="265" r:id="rId11"/>
    <p:sldId id="266" r:id="rId12"/>
    <p:sldId id="267" r:id="rId13"/>
    <p:sldId id="261" r:id="rId14"/>
    <p:sldId id="271" r:id="rId15"/>
    <p:sldId id="272" r:id="rId16"/>
    <p:sldId id="262" r:id="rId17"/>
    <p:sldId id="276" r:id="rId18"/>
    <p:sldId id="273" r:id="rId19"/>
    <p:sldId id="274" r:id="rId20"/>
    <p:sldId id="275" r:id="rId21"/>
    <p:sldId id="277" r:id="rId22"/>
    <p:sldId id="278" r:id="rId23"/>
    <p:sldId id="292" r:id="rId24"/>
    <p:sldId id="290" r:id="rId25"/>
    <p:sldId id="291" r:id="rId26"/>
    <p:sldId id="279" r:id="rId27"/>
    <p:sldId id="280" r:id="rId28"/>
    <p:sldId id="286" r:id="rId29"/>
    <p:sldId id="287" r:id="rId30"/>
    <p:sldId id="281" r:id="rId31"/>
    <p:sldId id="285" r:id="rId32"/>
    <p:sldId id="282" r:id="rId33"/>
    <p:sldId id="283" r:id="rId34"/>
    <p:sldId id="270" r:id="rId35"/>
    <p:sldId id="257" r:id="rId36"/>
  </p:sldIdLst>
  <p:sldSz cx="12192000" cy="6858000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0BBD4-AC4E-4206-AE3E-7999E55F0ACF}" type="datetimeFigureOut">
              <a:rPr lang="cs-CZ" smtClean="0"/>
              <a:t>15.09.2016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1715F-B29F-438D-8014-04FF958381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74235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9/15/2016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F7DDC4F-942D-46CE-9541-B6103DE807E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8279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4D08AAE-6739-4AEA-B1D9-53F4A59DB5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19164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4B02425-8059-4F57-8065-0E62915995F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98812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4B0FF79-64C2-48F0-A61C-A04B5F23518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6420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0C829CA-A986-4614-B1DE-BD376091DF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30496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BE1893D-F513-499A-95A5-731551481A8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2830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51A5485-D8E1-453C-B60B-B69C3829E54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018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44C000D-2B41-4E2E-9A15-E8E11AC25DC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3172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6772B5D-5858-4E2C-A263-2BA4B52E422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89432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EB95628-CD1F-4B39-9E79-9E515AB9B21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8779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9C919B2-352D-4864-83B1-55A3F7B6CF7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60456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BCF8863-5AB0-45FF-A740-9B768EE54F9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6692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6CAE7FA-9CB7-44B3-B6C6-DCA03264942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332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9/15/2016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9/15/2016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9/15/2016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9/15/2016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dirty="0"/>
              <a:pPr/>
              <a:t>9/15/2016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32ACEF4-945A-4B27-862C-CD66600F8BA2}" type="slidenum">
              <a:rPr lang="cs-CZ" altLang="cs-CZ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47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31074" y="814388"/>
            <a:ext cx="11013214" cy="2986087"/>
          </a:xfrm>
        </p:spPr>
        <p:txBody>
          <a:bodyPr>
            <a:noAutofit/>
          </a:bodyPr>
          <a:lstStyle/>
          <a:p>
            <a:pPr algn="ctr"/>
            <a:r>
              <a:rPr lang="cs-CZ" sz="6600" b="1" dirty="0">
                <a:solidFill>
                  <a:schemeClr val="tx1"/>
                </a:solidFill>
              </a:rPr>
              <a:t>5</a:t>
            </a:r>
            <a:r>
              <a:rPr lang="cs-CZ" sz="6600" b="1" dirty="0" smtClean="0">
                <a:solidFill>
                  <a:schemeClr val="tx1"/>
                </a:solidFill>
              </a:rPr>
              <a:t>. zasedání PS Vzdělávání pro území Plzeňského kraje</a:t>
            </a:r>
            <a:endParaRPr lang="cs-CZ" sz="6600" b="1" dirty="0">
              <a:solidFill>
                <a:schemeClr val="tx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337481" y="4317199"/>
            <a:ext cx="3200400" cy="146304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>
                <a:solidFill>
                  <a:schemeClr val="tx1"/>
                </a:solidFill>
              </a:rPr>
              <a:t>15. září 2016</a:t>
            </a:r>
            <a:endParaRPr lang="cs-CZ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76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172147"/>
          </a:xfrm>
        </p:spPr>
        <p:txBody>
          <a:bodyPr>
            <a:normAutofit/>
          </a:bodyPr>
          <a:lstStyle/>
          <a:p>
            <a:r>
              <a:rPr lang="cs-CZ" sz="4000" dirty="0"/>
              <a:t>Harmonogram důležitých výzev IROP pro SŠ a VOŠ v roce </a:t>
            </a:r>
            <a:r>
              <a:rPr lang="cs-CZ" sz="4000" dirty="0" smtClean="0"/>
              <a:t>2017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4128" y="1957388"/>
            <a:ext cx="9720071" cy="4351972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400" dirty="0" smtClean="0"/>
              <a:t>83. </a:t>
            </a:r>
            <a:r>
              <a:rPr lang="cs-CZ" sz="2400" dirty="0"/>
              <a:t>a </a:t>
            </a:r>
            <a:r>
              <a:rPr lang="cs-CZ" sz="2400" dirty="0" smtClean="0"/>
              <a:t>84. </a:t>
            </a:r>
            <a:r>
              <a:rPr lang="cs-CZ" sz="2400" dirty="0"/>
              <a:t>výzva IROP Infrastruktura pro SŠ a VOŠ </a:t>
            </a:r>
            <a:r>
              <a:rPr lang="cs-CZ" sz="2400" dirty="0" smtClean="0"/>
              <a:t>II</a:t>
            </a:r>
            <a:br>
              <a:rPr lang="cs-CZ" sz="2400" dirty="0" smtClean="0"/>
            </a:br>
            <a:r>
              <a:rPr lang="cs-CZ" sz="2400" dirty="0" smtClean="0"/>
              <a:t>(bez </a:t>
            </a:r>
            <a:r>
              <a:rPr lang="cs-CZ" sz="2400" dirty="0"/>
              <a:t>SVL/SVL)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2000" dirty="0" smtClean="0"/>
              <a:t>vyhlášení květen 2017</a:t>
            </a:r>
            <a:endParaRPr lang="cs-CZ" sz="2000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 smtClean="0"/>
              <a:t>89. </a:t>
            </a:r>
            <a:r>
              <a:rPr lang="cs-CZ" sz="2400" dirty="0"/>
              <a:t>a </a:t>
            </a:r>
            <a:r>
              <a:rPr lang="cs-CZ" sz="2400" dirty="0" smtClean="0"/>
              <a:t>90. </a:t>
            </a:r>
            <a:r>
              <a:rPr lang="cs-CZ" sz="2400" dirty="0"/>
              <a:t>výzva IROP Infrastruktura pro zájmové, neformální a celoživotní vzdělávání </a:t>
            </a:r>
            <a:r>
              <a:rPr lang="cs-CZ" sz="2400" dirty="0" smtClean="0"/>
              <a:t>II (bez </a:t>
            </a:r>
            <a:r>
              <a:rPr lang="cs-CZ" sz="2400" dirty="0"/>
              <a:t>SVL/SVL)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2000" dirty="0"/>
              <a:t>vyhlášení </a:t>
            </a:r>
            <a:r>
              <a:rPr lang="cs-CZ" sz="2000" dirty="0" smtClean="0"/>
              <a:t>říjen 2017</a:t>
            </a:r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279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229297"/>
          </a:xfrm>
        </p:spPr>
        <p:txBody>
          <a:bodyPr>
            <a:normAutofit/>
          </a:bodyPr>
          <a:lstStyle/>
          <a:p>
            <a:r>
              <a:rPr lang="cs-CZ" sz="4000" dirty="0"/>
              <a:t>Harmonogram důležitých výzev OP VVV pro SŠ a VOŠ v roce 2016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4128" y="2028825"/>
            <a:ext cx="9720071" cy="42805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400" dirty="0" smtClean="0"/>
              <a:t>Inkluzivní vzdělávání pro KPSVL II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2000" dirty="0" smtClean="0"/>
              <a:t>vyhlášení plánováno na srpen 2016, dosud nevyhlášeno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 smtClean="0"/>
              <a:t>Tematické sítě a partnerství – 14 krajských témat z KAP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2000" dirty="0" smtClean="0"/>
              <a:t>vyhlášení výzvy odloženo </a:t>
            </a:r>
            <a:r>
              <a:rPr lang="cs-CZ" sz="2000" b="1" u="sng" dirty="0" smtClean="0"/>
              <a:t>na únor 2017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 smtClean="0"/>
              <a:t>Podpora škol formou projektů zjednodušeného vykazování – Šablony pro SŠ I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2000" dirty="0" smtClean="0"/>
              <a:t>vyhlášení výzvy v listopadu 2016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 smtClean="0"/>
              <a:t>Podpora žáků se zdravotním postižením I (Implementace APIV)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2000" dirty="0" smtClean="0"/>
              <a:t>vyhlášena 9. 8. 2016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4349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4127" y="585215"/>
            <a:ext cx="10148697" cy="5401247"/>
          </a:xfrm>
        </p:spPr>
        <p:txBody>
          <a:bodyPr>
            <a:normAutofit/>
          </a:bodyPr>
          <a:lstStyle/>
          <a:p>
            <a:pPr algn="ctr"/>
            <a:r>
              <a:rPr lang="cs-CZ" sz="4800" dirty="0" smtClean="0"/>
              <a:t>3. Schválení krajského akčního plánu rozvoje vzdělávání Plzeňského kraje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978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71538" y="785813"/>
            <a:ext cx="10401300" cy="5523547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800" dirty="0"/>
              <a:t>Vytvoření KAP předcházelo: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dirty="0"/>
              <a:t> </a:t>
            </a:r>
            <a:r>
              <a:rPr lang="cs-CZ" sz="2000" dirty="0"/>
              <a:t>Analýza potřeb škol v PK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2000" dirty="0"/>
              <a:t> Analýza potřeb v území pro potřeby KAP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2000" dirty="0"/>
              <a:t> Dokument KAP – </a:t>
            </a:r>
            <a:r>
              <a:rPr lang="cs-CZ" sz="2000" dirty="0" err="1"/>
              <a:t>Prioritizace</a:t>
            </a:r>
            <a:r>
              <a:rPr lang="cs-CZ" sz="2000" dirty="0"/>
              <a:t> potřeb </a:t>
            </a:r>
            <a:r>
              <a:rPr lang="cs-CZ" sz="2000" dirty="0" smtClean="0"/>
              <a:t>PK</a:t>
            </a:r>
            <a:endParaRPr lang="cs-CZ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</a:t>
            </a:r>
            <a:r>
              <a:rPr lang="cs-CZ" sz="2800" dirty="0" smtClean="0"/>
              <a:t>KAP je pro období 2016 - 2018</a:t>
            </a:r>
            <a:endParaRPr lang="cs-CZ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cs-CZ" sz="2800" dirty="0" smtClean="0"/>
              <a:t>Struktura dokumentu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</a:t>
            </a:r>
            <a:r>
              <a:rPr lang="cs-CZ" sz="2800" dirty="0" smtClean="0"/>
              <a:t>Obecné cíle priorit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8" y="3547586"/>
            <a:ext cx="10405161" cy="6309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578" y="5092149"/>
            <a:ext cx="5208127" cy="75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3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Schvalovací proces KAP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4128" y="2286000"/>
            <a:ext cx="1002011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</a:t>
            </a:r>
            <a:r>
              <a:rPr lang="cs-CZ" sz="2800" dirty="0" smtClean="0"/>
              <a:t>Odborný garant pro Plzeňský kraj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800" dirty="0" smtClean="0"/>
              <a:t> Regionální stálá konference (22. 9. 2016)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800" dirty="0" smtClean="0"/>
              <a:t> Ministerstvo školství, mládeže a tělovýchovy </a:t>
            </a:r>
            <a:r>
              <a:rPr lang="cs-CZ" sz="2800" dirty="0" smtClean="0"/>
              <a:t>ČR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2800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sz="2800" dirty="0" smtClean="0"/>
              <a:t>31. 8. 2016 zaslán KAP k připomínkám PS Vzdělávání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800" dirty="0" smtClean="0"/>
              <a:t>1. 9. 2016 byl KAP zaslán k připomínkám na MŠMT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34294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5544122"/>
          </a:xfrm>
        </p:spPr>
        <p:txBody>
          <a:bodyPr>
            <a:normAutofit/>
          </a:bodyPr>
          <a:lstStyle/>
          <a:p>
            <a:pPr algn="ctr"/>
            <a:r>
              <a:rPr lang="pl-PL" sz="4800" dirty="0" smtClean="0"/>
              <a:t>4. Aktuální informace ve školství</a:t>
            </a:r>
            <a:r>
              <a:rPr lang="pl-PL" dirty="0"/>
              <a:t/>
            </a:r>
            <a:br>
              <a:rPr lang="pl-PL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75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9" y="106337"/>
            <a:ext cx="4521199" cy="661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1095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69585"/>
            <a:ext cx="4764087" cy="672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3998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61001"/>
            <a:ext cx="4749799" cy="67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551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75945"/>
            <a:ext cx="4751387" cy="673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5646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8675" y="2763640"/>
            <a:ext cx="10487025" cy="1499616"/>
          </a:xfrm>
        </p:spPr>
        <p:txBody>
          <a:bodyPr>
            <a:noAutofit/>
          </a:bodyPr>
          <a:lstStyle/>
          <a:p>
            <a:pPr algn="ctr"/>
            <a:r>
              <a:rPr lang="cs-CZ" sz="4800" dirty="0" smtClean="0"/>
              <a:t>1. zahájení, schválení programu, schválení hostů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263287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7501" y="130176"/>
            <a:ext cx="10958515" cy="1143000"/>
          </a:xfrm>
        </p:spPr>
        <p:txBody>
          <a:bodyPr>
            <a:normAutofit/>
          </a:bodyPr>
          <a:lstStyle/>
          <a:p>
            <a:pPr algn="ctr"/>
            <a:r>
              <a:rPr lang="cs-CZ" altLang="cs-CZ" sz="3800" dirty="0">
                <a:ea typeface="Calibri" panose="020F0502020204030204" pitchFamily="34" charset="0"/>
                <a:cs typeface="Calibri" panose="020F0502020204030204" pitchFamily="34" charset="0"/>
              </a:rPr>
              <a:t>Předávání sad ručního nářadí </a:t>
            </a:r>
            <a:r>
              <a:rPr lang="cs-CZ" altLang="cs-CZ" sz="3800" dirty="0" smtClean="0"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altLang="cs-CZ" sz="3800" dirty="0" smtClean="0"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3800" dirty="0" smtClean="0">
                <a:ea typeface="Calibri" panose="020F0502020204030204" pitchFamily="34" charset="0"/>
                <a:cs typeface="Calibri" panose="020F0502020204030204" pitchFamily="34" charset="0"/>
              </a:rPr>
              <a:t>žákům </a:t>
            </a:r>
            <a:r>
              <a:rPr lang="cs-CZ" altLang="cs-CZ" sz="3800" dirty="0">
                <a:ea typeface="Calibri" panose="020F0502020204030204" pitchFamily="34" charset="0"/>
                <a:cs typeface="Calibri" panose="020F0502020204030204" pitchFamily="34" charset="0"/>
              </a:rPr>
              <a:t>1. ročníků technických oborů</a:t>
            </a:r>
          </a:p>
        </p:txBody>
      </p:sp>
      <p:sp>
        <p:nvSpPr>
          <p:cNvPr id="33822" name="Obdélník 5"/>
          <p:cNvSpPr>
            <a:spLocks noChangeArrowheads="1"/>
          </p:cNvSpPr>
          <p:nvPr/>
        </p:nvSpPr>
        <p:spPr bwMode="auto">
          <a:xfrm>
            <a:off x="326039" y="1240132"/>
            <a:ext cx="11229977" cy="282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FontTx/>
              <a:buNone/>
            </a:pPr>
            <a:r>
              <a:rPr lang="cs-CZ" altLang="cs-CZ" sz="2400" b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Podporované obory: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altLang="cs-CZ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Stavebnictví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zedník, zednické páce, instalatér, tesař, tesařské práce, pokrývač, kamnář, malířské a natěračské práce</a:t>
            </a:r>
          </a:p>
          <a:p>
            <a:pPr algn="just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Elektrotechnika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elektrikář, autoelektrikář, elektromechanik pro </a:t>
            </a:r>
            <a:r>
              <a:rPr lang="cs-CZ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zařízení a 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přístroje, elektrikář – silnoproud, elektrotechnické a strojně montážní práce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altLang="cs-CZ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Strojírenství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mechanik opravář motorových vozidel, klempíř, kovář, obráběč kovů, karosář, nástrojař, strojní mechanik, autolakýrník, strojírenské práce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39" y="4163721"/>
            <a:ext cx="3280818" cy="247402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"/>
          <a:stretch/>
        </p:blipFill>
        <p:spPr>
          <a:xfrm>
            <a:off x="8241378" y="4158136"/>
            <a:ext cx="3314638" cy="247960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837" y="4180607"/>
            <a:ext cx="3078561" cy="245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677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9449" y="320676"/>
            <a:ext cx="8502651" cy="1143000"/>
          </a:xfrm>
        </p:spPr>
        <p:txBody>
          <a:bodyPr>
            <a:normAutofit/>
          </a:bodyPr>
          <a:lstStyle/>
          <a:p>
            <a:pPr algn="ctr"/>
            <a:r>
              <a:rPr lang="cs-CZ" altLang="cs-CZ" sz="3600" dirty="0">
                <a:ea typeface="Calibri" panose="020F0502020204030204" pitchFamily="34" charset="0"/>
                <a:cs typeface="Calibri" panose="020F0502020204030204" pitchFamily="34" charset="0"/>
              </a:rPr>
              <a:t>Předávání sad ručního nářadí </a:t>
            </a:r>
            <a:r>
              <a:rPr lang="cs-CZ" altLang="cs-CZ" sz="3600" dirty="0" smtClean="0"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altLang="cs-CZ" sz="3600" dirty="0" smtClean="0"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3600" dirty="0" smtClean="0">
                <a:ea typeface="Calibri" panose="020F0502020204030204" pitchFamily="34" charset="0"/>
                <a:cs typeface="Calibri" panose="020F0502020204030204" pitchFamily="34" charset="0"/>
              </a:rPr>
              <a:t>žákům </a:t>
            </a:r>
            <a:r>
              <a:rPr lang="cs-CZ" altLang="cs-CZ" sz="3600" dirty="0">
                <a:ea typeface="Calibri" panose="020F0502020204030204" pitchFamily="34" charset="0"/>
                <a:cs typeface="Calibri" panose="020F0502020204030204" pitchFamily="34" charset="0"/>
              </a:rPr>
              <a:t>1. ročníků technických oborů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2192336" y="1693465"/>
            <a:ext cx="8051799" cy="1512888"/>
          </a:xfrm>
        </p:spPr>
        <p:txBody>
          <a:bodyPr>
            <a:normAutofit/>
          </a:bodyPr>
          <a:lstStyle/>
          <a:p>
            <a:pPr marL="0" algn="just">
              <a:spcBef>
                <a:spcPct val="0"/>
              </a:spcBef>
              <a:buNone/>
            </a:pPr>
            <a:r>
              <a:rPr lang="cs-CZ" alt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Žáci 1. ročníků technických oborů zakončených výučním listem </a:t>
            </a:r>
            <a:r>
              <a:rPr lang="cs-CZ" alt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obdrželi</a:t>
            </a:r>
            <a:br>
              <a:rPr lang="cs-CZ" alt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cs-CZ" alt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loňském roce od Plzeňského kraje </a:t>
            </a:r>
            <a:r>
              <a:rPr lang="cs-CZ" alt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celkem 678 sad ručního nářadí.</a:t>
            </a:r>
          </a:p>
          <a:p>
            <a:pPr marL="0" algn="just">
              <a:buNone/>
            </a:pPr>
            <a:r>
              <a:rPr lang="cs-CZ" alt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realizace projektu se zapojila </a:t>
            </a:r>
            <a:r>
              <a:rPr lang="cs-CZ" alt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společnost</a:t>
            </a:r>
            <a:r>
              <a:rPr lang="cs-CZ" alt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NET4GAS, s.r.o., </a:t>
            </a:r>
            <a:r>
              <a:rPr lang="cs-CZ" alt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příspěvkem </a:t>
            </a:r>
            <a:r>
              <a:rPr lang="cs-CZ" alt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alt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 </a:t>
            </a:r>
            <a:r>
              <a:rPr lang="cs-CZ" alt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svého grantového programu ve výši </a:t>
            </a:r>
            <a:r>
              <a:rPr lang="cs-CZ" alt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150.000 Kč</a:t>
            </a:r>
          </a:p>
          <a:p>
            <a:pPr marL="0" algn="just">
              <a:buNone/>
            </a:pPr>
            <a:endParaRPr lang="cs-CZ" altLang="cs-CZ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653745"/>
              </p:ext>
            </p:extLst>
          </p:nvPr>
        </p:nvGraphicFramePr>
        <p:xfrm>
          <a:off x="4479924" y="3500040"/>
          <a:ext cx="3071813" cy="2780510"/>
        </p:xfrm>
        <a:graphic>
          <a:graphicData uri="http://schemas.openxmlformats.org/drawingml/2006/table">
            <a:tbl>
              <a:tblPr/>
              <a:tblGrid>
                <a:gridCol w="657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72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Rok</a:t>
                      </a:r>
                      <a:endParaRPr kumimoji="0" lang="cs-CZ" alt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Počet středních škol</a:t>
                      </a:r>
                      <a:endParaRPr kumimoji="0" lang="cs-CZ" alt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sad ručního nářadí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2013</a:t>
                      </a:r>
                      <a:endParaRPr kumimoji="0" lang="cs-CZ" alt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kumimoji="0" lang="cs-CZ" alt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579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2014</a:t>
                      </a:r>
                      <a:endParaRPr kumimoji="0" lang="cs-CZ" alt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651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7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  <a:endParaRPr kumimoji="0" lang="cs-CZ" alt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678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7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22" y="3615660"/>
            <a:ext cx="3382854" cy="254926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785" y="3601405"/>
            <a:ext cx="3273917" cy="257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97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Shape 1"/>
          <p:cNvSpPr txBox="1">
            <a:spLocks noChangeArrowheads="1"/>
          </p:cNvSpPr>
          <p:nvPr/>
        </p:nvSpPr>
        <p:spPr bwMode="auto">
          <a:xfrm>
            <a:off x="695326" y="365110"/>
            <a:ext cx="1092041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000" cap="all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Soutěže žáků v odborných dovednostech</a:t>
            </a:r>
            <a:endParaRPr lang="cs-CZ" altLang="cs-CZ" sz="2400" cap="all" dirty="0">
              <a:solidFill>
                <a:srgbClr val="333333"/>
              </a:solidFill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156" y="4347306"/>
            <a:ext cx="2925763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CustomShape 2"/>
          <p:cNvSpPr>
            <a:spLocks noChangeArrowheads="1"/>
          </p:cNvSpPr>
          <p:nvPr/>
        </p:nvSpPr>
        <p:spPr bwMode="auto">
          <a:xfrm>
            <a:off x="695326" y="1441787"/>
            <a:ext cx="10225086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</a:rPr>
              <a:t>KOVO Junior </a:t>
            </a:r>
            <a:r>
              <a:rPr lang="cs-CZ" altLang="cs-CZ" sz="2000" dirty="0">
                <a:latin typeface="Calibri" panose="020F0502020204030204" pitchFamily="34" charset="0"/>
              </a:rPr>
              <a:t>- soutěž pro obory mechanik seřizovač, strojní mechanik </a:t>
            </a:r>
            <a:r>
              <a:rPr lang="cs-CZ" altLang="cs-CZ" sz="2000" dirty="0" smtClean="0">
                <a:latin typeface="Calibri" panose="020F0502020204030204" pitchFamily="34" charset="0"/>
              </a:rPr>
              <a:t>a </a:t>
            </a:r>
            <a:r>
              <a:rPr lang="cs-CZ" altLang="cs-CZ" sz="2000" dirty="0">
                <a:latin typeface="Calibri" panose="020F0502020204030204" pitchFamily="34" charset="0"/>
              </a:rPr>
              <a:t>obráběč kovů</a:t>
            </a:r>
            <a:endParaRPr lang="cs-CZ" altLang="cs-CZ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</p:txBody>
      </p:sp>
      <p:sp>
        <p:nvSpPr>
          <p:cNvPr id="46085" name="CustomShape 3"/>
          <p:cNvSpPr>
            <a:spLocks noChangeArrowheads="1"/>
          </p:cNvSpPr>
          <p:nvPr/>
        </p:nvSpPr>
        <p:spPr bwMode="auto">
          <a:xfrm>
            <a:off x="695326" y="2058254"/>
            <a:ext cx="4451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O zlatý pohár Linde </a:t>
            </a: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- soutěž ve svařování</a:t>
            </a:r>
            <a:endParaRPr lang="cs-CZ" altLang="cs-CZ" sz="2000" dirty="0"/>
          </a:p>
        </p:txBody>
      </p:sp>
      <p:sp>
        <p:nvSpPr>
          <p:cNvPr id="46086" name="TextovéPole 2"/>
          <p:cNvSpPr txBox="1">
            <a:spLocks noChangeArrowheads="1"/>
          </p:cNvSpPr>
          <p:nvPr/>
        </p:nvSpPr>
        <p:spPr bwMode="auto">
          <a:xfrm>
            <a:off x="695326" y="2705954"/>
            <a:ext cx="91178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</a:rPr>
              <a:t>Automechanik Junior </a:t>
            </a:r>
            <a:r>
              <a:rPr lang="cs-CZ" altLang="cs-CZ" sz="2000" dirty="0">
                <a:latin typeface="Calibri" panose="020F0502020204030204" pitchFamily="34" charset="0"/>
              </a:rPr>
              <a:t>- soutěž pro obor mechanik opravář motorových </a:t>
            </a:r>
            <a:r>
              <a:rPr lang="cs-CZ" altLang="cs-CZ" sz="2000" dirty="0" smtClean="0">
                <a:latin typeface="Calibri" panose="020F0502020204030204" pitchFamily="34" charset="0"/>
              </a:rPr>
              <a:t>vozidel</a:t>
            </a:r>
            <a:endParaRPr lang="cs-CZ" altLang="cs-CZ" sz="2000" dirty="0">
              <a:latin typeface="Calibri" panose="020F0502020204030204" pitchFamily="34" charset="0"/>
            </a:endParaRPr>
          </a:p>
        </p:txBody>
      </p:sp>
      <p:sp>
        <p:nvSpPr>
          <p:cNvPr id="46087" name="TextovéPole 4"/>
          <p:cNvSpPr txBox="1">
            <a:spLocks noChangeArrowheads="1"/>
          </p:cNvSpPr>
          <p:nvPr/>
        </p:nvSpPr>
        <p:spPr bwMode="auto">
          <a:xfrm>
            <a:off x="695326" y="3526660"/>
            <a:ext cx="805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</a:rPr>
              <a:t>O hoblík Káji Hoblíka </a:t>
            </a:r>
            <a:r>
              <a:rPr lang="cs-CZ" altLang="cs-CZ" sz="2000" dirty="0">
                <a:latin typeface="Calibri" panose="020F0502020204030204" pitchFamily="34" charset="0"/>
              </a:rPr>
              <a:t>- soutěž pro obor truhlář </a:t>
            </a:r>
          </a:p>
        </p:txBody>
      </p:sp>
      <p:pic>
        <p:nvPicPr>
          <p:cNvPr id="4608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r="2415"/>
          <a:stretch>
            <a:fillRect/>
          </a:stretch>
        </p:blipFill>
        <p:spPr bwMode="auto">
          <a:xfrm>
            <a:off x="4257676" y="4317939"/>
            <a:ext cx="2808287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36"/>
          <a:stretch>
            <a:fillRect/>
          </a:stretch>
        </p:blipFill>
        <p:spPr bwMode="auto">
          <a:xfrm>
            <a:off x="950914" y="4317939"/>
            <a:ext cx="2273300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16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025650" y="324645"/>
            <a:ext cx="8280400" cy="7699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cap="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Kempy pro talentované žáky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830907"/>
              </p:ext>
            </p:extLst>
          </p:nvPr>
        </p:nvGraphicFramePr>
        <p:xfrm>
          <a:off x="942975" y="1094583"/>
          <a:ext cx="9944100" cy="3799959"/>
        </p:xfrm>
        <a:graphic>
          <a:graphicData uri="http://schemas.openxmlformats.org/drawingml/2006/table">
            <a:tbl>
              <a:tblPr/>
              <a:tblGrid>
                <a:gridCol w="5709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4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773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 letošním školním roce </a:t>
                      </a:r>
                      <a:r>
                        <a:rPr lang="cs-CZ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proběhly </a:t>
                      </a:r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 Plzni </a:t>
                      </a:r>
                      <a:r>
                        <a:rPr lang="cs-CZ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  <a:p>
                      <a:pPr algn="ctr" fontAlgn="ctr"/>
                      <a:r>
                        <a:rPr lang="cs-CZ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 </a:t>
                      </a:r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termínu </a:t>
                      </a:r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 až 26. srpna 2016 </a:t>
                      </a:r>
                      <a:r>
                        <a:rPr lang="cs-CZ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tyto </a:t>
                      </a:r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odborné kempy a kurzy:</a:t>
                      </a:r>
                    </a:p>
                  </a:txBody>
                  <a:tcPr marL="8141" marR="8141" marT="81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89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Odborný kemp přírodovědných oborů</a:t>
                      </a:r>
                    </a:p>
                  </a:txBody>
                  <a:tcPr marL="8141" marR="8141" marT="81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Jazykový kemp</a:t>
                      </a:r>
                    </a:p>
                  </a:txBody>
                  <a:tcPr marL="8141" marR="8141" marT="81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89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Biologický kemp</a:t>
                      </a:r>
                    </a:p>
                  </a:txBody>
                  <a:tcPr marL="8141" marR="8141" marT="81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Kemp anglického jazyka</a:t>
                      </a:r>
                    </a:p>
                  </a:txBody>
                  <a:tcPr marL="8141" marR="8141" marT="81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89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Chemický kemp</a:t>
                      </a:r>
                    </a:p>
                  </a:txBody>
                  <a:tcPr marL="8141" marR="8141" marT="81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Kemp francouzského jazyka</a:t>
                      </a:r>
                    </a:p>
                  </a:txBody>
                  <a:tcPr marL="8141" marR="8141" marT="81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89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Matematický kemp </a:t>
                      </a:r>
                    </a:p>
                  </a:txBody>
                  <a:tcPr marL="8141" marR="8141" marT="81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Kemp německého jazyka</a:t>
                      </a:r>
                    </a:p>
                  </a:txBody>
                  <a:tcPr marL="8141" marR="8141" marT="81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460">
                <a:tc>
                  <a:txBody>
                    <a:bodyPr/>
                    <a:lstStyle/>
                    <a:p>
                      <a:pPr algn="l" rtl="0" fontAlgn="ctr"/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1" marR="8141" marT="81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1" marR="8141" marT="81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89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Odborný kemp společenskovědních oborů</a:t>
                      </a:r>
                    </a:p>
                  </a:txBody>
                  <a:tcPr marL="8141" marR="8141" marT="81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Letní hudební kurzy</a:t>
                      </a:r>
                    </a:p>
                  </a:txBody>
                  <a:tcPr marL="8141" marR="8141" marT="81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89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Zeměpisný kemp</a:t>
                      </a:r>
                    </a:p>
                  </a:txBody>
                  <a:tcPr marL="8141" marR="8141" marT="81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Letní akordeonový kurz</a:t>
                      </a:r>
                    </a:p>
                  </a:txBody>
                  <a:tcPr marL="8141" marR="8141" marT="81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6779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Dějepisný kemp</a:t>
                      </a:r>
                    </a:p>
                  </a:txBody>
                  <a:tcPr marL="8141" marR="8141" marT="81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Letní kurz hry na elektronické klávesové</a:t>
                      </a:r>
                    </a:p>
                  </a:txBody>
                  <a:tcPr marL="8141" marR="8141" marT="81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89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Kemp českého jazyka </a:t>
                      </a:r>
                    </a:p>
                  </a:txBody>
                  <a:tcPr marL="8141" marR="8141" marT="81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Letní kurz hry na dechové nástroje</a:t>
                      </a:r>
                    </a:p>
                  </a:txBody>
                  <a:tcPr marL="8141" marR="8141" marT="81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060844"/>
              </p:ext>
            </p:extLst>
          </p:nvPr>
        </p:nvGraphicFramePr>
        <p:xfrm>
          <a:off x="942975" y="5123264"/>
          <a:ext cx="7772400" cy="1251728"/>
        </p:xfrm>
        <a:graphic>
          <a:graphicData uri="http://schemas.openxmlformats.org/drawingml/2006/table">
            <a:tbl>
              <a:tblPr/>
              <a:tblGrid>
                <a:gridCol w="4081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0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932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 termínu 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 srpna až 2. září 2016 </a:t>
                      </a:r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konaly</a:t>
                      </a:r>
                      <a:r>
                        <a:rPr lang="cs-CZ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tyto </a:t>
                      </a:r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odborné kempy:</a:t>
                      </a:r>
                    </a:p>
                  </a:txBody>
                  <a:tcPr marL="8141" marR="8141" marT="81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627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Odborný kemp přírodovědných oborů </a:t>
                      </a:r>
                    </a:p>
                  </a:txBody>
                  <a:tcPr marL="8141" marR="8141" marT="81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1" marR="8141" marT="81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627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Fyzikální kemp</a:t>
                      </a:r>
                    </a:p>
                  </a:txBody>
                  <a:tcPr marL="8141" marR="8141" marT="81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627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Kemp programování</a:t>
                      </a:r>
                    </a:p>
                  </a:txBody>
                  <a:tcPr marL="8141" marR="8141" marT="81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1885" name="Zástupný symbol pro obsah 3" descr="Sabl1x96dpi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9267" r="6004" b="79347"/>
          <a:stretch>
            <a:fillRect/>
          </a:stretch>
        </p:blipFill>
        <p:spPr bwMode="auto">
          <a:xfrm>
            <a:off x="5561013" y="5635108"/>
            <a:ext cx="5326062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4789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Obdélník 3"/>
          <p:cNvSpPr>
            <a:spLocks noChangeArrowheads="1"/>
          </p:cNvSpPr>
          <p:nvPr/>
        </p:nvSpPr>
        <p:spPr bwMode="auto">
          <a:xfrm>
            <a:off x="642937" y="1271855"/>
            <a:ext cx="10972800" cy="558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alt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 letošním roce se v rámci udržitelnosti projektu „Podpora talentovaných žáků v Plzeňském kraji“ opět uskuteční řemeslné kempy.  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alt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Kempy jsou organizovány pro žáky 1. ročníků, u mechanika opraváře motorových vozidel pro žáky </a:t>
            </a:r>
            <a:r>
              <a:rPr lang="cs-CZ" alt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alt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ročníků.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alt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Cílem kempů je podpora talentovaných žáků, kteří mají o obor opravdový zájem</a:t>
            </a:r>
            <a:r>
              <a:rPr lang="cs-CZ" alt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endParaRPr lang="cs-CZ" altLang="cs-CZ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22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Řemeslné kempy se </a:t>
            </a:r>
            <a:r>
              <a:rPr lang="cs-CZ" altLang="cs-CZ" sz="2200" b="1" u="sng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letos konaly </a:t>
            </a:r>
            <a:r>
              <a:rPr lang="cs-CZ" altLang="cs-CZ" sz="22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 těchto termínech: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spcAft>
                <a:spcPts val="1200"/>
              </a:spcAft>
            </a:pPr>
            <a:r>
              <a:rPr lang="cs-CZ" altLang="cs-CZ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Mechanik opravář motorových vozidel - </a:t>
            </a:r>
            <a:r>
              <a:rPr lang="cs-CZ" altLang="cs-CZ" sz="2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30. května až 3. června 2016</a:t>
            </a:r>
            <a:r>
              <a:rPr lang="cs-CZ" altLang="cs-CZ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ve Střední průmyslové škole dopravní, Plzeň – 14 účastníků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</a:pPr>
            <a:r>
              <a:rPr lang="cs-CZ" altLang="cs-CZ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Truhláři, strojní mechanici a obráběči kovů – </a:t>
            </a:r>
            <a:r>
              <a:rPr lang="cs-CZ" altLang="cs-CZ" sz="2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20. až 23. června 2016</a:t>
            </a:r>
            <a:r>
              <a:rPr lang="cs-CZ" altLang="cs-CZ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1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 </a:t>
            </a:r>
            <a:r>
              <a:rPr lang="cs-CZ" altLang="cs-CZ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Střední průmyslové škole Tachov, Světce – 12 + 12 účastníků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</a:pPr>
            <a:r>
              <a:rPr lang="cs-CZ" altLang="cs-CZ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Elektromechanik a elektrikář – </a:t>
            </a:r>
            <a:r>
              <a:rPr lang="cs-CZ" altLang="cs-CZ" sz="2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27. až 30. června </a:t>
            </a:r>
            <a:r>
              <a:rPr lang="cs-CZ" altLang="cs-CZ" sz="21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cs-CZ" altLang="cs-CZ" sz="21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cs-CZ" altLang="cs-CZ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Středním odborném učilišti elektrotechnickém Plzeň – 12 účastníků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None/>
            </a:pPr>
            <a:endParaRPr lang="cs-CZ" alt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989137" y="377825"/>
            <a:ext cx="8280400" cy="7699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cap="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Řemeslný kemp</a:t>
            </a:r>
          </a:p>
        </p:txBody>
      </p:sp>
    </p:spTree>
    <p:extLst>
      <p:ext uri="{BB962C8B-B14F-4D97-AF65-F5344CB8AC3E}">
        <p14:creationId xmlns:p14="http://schemas.microsoft.com/office/powerpoint/2010/main" val="39372255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6863" y="206375"/>
            <a:ext cx="11647487" cy="1143000"/>
          </a:xfrm>
        </p:spPr>
        <p:txBody>
          <a:bodyPr>
            <a:normAutofit/>
          </a:bodyPr>
          <a:lstStyle/>
          <a:p>
            <a:pPr algn="ctr"/>
            <a:r>
              <a:rPr lang="cs-CZ" altLang="cs-CZ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Prezentační akce středních škol</a:t>
            </a:r>
          </a:p>
        </p:txBody>
      </p:sp>
      <p:sp>
        <p:nvSpPr>
          <p:cNvPr id="48131" name="Zástupný symbol pro obsah 2"/>
          <p:cNvSpPr>
            <a:spLocks noGrp="1"/>
          </p:cNvSpPr>
          <p:nvPr>
            <p:ph idx="1"/>
          </p:nvPr>
        </p:nvSpPr>
        <p:spPr>
          <a:xfrm>
            <a:off x="3636964" y="1577975"/>
            <a:ext cx="7991475" cy="4537075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cs-CZ" alt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každý rok </a:t>
            </a: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jednotlivých okresech Plzeňského kraje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cs-CZ" altLang="cs-CZ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určeny pro žáky základních škol, rodiče, ředitele a výchovné poradce základních škol i další zájemce o nabídku vzdělávání na středních školách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cs-CZ" altLang="cs-CZ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střední školy  prostřednictvím praktických ukázek, výrobků </a:t>
            </a:r>
            <a:r>
              <a:rPr lang="cs-CZ" alt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alt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doprovodného programu  představují nabídku svých oborů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cs-CZ" altLang="cs-CZ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uchazečům o střední vzdělání jsou k dispozici propagační materiály a letáčky jednotlivých škol s nabídkou oborů, termínů Dnů otevřených dveří a dalšími potřebnými informacemi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cs-CZ" altLang="cs-CZ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cs-CZ" altLang="cs-CZ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863" y="1746252"/>
            <a:ext cx="3086100" cy="4017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61236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43013" y="263525"/>
            <a:ext cx="9944100" cy="1143000"/>
          </a:xfrm>
        </p:spPr>
        <p:txBody>
          <a:bodyPr>
            <a:normAutofit/>
          </a:bodyPr>
          <a:lstStyle/>
          <a:p>
            <a:pPr algn="ctr"/>
            <a:r>
              <a:rPr lang="cs-CZ" altLang="cs-CZ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Prezentační akce středních škol</a:t>
            </a:r>
          </a:p>
        </p:txBody>
      </p:sp>
      <p:sp>
        <p:nvSpPr>
          <p:cNvPr id="49155" name="Zástupný symbol pro obsah 3"/>
          <p:cNvSpPr>
            <a:spLocks noGrp="1"/>
          </p:cNvSpPr>
          <p:nvPr>
            <p:ph idx="1"/>
          </p:nvPr>
        </p:nvSpPr>
        <p:spPr>
          <a:xfrm>
            <a:off x="3016252" y="1820862"/>
            <a:ext cx="8785224" cy="4103688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20.10.2016  - </a:t>
            </a:r>
            <a:r>
              <a:rPr lang="cs-CZ" alt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„Akademie řemesel“</a:t>
            </a: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Sokolovna Rokycany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2.11.2016  - </a:t>
            </a:r>
            <a:r>
              <a:rPr lang="cs-CZ" alt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„Veletrh perspektivy řemesel“</a:t>
            </a: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cs-CZ" alt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Kulturní dům Stod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8.11.2016  - </a:t>
            </a:r>
            <a:r>
              <a:rPr lang="cs-CZ" alt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„Kam na školu? Kam do učení? Kam za vzděláním?“</a:t>
            </a: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Společenský areál Mže, Tachov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9.11.2016  - </a:t>
            </a:r>
            <a:r>
              <a:rPr lang="cs-CZ" alt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„Akademie řemesel“</a:t>
            </a: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Kulturní dům Klatovy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15.11.2016 - </a:t>
            </a:r>
            <a:r>
              <a:rPr lang="cs-CZ" alt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„Od vzdělání k zaměstnání“</a:t>
            </a: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Městské kulturní středisko Domažlice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1.12.2016  - </a:t>
            </a:r>
            <a:r>
              <a:rPr lang="cs-CZ" alt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„Perspektiva technického a odborného vzdělávání v Plzeňském kraji“</a:t>
            </a: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DEPO2015 Plzeň</a:t>
            </a:r>
          </a:p>
          <a:p>
            <a:endParaRPr lang="cs-CZ" altLang="cs-CZ" sz="2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20" y="1606550"/>
            <a:ext cx="2413000" cy="196532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1" y="3771900"/>
            <a:ext cx="1871662" cy="24971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49129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8662" y="238124"/>
            <a:ext cx="10958511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dirty="0">
                <a:ea typeface="Times New Roman" panose="02020603050405020304" pitchFamily="18" charset="0"/>
                <a:cs typeface="Arial" panose="020B0604020202020204" pitchFamily="34" charset="0"/>
              </a:rPr>
              <a:t>Zákon č. 178/2016 Sb., </a:t>
            </a:r>
            <a:r>
              <a:rPr lang="cs-CZ" sz="3600" dirty="0" smtClean="0"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cs-CZ" sz="3600" dirty="0" smtClean="0"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sz="36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kterým </a:t>
            </a:r>
            <a:r>
              <a:rPr lang="cs-CZ" sz="3600" dirty="0">
                <a:ea typeface="Times New Roman" panose="02020603050405020304" pitchFamily="18" charset="0"/>
                <a:cs typeface="Arial" panose="020B0604020202020204" pitchFamily="34" charset="0"/>
              </a:rPr>
              <a:t>se novelizuje školský zákon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4035" name="Obdélník 2"/>
          <p:cNvSpPr>
            <a:spLocks noChangeArrowheads="1"/>
          </p:cNvSpPr>
          <p:nvPr/>
        </p:nvSpPr>
        <p:spPr bwMode="auto">
          <a:xfrm>
            <a:off x="314326" y="1566862"/>
            <a:ext cx="11358562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Novela upravuje povinné předškolní vzdělávání, jednotné přijímací zkoušky, maturitu z matematiky povinně pro některé obory.</a:t>
            </a:r>
            <a:endParaRPr lang="cs-CZ" altLang="cs-CZ" sz="2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cs-CZ" altLang="cs-CZ" sz="2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22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Změny v přijímacím řízení na střední školy: </a:t>
            </a:r>
            <a:endParaRPr lang="cs-CZ" altLang="cs-CZ" sz="2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Times New Roman" panose="02020603050405020304" pitchFamily="18" charset="0"/>
              <a:buChar char="-"/>
            </a:pPr>
            <a:r>
              <a:rPr lang="cs-CZ" altLang="cs-CZ" sz="22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stanoví se termín pro podávání přihlášek ke střednímu vzdělávání do </a:t>
            </a:r>
            <a:r>
              <a:rPr lang="cs-CZ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oborů  </a:t>
            </a:r>
            <a:r>
              <a:rPr lang="cs-CZ" altLang="cs-CZ" sz="22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vzdělání bez talentové zkoušky </a:t>
            </a:r>
            <a:r>
              <a:rPr lang="cs-CZ" altLang="cs-CZ" sz="22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 1. březen pro první kolo</a:t>
            </a:r>
            <a:r>
              <a:rPr lang="cs-CZ" altLang="cs-CZ" sz="22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přijímacího řízení</a:t>
            </a:r>
            <a:endParaRPr lang="cs-CZ" altLang="cs-CZ" sz="2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Times New Roman" panose="02020603050405020304" pitchFamily="18" charset="0"/>
              <a:buChar char="-"/>
            </a:pPr>
            <a:r>
              <a:rPr lang="cs-CZ" altLang="cs-CZ" sz="22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 první kolo přijímacího řízení se mohou podávat dvě přihlášky</a:t>
            </a:r>
            <a:endParaRPr lang="cs-CZ" altLang="cs-CZ" sz="2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Times New Roman" panose="02020603050405020304" pitchFamily="18" charset="0"/>
              <a:buChar char="-"/>
            </a:pPr>
            <a:r>
              <a:rPr lang="cs-CZ" altLang="cs-CZ" sz="22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konají se povinné jednotné zkoušky</a:t>
            </a:r>
            <a:r>
              <a:rPr lang="cs-CZ" altLang="cs-CZ" sz="22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 oborech s maturitní zkouškou s výjimkou zkráceného studia a skupiny oborů 82 Umění a užité umění (jednotná zkouška se koná i u nástavbového studia)</a:t>
            </a:r>
            <a:endParaRPr lang="cs-CZ" altLang="cs-CZ" sz="2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Times New Roman" panose="02020603050405020304" pitchFamily="18" charset="0"/>
              <a:buChar char="-"/>
            </a:pPr>
            <a:r>
              <a:rPr lang="cs-CZ" altLang="cs-CZ" sz="22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jednotná zkouška se koná formou jednotných písemných testů z ČJ a literatury </a:t>
            </a:r>
            <a:br>
              <a:rPr lang="cs-CZ" altLang="cs-CZ" sz="22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altLang="cs-CZ" sz="22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M</a:t>
            </a:r>
            <a:r>
              <a:rPr lang="cs-CZ" altLang="cs-CZ" sz="22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je centrálně vyhodnocená </a:t>
            </a:r>
            <a:r>
              <a:rPr lang="cs-CZ" altLang="cs-CZ" sz="2200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CERMATem</a:t>
            </a:r>
            <a:endParaRPr lang="cs-CZ" altLang="cs-CZ" sz="2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Times New Roman" panose="02020603050405020304" pitchFamily="18" charset="0"/>
              <a:buChar char="-"/>
            </a:pPr>
            <a:r>
              <a:rPr lang="cs-CZ" altLang="cs-CZ" sz="22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každý uchazeč může </a:t>
            </a:r>
            <a:r>
              <a:rPr lang="cs-CZ" altLang="cs-CZ" sz="22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konat jednotnou zkoušku dvakrát</a:t>
            </a:r>
            <a:r>
              <a:rPr lang="cs-CZ" altLang="cs-CZ" sz="22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v prvním termínu na škole uvedené na přihlášce na prvém místě a ve druhém termínu na škole uvedené v druhém pořadí</a:t>
            </a:r>
            <a:endParaRPr lang="cs-CZ" altLang="cs-CZ" sz="22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8291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5764" y="280987"/>
            <a:ext cx="11572874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dirty="0">
                <a:ea typeface="Times New Roman" panose="02020603050405020304" pitchFamily="18" charset="0"/>
                <a:cs typeface="Arial" panose="020B0604020202020204" pitchFamily="34" charset="0"/>
              </a:rPr>
              <a:t>Zákon č. 178/2016 Sb., </a:t>
            </a:r>
            <a:r>
              <a:rPr lang="cs-CZ" sz="3600" dirty="0" smtClean="0"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cs-CZ" sz="3600" dirty="0" smtClean="0"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sz="36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kterým </a:t>
            </a:r>
            <a:r>
              <a:rPr lang="cs-CZ" sz="3600" dirty="0">
                <a:ea typeface="Times New Roman" panose="02020603050405020304" pitchFamily="18" charset="0"/>
                <a:cs typeface="Arial" panose="020B0604020202020204" pitchFamily="34" charset="0"/>
              </a:rPr>
              <a:t>se novelizuje školský zákon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5059" name="Obdélník 2"/>
          <p:cNvSpPr>
            <a:spLocks noChangeArrowheads="1"/>
          </p:cNvSpPr>
          <p:nvPr/>
        </p:nvSpPr>
        <p:spPr bwMode="auto">
          <a:xfrm>
            <a:off x="285750" y="1558925"/>
            <a:ext cx="11444288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 typeface="Times New Roman" panose="02020603050405020304" pitchFamily="18" charset="0"/>
              <a:buChar char="-"/>
            </a:pPr>
            <a:r>
              <a:rPr lang="cs-CZ" altLang="cs-CZ" sz="22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uchazeč má dva pokusy u jednotné zkoušky a CERMAT počítá lepší výsledek z každé zkoušky </a:t>
            </a:r>
            <a:r>
              <a:rPr lang="cs-CZ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cs-CZ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cs-CZ" altLang="cs-CZ" sz="22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zašle do příslušné školy</a:t>
            </a:r>
            <a:endParaRPr lang="cs-CZ" altLang="cs-CZ" sz="2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Times New Roman" panose="02020603050405020304" pitchFamily="18" charset="0"/>
              <a:buChar char="-"/>
            </a:pPr>
            <a:r>
              <a:rPr lang="cs-CZ" altLang="cs-CZ" sz="22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obory vzdělání s talentovou zkouškou, SG – gymnázium se sportovní přípravou, konzervatoře mají stejné termíny</a:t>
            </a:r>
            <a:endParaRPr lang="cs-CZ" altLang="cs-CZ" sz="2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Times New Roman" panose="02020603050405020304" pitchFamily="18" charset="0"/>
              <a:buChar char="-"/>
            </a:pPr>
            <a:r>
              <a:rPr lang="cs-CZ" altLang="cs-CZ" sz="22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seznam přijatých uchazečů a rozhodnutí nepřijatým uchazečům lze vydávat nejdříve 22. dubna</a:t>
            </a:r>
            <a:endParaRPr lang="cs-CZ" altLang="cs-CZ" sz="2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Times New Roman" panose="02020603050405020304" pitchFamily="18" charset="0"/>
              <a:buChar char="-"/>
            </a:pPr>
            <a:r>
              <a:rPr lang="cs-CZ" altLang="cs-CZ" sz="22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zápisový lístek se odevzdává do 10 pracovních dnů ode dne oznámení o přijetí</a:t>
            </a:r>
            <a:endParaRPr lang="cs-CZ" altLang="cs-CZ" sz="2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Times New Roman" panose="02020603050405020304" pitchFamily="18" charset="0"/>
              <a:buChar char="-"/>
            </a:pPr>
            <a:r>
              <a:rPr lang="cs-CZ" altLang="cs-CZ" sz="22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zpětvzetí zápisového lístku – přijetí na odvolání, u oborů s talentovou zkouškou po přijetí do oboru bez talentové zkoušky</a:t>
            </a:r>
            <a:endParaRPr lang="cs-CZ" altLang="cs-CZ" sz="2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Times New Roman" panose="02020603050405020304" pitchFamily="18" charset="0"/>
              <a:buChar char="-"/>
            </a:pPr>
            <a:r>
              <a:rPr lang="cs-CZ" altLang="cs-CZ" sz="22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30. září stanoví MŠMT termín konání jednotné přijímací zkoušky</a:t>
            </a:r>
            <a:endParaRPr lang="cs-CZ" altLang="cs-CZ" sz="2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Times New Roman" panose="02020603050405020304" pitchFamily="18" charset="0"/>
              <a:buChar char="-"/>
            </a:pPr>
            <a:r>
              <a:rPr lang="cs-CZ" altLang="cs-CZ" sz="22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lze stanovit také školní přijímací zkoušku a stanoví se dva termíny konání</a:t>
            </a:r>
            <a:endParaRPr lang="cs-CZ" altLang="cs-CZ" sz="2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Times New Roman" panose="02020603050405020304" pitchFamily="18" charset="0"/>
              <a:buChar char="-"/>
            </a:pPr>
            <a:r>
              <a:rPr lang="cs-CZ" altLang="cs-CZ" sz="22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hodnocení jednotné zkoušky se podílí na celkovém hodnocení uchazeče nejméně 60 % u </a:t>
            </a:r>
            <a:r>
              <a:rPr lang="cs-CZ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br>
              <a:rPr lang="cs-CZ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 </a:t>
            </a:r>
            <a:r>
              <a:rPr lang="cs-CZ" altLang="cs-CZ" sz="22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sportovní přípravou nejméně 40 %</a:t>
            </a:r>
            <a:endParaRPr lang="cs-CZ" altLang="cs-CZ" sz="2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Times New Roman" panose="02020603050405020304" pitchFamily="18" charset="0"/>
              <a:buChar char="-"/>
            </a:pPr>
            <a:r>
              <a:rPr lang="cs-CZ" altLang="cs-CZ" sz="22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% úspěch prvního a posledního přijatého žáka musí být v anonymizované podobě zveřejněn  </a:t>
            </a:r>
            <a:endParaRPr lang="cs-CZ" altLang="cs-CZ" sz="22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8436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ovéPole 6"/>
          <p:cNvSpPr txBox="1">
            <a:spLocks noChangeArrowheads="1"/>
          </p:cNvSpPr>
          <p:nvPr/>
        </p:nvSpPr>
        <p:spPr bwMode="auto">
          <a:xfrm rot="-5400000">
            <a:off x="5423695" y="4837896"/>
            <a:ext cx="17843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000" dirty="0">
                <a:solidFill>
                  <a:srgbClr val="000000"/>
                </a:solidFill>
                <a:latin typeface="Calibri" panose="020F0502020204030204" pitchFamily="34" charset="0"/>
              </a:rPr>
              <a:t>zdroj: </a:t>
            </a:r>
            <a:r>
              <a:rPr lang="cs-CZ" altLang="cs-CZ" sz="1000" dirty="0" err="1">
                <a:solidFill>
                  <a:srgbClr val="000000"/>
                </a:solidFill>
                <a:latin typeface="Calibri" panose="020F0502020204030204" pitchFamily="34" charset="0"/>
              </a:rPr>
              <a:t>Kevis</a:t>
            </a:r>
            <a:r>
              <a:rPr lang="cs-CZ" altLang="cs-CZ" sz="1000" dirty="0">
                <a:solidFill>
                  <a:srgbClr val="000000"/>
                </a:solidFill>
                <a:latin typeface="Calibri" panose="020F0502020204030204" pitchFamily="34" charset="0"/>
              </a:rPr>
              <a:t>, ke dni 14.9.2016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979455"/>
              </p:ext>
            </p:extLst>
          </p:nvPr>
        </p:nvGraphicFramePr>
        <p:xfrm>
          <a:off x="274639" y="1790167"/>
          <a:ext cx="5811836" cy="4062936"/>
        </p:xfrm>
        <a:graphic>
          <a:graphicData uri="http://schemas.openxmlformats.org/drawingml/2006/table">
            <a:tbl>
              <a:tblPr/>
              <a:tblGrid>
                <a:gridCol w="2125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8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37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41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825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žáků 9. tříd 4 145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Nabídka míst na středních školách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odevzdaných přihlášek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odevzdaných zápisových lístků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61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míst pro žáky 9. tříd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6 593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8 551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4 393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06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Čtyřletá gymnázia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06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Obory s maturitní zkouškou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4 514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2 352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06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Obory s výučním listem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2 549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1 409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61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Jiné obory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61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Víceletá gymnázia celkem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538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505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06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Osmiletá gymnázia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661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Šestiletá gymnázia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3848" name="Graf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79123"/>
              </p:ext>
            </p:extLst>
          </p:nvPr>
        </p:nvGraphicFramePr>
        <p:xfrm>
          <a:off x="6545265" y="1643063"/>
          <a:ext cx="5472112" cy="4543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Graf" r:id="rId3" imgW="5797798" imgH="3273836" progId="Excel.Chart.8">
                  <p:embed/>
                </p:oleObj>
              </mc:Choice>
              <mc:Fallback>
                <p:oleObj name="Graf" r:id="rId3" imgW="5797798" imgH="3273836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5265" y="1643063"/>
                        <a:ext cx="5472112" cy="45434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Nadpis 1"/>
          <p:cNvSpPr txBox="1">
            <a:spLocks/>
          </p:cNvSpPr>
          <p:nvPr/>
        </p:nvSpPr>
        <p:spPr bwMode="auto">
          <a:xfrm>
            <a:off x="100013" y="53975"/>
            <a:ext cx="1197292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>
              <a:defRPr/>
            </a:pPr>
            <a:r>
              <a:rPr lang="cs-CZ" sz="3600" kern="0" cap="all" dirty="0">
                <a:solidFill>
                  <a:srgbClr val="000000"/>
                </a:solidFill>
                <a:latin typeface="Calibri" panose="020F0502020204030204" pitchFamily="34" charset="0"/>
              </a:rPr>
              <a:t>Přijímací řízení na střední školy </a:t>
            </a:r>
            <a:r>
              <a:rPr lang="cs-CZ" sz="3600" kern="0" cap="all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pro </a:t>
            </a:r>
            <a:r>
              <a:rPr lang="cs-CZ" sz="3600" kern="0" cap="all" dirty="0">
                <a:solidFill>
                  <a:srgbClr val="000000"/>
                </a:solidFill>
                <a:latin typeface="Calibri" panose="020F0502020204030204" pitchFamily="34" charset="0"/>
              </a:rPr>
              <a:t>školní rok </a:t>
            </a:r>
            <a:r>
              <a:rPr lang="cs-CZ" sz="3600" kern="0" cap="all" dirty="0" smtClean="0">
                <a:solidFill>
                  <a:srgbClr val="000000"/>
                </a:solidFill>
                <a:latin typeface="Calibri" panose="020F0502020204030204" pitchFamily="34" charset="0"/>
              </a:rPr>
              <a:t>2016/17</a:t>
            </a:r>
            <a:endParaRPr lang="cs-CZ" sz="3600" kern="0" cap="all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58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Program zasedání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1.	Zahájení, schválení programu, schválení hostů</a:t>
            </a:r>
          </a:p>
          <a:p>
            <a:r>
              <a:rPr lang="cs-CZ" sz="2400" dirty="0"/>
              <a:t>2.	Aktuální informace k realizaci projektu „Krajský akční plán </a:t>
            </a:r>
            <a:r>
              <a:rPr lang="cs-CZ" sz="2400" dirty="0" smtClean="0"/>
              <a:t>	rozvoje </a:t>
            </a:r>
            <a:r>
              <a:rPr lang="cs-CZ" sz="2400" dirty="0"/>
              <a:t>vzdělávání Plzeňského kraje“</a:t>
            </a:r>
          </a:p>
          <a:p>
            <a:r>
              <a:rPr lang="cs-CZ" sz="2400" dirty="0"/>
              <a:t>3.	</a:t>
            </a:r>
            <a:r>
              <a:rPr lang="cs-CZ" sz="2400" dirty="0" smtClean="0"/>
              <a:t>Schválení Krajského akčního plánu rozvoje vzdělávání</a:t>
            </a:r>
            <a:endParaRPr lang="cs-CZ" sz="2400" dirty="0"/>
          </a:p>
          <a:p>
            <a:r>
              <a:rPr lang="cs-CZ" sz="2400" dirty="0"/>
              <a:t>4.	</a:t>
            </a:r>
            <a:r>
              <a:rPr lang="cs-CZ" sz="2400" dirty="0" smtClean="0"/>
              <a:t>Aktuální informace ve školství</a:t>
            </a:r>
            <a:endParaRPr lang="cs-CZ" sz="2400" dirty="0"/>
          </a:p>
          <a:p>
            <a:r>
              <a:rPr lang="cs-CZ" sz="2400" dirty="0"/>
              <a:t>5.	Diskuse, různé</a:t>
            </a:r>
          </a:p>
          <a:p>
            <a:r>
              <a:rPr lang="cs-CZ" sz="2400" dirty="0"/>
              <a:t>6.	Závěr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036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ovéPole 6"/>
          <p:cNvSpPr txBox="1">
            <a:spLocks noChangeArrowheads="1"/>
          </p:cNvSpPr>
          <p:nvPr/>
        </p:nvSpPr>
        <p:spPr bwMode="auto">
          <a:xfrm>
            <a:off x="2351089" y="2006601"/>
            <a:ext cx="58435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Poměr odevzdaných zápisových lístků</a:t>
            </a:r>
          </a:p>
        </p:txBody>
      </p:sp>
      <p:sp>
        <p:nvSpPr>
          <p:cNvPr id="37892" name="TextovéPole 7"/>
          <p:cNvSpPr txBox="1">
            <a:spLocks noChangeArrowheads="1"/>
          </p:cNvSpPr>
          <p:nvPr/>
        </p:nvSpPr>
        <p:spPr bwMode="auto">
          <a:xfrm rot="-5400000">
            <a:off x="8702677" y="5289550"/>
            <a:ext cx="1851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000" dirty="0">
                <a:solidFill>
                  <a:srgbClr val="000000"/>
                </a:solidFill>
                <a:latin typeface="Calibri" panose="020F0502020204030204" pitchFamily="34" charset="0"/>
              </a:rPr>
              <a:t>zdroj: </a:t>
            </a:r>
            <a:r>
              <a:rPr lang="cs-CZ" altLang="cs-CZ" sz="1000" dirty="0" err="1">
                <a:solidFill>
                  <a:srgbClr val="000000"/>
                </a:solidFill>
                <a:latin typeface="Calibri" panose="020F0502020204030204" pitchFamily="34" charset="0"/>
              </a:rPr>
              <a:t>Kevis</a:t>
            </a:r>
            <a:r>
              <a:rPr lang="cs-CZ" altLang="cs-CZ" sz="1000" dirty="0">
                <a:solidFill>
                  <a:srgbClr val="000000"/>
                </a:solidFill>
                <a:latin typeface="Calibri" panose="020F0502020204030204" pitchFamily="34" charset="0"/>
              </a:rPr>
              <a:t>, ke dni  14.9.2016 </a:t>
            </a:r>
          </a:p>
        </p:txBody>
      </p:sp>
      <p:graphicFrame>
        <p:nvGraphicFramePr>
          <p:cNvPr id="37893" name="Graf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9217218"/>
              </p:ext>
            </p:extLst>
          </p:nvPr>
        </p:nvGraphicFramePr>
        <p:xfrm>
          <a:off x="3122614" y="2603501"/>
          <a:ext cx="6378575" cy="377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Graf" r:id="rId3" imgW="6383065" imgH="3779848" progId="Excel.Chart.8">
                  <p:embed/>
                </p:oleObj>
              </mc:Choice>
              <mc:Fallback>
                <p:oleObj name="Graf" r:id="rId3" imgW="6383065" imgH="3779848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2614" y="2603501"/>
                        <a:ext cx="6378575" cy="3775075"/>
                      </a:xfrm>
                      <a:prstGeom prst="rect">
                        <a:avLst/>
                      </a:prstGeom>
                      <a:solidFill>
                        <a:srgbClr val="D7E5E5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1"/>
          <p:cNvSpPr txBox="1">
            <a:spLocks/>
          </p:cNvSpPr>
          <p:nvPr/>
        </p:nvSpPr>
        <p:spPr bwMode="auto">
          <a:xfrm>
            <a:off x="842964" y="450850"/>
            <a:ext cx="104584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>
              <a:defRPr/>
            </a:pPr>
            <a:r>
              <a:rPr lang="cs-CZ" sz="3600" kern="0" cap="all" dirty="0">
                <a:solidFill>
                  <a:srgbClr val="000000"/>
                </a:solidFill>
                <a:latin typeface="Calibri" panose="020F0502020204030204" pitchFamily="34" charset="0"/>
              </a:rPr>
              <a:t>Přijímací řízení na střední školy </a:t>
            </a:r>
            <a:endParaRPr lang="cs-CZ" sz="3600" kern="0" cap="all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defTabSz="914400">
              <a:defRPr/>
            </a:pPr>
            <a:r>
              <a:rPr lang="cs-CZ" sz="3600" kern="0" cap="all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pro </a:t>
            </a:r>
            <a:r>
              <a:rPr lang="cs-CZ" sz="3600" kern="0" cap="all" dirty="0">
                <a:solidFill>
                  <a:srgbClr val="000000"/>
                </a:solidFill>
                <a:latin typeface="Calibri" panose="020F0502020204030204" pitchFamily="34" charset="0"/>
              </a:rPr>
              <a:t>školní rok 2016/17</a:t>
            </a:r>
          </a:p>
        </p:txBody>
      </p:sp>
    </p:spTree>
    <p:extLst>
      <p:ext uri="{BB962C8B-B14F-4D97-AF65-F5344CB8AC3E}">
        <p14:creationId xmlns:p14="http://schemas.microsoft.com/office/powerpoint/2010/main" val="237945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 bwMode="auto">
          <a:xfrm>
            <a:off x="842964" y="450850"/>
            <a:ext cx="104584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>
              <a:defRPr/>
            </a:pPr>
            <a:r>
              <a:rPr lang="cs-CZ" sz="3600" kern="0" cap="all" dirty="0">
                <a:solidFill>
                  <a:srgbClr val="000000"/>
                </a:solidFill>
                <a:latin typeface="Calibri" panose="020F0502020204030204" pitchFamily="34" charset="0"/>
              </a:rPr>
              <a:t>Přijímací řízení na střední školy </a:t>
            </a:r>
            <a:endParaRPr lang="cs-CZ" sz="3600" kern="0" cap="all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defTabSz="914400">
              <a:defRPr/>
            </a:pPr>
            <a:r>
              <a:rPr lang="cs-CZ" sz="3600" kern="0" cap="all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pro </a:t>
            </a:r>
            <a:r>
              <a:rPr lang="cs-CZ" sz="3600" kern="0" cap="all" dirty="0">
                <a:solidFill>
                  <a:srgbClr val="000000"/>
                </a:solidFill>
                <a:latin typeface="Calibri" panose="020F0502020204030204" pitchFamily="34" charset="0"/>
              </a:rPr>
              <a:t>školní rok 2016/17</a:t>
            </a:r>
          </a:p>
        </p:txBody>
      </p:sp>
      <p:sp>
        <p:nvSpPr>
          <p:cNvPr id="34819" name="Obdélník 3"/>
          <p:cNvSpPr>
            <a:spLocks noChangeArrowheads="1"/>
          </p:cNvSpPr>
          <p:nvPr/>
        </p:nvSpPr>
        <p:spPr bwMode="auto">
          <a:xfrm>
            <a:off x="842963" y="1833562"/>
            <a:ext cx="10458449" cy="404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914400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Největší zájem u oborů s maturitní zkouškou 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projevili uchazeči o obory Ekonomické lyceum, Pedagogické lyceum, Zdravotnické lyceum, Veřejnosprávní činnost, Elektrotechnika, Mechanik seřizovač </a:t>
            </a:r>
            <a:r>
              <a:rPr lang="cs-CZ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Informační technologie. Naopak </a:t>
            </a:r>
            <a:r>
              <a:rPr lang="cs-CZ" altLang="cs-CZ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nejmenší zájem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byl o obory Aplikovaná </a:t>
            </a:r>
            <a:r>
              <a:rPr lang="cs-CZ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chemie, Oděvnictví 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Mechanik instalatérských </a:t>
            </a:r>
            <a:r>
              <a:rPr lang="cs-CZ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elektrotechnických zařízení.</a:t>
            </a:r>
          </a:p>
          <a:p>
            <a:pPr algn="just" defTabSz="914400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oborů s výučním listem byl největší zájem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obory Obráběč kovů, Strojní mechanik, Kadeřník, Autoelektrikář, Mechanik opravář motorových vozidel, Opravář zemědělských strojů a Elektrikář. </a:t>
            </a:r>
            <a:r>
              <a:rPr lang="cs-CZ" altLang="cs-CZ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Nejnižší zájem 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 o obory Nástrojař, Chemik, Podkovář a zemědělský </a:t>
            </a:r>
            <a:r>
              <a:rPr lang="cs-CZ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kovář a 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Krejčí.</a:t>
            </a:r>
          </a:p>
        </p:txBody>
      </p:sp>
    </p:spTree>
    <p:extLst>
      <p:ext uri="{BB962C8B-B14F-4D97-AF65-F5344CB8AC3E}">
        <p14:creationId xmlns:p14="http://schemas.microsoft.com/office/powerpoint/2010/main" val="133580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bdélník 1"/>
          <p:cNvSpPr>
            <a:spLocks noChangeArrowheads="1"/>
          </p:cNvSpPr>
          <p:nvPr/>
        </p:nvSpPr>
        <p:spPr bwMode="auto">
          <a:xfrm>
            <a:off x="842964" y="1811912"/>
            <a:ext cx="1045844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ts val="2400"/>
              </a:spcAft>
              <a:buNone/>
            </a:pPr>
            <a:r>
              <a:rPr lang="cs-CZ" altLang="cs-CZ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Pokusné ověřování organizace přijímacího řízení do oborů vzdělání s maturitní zkouškou s využitím povinné přijímací zkoušky ve školním roce 2015/2016</a:t>
            </a:r>
            <a:endParaRPr lang="cs-CZ" altLang="cs-CZ" sz="28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5843" name="Obdélník 9"/>
          <p:cNvSpPr>
            <a:spLocks noChangeArrowheads="1"/>
          </p:cNvSpPr>
          <p:nvPr/>
        </p:nvSpPr>
        <p:spPr bwMode="auto">
          <a:xfrm>
            <a:off x="842964" y="3188405"/>
            <a:ext cx="104584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914400" eaLnBrk="0" fontAlgn="base" hangingPunct="0">
              <a:spcBef>
                <a:spcPct val="0"/>
              </a:spcBef>
              <a:spcAft>
                <a:spcPts val="1200"/>
              </a:spcAft>
              <a:buNone/>
            </a:pP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 pokusného ověřování byly přihlášeny všechny střední školy zřizované Plzeňským krajem, které mají ve své nabídce maturitní obory (tj. 35 středních škol).</a:t>
            </a:r>
            <a:endParaRPr lang="cs-CZ" altLang="cs-CZ" sz="2400" dirty="0">
              <a:solidFill>
                <a:srgbClr val="00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12" name="Tabulk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542146"/>
              </p:ext>
            </p:extLst>
          </p:nvPr>
        </p:nvGraphicFramePr>
        <p:xfrm>
          <a:off x="3910805" y="4318113"/>
          <a:ext cx="4322763" cy="2155563"/>
        </p:xfrm>
        <a:graphic>
          <a:graphicData uri="http://schemas.openxmlformats.org/drawingml/2006/table">
            <a:tbl>
              <a:tblPr/>
              <a:tblGrid>
                <a:gridCol w="3035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7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4048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Počet přihlášených uchazečů</a:t>
                      </a:r>
                      <a:endParaRPr kumimoji="0" lang="cs-CZ" altLang="cs-CZ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1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4leté obory</a:t>
                      </a:r>
                      <a:endParaRPr kumimoji="0" lang="cs-CZ" altLang="cs-CZ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2 839</a:t>
                      </a:r>
                      <a:endParaRPr kumimoji="0" lang="cs-CZ" alt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1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6letá gymnázia</a:t>
                      </a:r>
                      <a:endParaRPr kumimoji="0" lang="cs-CZ" altLang="cs-CZ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264</a:t>
                      </a:r>
                      <a:endParaRPr kumimoji="0" lang="cs-CZ" altLang="cs-CZ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2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8letá gymnázia</a:t>
                      </a:r>
                      <a:endParaRPr kumimoji="0" lang="cs-CZ" altLang="cs-CZ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816</a:t>
                      </a:r>
                      <a:endParaRPr kumimoji="0" lang="cs-CZ" altLang="cs-CZ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Nadpis 1"/>
          <p:cNvSpPr txBox="1">
            <a:spLocks/>
          </p:cNvSpPr>
          <p:nvPr/>
        </p:nvSpPr>
        <p:spPr bwMode="auto">
          <a:xfrm>
            <a:off x="842964" y="450850"/>
            <a:ext cx="104584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>
              <a:defRPr/>
            </a:pPr>
            <a:r>
              <a:rPr lang="cs-CZ" sz="3600" kern="0" cap="all" dirty="0">
                <a:solidFill>
                  <a:srgbClr val="000000"/>
                </a:solidFill>
                <a:latin typeface="Calibri" panose="020F0502020204030204" pitchFamily="34" charset="0"/>
              </a:rPr>
              <a:t>Přijímací řízení na střední školy </a:t>
            </a:r>
            <a:endParaRPr lang="cs-CZ" sz="3600" kern="0" cap="all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defTabSz="914400">
              <a:defRPr/>
            </a:pPr>
            <a:r>
              <a:rPr lang="cs-CZ" sz="3600" kern="0" cap="all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pro </a:t>
            </a:r>
            <a:r>
              <a:rPr lang="cs-CZ" sz="3600" kern="0" cap="all" dirty="0">
                <a:solidFill>
                  <a:srgbClr val="000000"/>
                </a:solidFill>
                <a:latin typeface="Calibri" panose="020F0502020204030204" pitchFamily="34" charset="0"/>
              </a:rPr>
              <a:t>školní rok 2016/17</a:t>
            </a:r>
          </a:p>
        </p:txBody>
      </p:sp>
    </p:spTree>
    <p:extLst>
      <p:ext uri="{BB962C8B-B14F-4D97-AF65-F5344CB8AC3E}">
        <p14:creationId xmlns:p14="http://schemas.microsoft.com/office/powerpoint/2010/main" val="174330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5544122"/>
          </a:xfrm>
        </p:spPr>
        <p:txBody>
          <a:bodyPr>
            <a:normAutofit/>
          </a:bodyPr>
          <a:lstStyle/>
          <a:p>
            <a:pPr algn="ctr"/>
            <a:r>
              <a:rPr lang="pl-PL" sz="4800" dirty="0"/>
              <a:t>5</a:t>
            </a:r>
            <a:r>
              <a:rPr lang="pl-PL" sz="4800" dirty="0" smtClean="0"/>
              <a:t>. Diskuse, různé</a:t>
            </a:r>
            <a:r>
              <a:rPr lang="pl-PL" dirty="0"/>
              <a:t/>
            </a:r>
            <a:br>
              <a:rPr lang="pl-PL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726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4127" y="2228850"/>
            <a:ext cx="9720071" cy="1028700"/>
          </a:xfrm>
        </p:spPr>
        <p:txBody>
          <a:bodyPr>
            <a:normAutofit/>
          </a:bodyPr>
          <a:lstStyle/>
          <a:p>
            <a:pPr algn="ctr"/>
            <a:r>
              <a:rPr lang="cs-CZ" sz="4800" dirty="0" smtClean="0"/>
              <a:t>Děkujeme za pozornost!</a:t>
            </a:r>
            <a:endParaRPr lang="cs-CZ" sz="4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926" y="4548321"/>
            <a:ext cx="5840474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3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1476" y="2142554"/>
            <a:ext cx="11344275" cy="2829498"/>
          </a:xfrm>
        </p:spPr>
        <p:txBody>
          <a:bodyPr>
            <a:normAutofit/>
          </a:bodyPr>
          <a:lstStyle/>
          <a:p>
            <a:pPr algn="ctr"/>
            <a:r>
              <a:rPr lang="cs-CZ" sz="4800" dirty="0" smtClean="0"/>
              <a:t>2. Aktuální </a:t>
            </a:r>
            <a:r>
              <a:rPr lang="cs-CZ" sz="4800" dirty="0"/>
              <a:t>informace k realizaci projektu </a:t>
            </a:r>
            <a:r>
              <a:rPr lang="cs-CZ" sz="4800" dirty="0" smtClean="0"/>
              <a:t>KAP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410338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4128" y="809897"/>
            <a:ext cx="9987861" cy="549946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800" dirty="0" smtClean="0"/>
              <a:t>Krajský akční plán rozvoje vzdělávání Plzeňského kraje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1600" dirty="0" smtClean="0"/>
              <a:t> </a:t>
            </a:r>
            <a:r>
              <a:rPr lang="cs-CZ" sz="2000" dirty="0" smtClean="0"/>
              <a:t>červen – srpen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2000" dirty="0"/>
              <a:t> </a:t>
            </a:r>
            <a:r>
              <a:rPr lang="cs-CZ" sz="2000" dirty="0" smtClean="0"/>
              <a:t>viz bod 3</a:t>
            </a:r>
          </a:p>
          <a:p>
            <a:pPr marL="0" indent="0">
              <a:buNone/>
            </a:pPr>
            <a:endParaRPr lang="cs-CZ" sz="20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cs-CZ" sz="2800" dirty="0" smtClean="0"/>
              <a:t>Jednání jednotlivých platforem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1600" dirty="0"/>
              <a:t> </a:t>
            </a:r>
            <a:r>
              <a:rPr lang="cs-CZ" sz="2000" dirty="0" smtClean="0"/>
              <a:t>červen, červenec</a:t>
            </a:r>
          </a:p>
          <a:p>
            <a:pPr marL="310896" lvl="2" indent="0">
              <a:buNone/>
            </a:pPr>
            <a:endParaRPr lang="cs-CZ" sz="1600" dirty="0" smtClean="0"/>
          </a:p>
          <a:p>
            <a:pPr marL="310896" lvl="2" indent="0">
              <a:buNone/>
            </a:pPr>
            <a:endParaRPr lang="cs-CZ" sz="16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cs-CZ" sz="2800" dirty="0" smtClean="0"/>
              <a:t>Zahajovací porada ředitelů škol zřizovaných Plzeňským krajem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1600" dirty="0" smtClean="0"/>
              <a:t> </a:t>
            </a:r>
            <a:r>
              <a:rPr lang="cs-CZ" sz="2000" dirty="0" smtClean="0"/>
              <a:t>30. srpna 2016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2000" dirty="0"/>
              <a:t> </a:t>
            </a:r>
            <a:r>
              <a:rPr lang="cs-CZ" sz="2000" dirty="0" smtClean="0"/>
              <a:t>aktuální informace o projektu KAP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2000" dirty="0"/>
              <a:t> </a:t>
            </a:r>
            <a:r>
              <a:rPr lang="cs-CZ" sz="2000" dirty="0" smtClean="0"/>
              <a:t>informace ke zpracování PA/ŠAP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2000" dirty="0"/>
              <a:t> </a:t>
            </a:r>
            <a:r>
              <a:rPr lang="cs-CZ" sz="2000" dirty="0" smtClean="0"/>
              <a:t>5. října proběhne také schůzka se soukromými a církevními školami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57152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harmonogram dalších aktivit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4128" y="2286000"/>
            <a:ext cx="10334435" cy="402336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800" dirty="0" smtClean="0"/>
              <a:t>Setkání realizačních týmů KAP krajů s MŠMT, MMR a NÚV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2000" dirty="0"/>
              <a:t> </a:t>
            </a:r>
            <a:r>
              <a:rPr lang="cs-CZ" sz="2000" dirty="0" smtClean="0"/>
              <a:t>15.-16. 9., Brno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800" dirty="0" smtClean="0"/>
              <a:t>Pracovní jednání na MŠMT (26. 9.)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2000" dirty="0"/>
              <a:t> </a:t>
            </a:r>
            <a:r>
              <a:rPr lang="cs-CZ" sz="2000" dirty="0" smtClean="0"/>
              <a:t>Výzva implementace KAP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2000" dirty="0"/>
              <a:t> </a:t>
            </a:r>
            <a:r>
              <a:rPr lang="cs-CZ" sz="2000" dirty="0" smtClean="0"/>
              <a:t>Postupy schvalování krajských akčních plánů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800" dirty="0" smtClean="0"/>
              <a:t>Workshop místních akčních skupin z území PK (17. 10.)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800" dirty="0" smtClean="0"/>
              <a:t>Aktualizace Rámce pro podporu infrastruktury a investic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800" dirty="0" smtClean="0"/>
              <a:t>Jednání jednotlivých platforem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800" dirty="0" smtClean="0"/>
              <a:t>Realizace krajského akčního plánu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dirty="0"/>
              <a:t> </a:t>
            </a:r>
            <a:r>
              <a:rPr lang="cs-CZ" sz="2000" dirty="0" smtClean="0"/>
              <a:t>tematická setkávání pro cílovou skupinu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91177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229297"/>
          </a:xfrm>
        </p:spPr>
        <p:txBody>
          <a:bodyPr>
            <a:normAutofit/>
          </a:bodyPr>
          <a:lstStyle/>
          <a:p>
            <a:r>
              <a:rPr lang="cs-CZ" sz="4000" dirty="0"/>
              <a:t>Tematická setkávání pro cílovou skupinu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4128" y="2043113"/>
            <a:ext cx="9948672" cy="454056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600" dirty="0"/>
              <a:t>Setkání ředitelů škol zřizovaných Plzeňským krajem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2000" dirty="0"/>
              <a:t>SŠ s převahou učebních oborů, 24. – 25. 10. 2016, Sušice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2000" dirty="0"/>
              <a:t>SŠ s převahou maturitních oborů, 29. – 30. 11. 2016, Špičák, Hotel Malá Paříž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2000" dirty="0"/>
              <a:t>Gymnázia, 6. – 7. 12. 2016, Špičák, Hotel Malá </a:t>
            </a:r>
            <a:r>
              <a:rPr lang="cs-CZ" sz="2000" dirty="0" smtClean="0"/>
              <a:t>Paříž</a:t>
            </a:r>
            <a:endParaRPr lang="cs-CZ" sz="24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cs-CZ" sz="2600" dirty="0" smtClean="0"/>
              <a:t>Společné </a:t>
            </a:r>
            <a:r>
              <a:rPr lang="cs-CZ" sz="2600" dirty="0"/>
              <a:t>vzdělávání (inkluze) ve školské legislativě s platností k 1. 9. 2016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2000" dirty="0"/>
              <a:t>seminář pro ředitele škol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2000" dirty="0" smtClean="0"/>
              <a:t>říjen/listopad, </a:t>
            </a:r>
            <a:r>
              <a:rPr lang="cs-CZ" sz="2000" dirty="0"/>
              <a:t>Plzeň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600" dirty="0"/>
              <a:t>Seminář – Šablony pro SŠ, VOŠ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2000" dirty="0"/>
              <a:t>listopad/prosinec, </a:t>
            </a:r>
            <a:r>
              <a:rPr lang="cs-CZ" sz="2000" dirty="0" smtClean="0"/>
              <a:t>Plzeň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9866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4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Harmonogram důležitých výzev IROP pro SŠ a VOŠ v roce 2016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4128" y="2084832"/>
            <a:ext cx="9720071" cy="422452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400" dirty="0" smtClean="0"/>
              <a:t>32. a 33. výzva IROP Infrastruktura pro SŠ a VOŠ (bez SVL/SVL)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2000" dirty="0" smtClean="0"/>
              <a:t>vyhlášena </a:t>
            </a:r>
            <a:r>
              <a:rPr lang="cs-CZ" sz="2000" dirty="0"/>
              <a:t>19. 5. </a:t>
            </a:r>
            <a:r>
              <a:rPr lang="cs-CZ" sz="2000" dirty="0" smtClean="0"/>
              <a:t>2016</a:t>
            </a:r>
            <a:endParaRPr lang="cs-CZ" sz="2000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 smtClean="0"/>
              <a:t>63. a 64. výzva IROP Infrastruktura pro zájmové, neformální a celoživotní vzdělávání (bez SVL/SVL)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2000" dirty="0" smtClean="0"/>
              <a:t>vyhlášení výzvy plánováno na říjen 2016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 smtClean="0"/>
              <a:t>65. výzva IROP Regionální vzdělávání (ITI)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2000" dirty="0" smtClean="0"/>
              <a:t>vyhlášení výzvy odloženo </a:t>
            </a:r>
            <a:r>
              <a:rPr lang="cs-CZ" sz="2000" b="1" u="sng" dirty="0" smtClean="0"/>
              <a:t>na leden 2017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 smtClean="0"/>
              <a:t>67. výzva IROP Komunitně vedený místní rozvoj – vzdělávání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2000" dirty="0" smtClean="0"/>
              <a:t>vyhlášení výzvy v listopadu 2016</a:t>
            </a:r>
          </a:p>
        </p:txBody>
      </p:sp>
    </p:spTree>
    <p:extLst>
      <p:ext uri="{BB962C8B-B14F-4D97-AF65-F5344CB8AC3E}">
        <p14:creationId xmlns:p14="http://schemas.microsoft.com/office/powerpoint/2010/main" val="90564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2_Prezentace_IT">
  <a:themeElements>
    <a:clrScheme name="Prezentace_I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zentace_I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zentace_I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e_I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e_I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e_I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e_I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e_I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e_I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1065</TotalTime>
  <Words>1144</Words>
  <Application>Microsoft Office PowerPoint</Application>
  <PresentationFormat>Širokoúhlá obrazovka</PresentationFormat>
  <Paragraphs>240</Paragraphs>
  <Slides>34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4" baseType="lpstr">
      <vt:lpstr>Arial</vt:lpstr>
      <vt:lpstr>Calibri</vt:lpstr>
      <vt:lpstr>Times New Roman</vt:lpstr>
      <vt:lpstr>Tw Cen MT</vt:lpstr>
      <vt:lpstr>Tw Cen MT Condensed</vt:lpstr>
      <vt:lpstr>Wingdings</vt:lpstr>
      <vt:lpstr>Wingdings 3</vt:lpstr>
      <vt:lpstr>Integrál</vt:lpstr>
      <vt:lpstr>2_Prezentace_IT</vt:lpstr>
      <vt:lpstr>Graf</vt:lpstr>
      <vt:lpstr>5. zasedání PS Vzdělávání pro území Plzeňského kraje</vt:lpstr>
      <vt:lpstr>1. zahájení, schválení programu, schválení hostů</vt:lpstr>
      <vt:lpstr>Program zasedání</vt:lpstr>
      <vt:lpstr>2. Aktuální informace k realizaci projektu KAP</vt:lpstr>
      <vt:lpstr>Prezentace aplikace PowerPoint</vt:lpstr>
      <vt:lpstr>harmonogram dalších aktivit</vt:lpstr>
      <vt:lpstr>Tematická setkávání pro cílovou skupinu</vt:lpstr>
      <vt:lpstr>Prezentace aplikace PowerPoint</vt:lpstr>
      <vt:lpstr>Harmonogram důležitých výzev IROP pro SŠ a VOŠ v roce 2016</vt:lpstr>
      <vt:lpstr>Harmonogram důležitých výzev IROP pro SŠ a VOŠ v roce 2017</vt:lpstr>
      <vt:lpstr>Harmonogram důležitých výzev OP VVV pro SŠ a VOŠ v roce 2016</vt:lpstr>
      <vt:lpstr>3. Schválení krajského akčního plánu rozvoje vzdělávání Plzeňského kraje </vt:lpstr>
      <vt:lpstr>Prezentace aplikace PowerPoint</vt:lpstr>
      <vt:lpstr>Schvalovací proces KAP</vt:lpstr>
      <vt:lpstr>4. Aktuální informace ve školství </vt:lpstr>
      <vt:lpstr>Prezentace aplikace PowerPoint</vt:lpstr>
      <vt:lpstr>Prezentace aplikace PowerPoint</vt:lpstr>
      <vt:lpstr>Prezentace aplikace PowerPoint</vt:lpstr>
      <vt:lpstr>Prezentace aplikace PowerPoint</vt:lpstr>
      <vt:lpstr>Předávání sad ručního nářadí  žákům 1. ročníků technických oborů</vt:lpstr>
      <vt:lpstr>Předávání sad ručního nářadí  žákům 1. ročníků technických oborů</vt:lpstr>
      <vt:lpstr>Prezentace aplikace PowerPoint</vt:lpstr>
      <vt:lpstr>Prezentace aplikace PowerPoint</vt:lpstr>
      <vt:lpstr>Prezentace aplikace PowerPoint</vt:lpstr>
      <vt:lpstr>Prezentační akce středních škol</vt:lpstr>
      <vt:lpstr>Prezentační akce středních škol</vt:lpstr>
      <vt:lpstr>Zákon č. 178/2016 Sb.,  kterým se novelizuje školský zákon </vt:lpstr>
      <vt:lpstr>Zákon č. 178/2016 Sb.,  kterým se novelizuje školský zákon </vt:lpstr>
      <vt:lpstr>Prezentace aplikace PowerPoint</vt:lpstr>
      <vt:lpstr>Prezentace aplikace PowerPoint</vt:lpstr>
      <vt:lpstr>Prezentace aplikace PowerPoint</vt:lpstr>
      <vt:lpstr>Prezentace aplikace PowerPoint</vt:lpstr>
      <vt:lpstr>5. Diskuse, různé </vt:lpstr>
      <vt:lpstr>Prezentace aplikace PowerPoint</vt:lpstr>
    </vt:vector>
  </TitlesOfParts>
  <Company>Plzeňský kraj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 zasedání PS Vzdělávání pro území Plzeňského kraje</dc:title>
  <dc:creator>Duda Petr</dc:creator>
  <cp:lastModifiedBy>Duda Petr</cp:lastModifiedBy>
  <cp:revision>45</cp:revision>
  <cp:lastPrinted>2016-09-14T16:12:40Z</cp:lastPrinted>
  <dcterms:created xsi:type="dcterms:W3CDTF">2016-06-08T08:33:01Z</dcterms:created>
  <dcterms:modified xsi:type="dcterms:W3CDTF">2016-09-15T08:45:40Z</dcterms:modified>
</cp:coreProperties>
</file>