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7" r:id="rId5"/>
    <p:sldId id="259" r:id="rId6"/>
    <p:sldId id="260" r:id="rId7"/>
    <p:sldId id="262" r:id="rId8"/>
    <p:sldId id="263" r:id="rId9"/>
    <p:sldId id="266" r:id="rId10"/>
    <p:sldId id="268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8CD7-80B2-49F9-A2A5-FC0AF35C453A}" type="datetimeFigureOut">
              <a:rPr lang="cs-CZ" smtClean="0"/>
              <a:t>24.04.2019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F64D-BB8B-4A71-95C3-67DEB856D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542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E71B-5620-4C68-8DA7-C64C5CD00BBA}" type="datetimeFigureOut">
              <a:rPr lang="cs-CZ" smtClean="0"/>
              <a:t>24.04.2019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2548-E79E-46AC-B8DC-438267079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8848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3188" y="3447206"/>
            <a:ext cx="4485011" cy="1755031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5202238"/>
            <a:ext cx="6858000" cy="81823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44133"/>
            <a:ext cx="4633912" cy="202247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Nadpis sekce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66609"/>
            <a:ext cx="46339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640"/>
              </a:buCl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03" y="416191"/>
            <a:ext cx="914447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rázek 14"/>
          <p:cNvSpPr>
            <a:spLocks noGrp="1"/>
          </p:cNvSpPr>
          <p:nvPr>
            <p:ph type="pic" sz="quarter" idx="12"/>
          </p:nvPr>
        </p:nvSpPr>
        <p:spPr>
          <a:xfrm>
            <a:off x="5653616" y="1993902"/>
            <a:ext cx="3490384" cy="4864098"/>
          </a:xfrm>
          <a:custGeom>
            <a:avLst/>
            <a:gdLst>
              <a:gd name="connsiteX0" fmla="*/ 3152775 w 3490384"/>
              <a:gd name="connsiteY0" fmla="*/ 0 h 4864098"/>
              <a:gd name="connsiteX1" fmla="*/ 3475128 w 3490384"/>
              <a:gd name="connsiteY1" fmla="*/ 16278 h 4864098"/>
              <a:gd name="connsiteX2" fmla="*/ 3490384 w 3490384"/>
              <a:gd name="connsiteY2" fmla="*/ 18216 h 4864098"/>
              <a:gd name="connsiteX3" fmla="*/ 3490384 w 3490384"/>
              <a:gd name="connsiteY3" fmla="*/ 4864098 h 4864098"/>
              <a:gd name="connsiteX4" fmla="*/ 507205 w 3490384"/>
              <a:gd name="connsiteY4" fmla="*/ 4864098 h 4864098"/>
              <a:gd name="connsiteX5" fmla="*/ 380523 w 3490384"/>
              <a:gd name="connsiteY5" fmla="*/ 4655575 h 4864098"/>
              <a:gd name="connsiteX6" fmla="*/ 0 w 3490384"/>
              <a:gd name="connsiteY6" fmla="*/ 3152775 h 4864098"/>
              <a:gd name="connsiteX7" fmla="*/ 3152775 w 3490384"/>
              <a:gd name="connsiteY7" fmla="*/ 0 h 48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384" h="4864098">
                <a:moveTo>
                  <a:pt x="3152775" y="0"/>
                </a:moveTo>
                <a:cubicBezTo>
                  <a:pt x="3261602" y="0"/>
                  <a:pt x="3369141" y="5514"/>
                  <a:pt x="3475128" y="16278"/>
                </a:cubicBezTo>
                <a:lnTo>
                  <a:pt x="3490384" y="18216"/>
                </a:lnTo>
                <a:lnTo>
                  <a:pt x="3490384" y="4864098"/>
                </a:lnTo>
                <a:lnTo>
                  <a:pt x="507205" y="4864098"/>
                </a:lnTo>
                <a:lnTo>
                  <a:pt x="380523" y="4655575"/>
                </a:lnTo>
                <a:cubicBezTo>
                  <a:pt x="137847" y="4208848"/>
                  <a:pt x="0" y="3696910"/>
                  <a:pt x="0" y="3152775"/>
                </a:cubicBezTo>
                <a:cubicBezTo>
                  <a:pt x="0" y="1411545"/>
                  <a:pt x="1411545" y="0"/>
                  <a:pt x="315277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536017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5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52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5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28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9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34533"/>
            <a:ext cx="7886700" cy="55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23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964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75216" y="3447206"/>
            <a:ext cx="5182984" cy="1755031"/>
          </a:xfrm>
        </p:spPr>
        <p:txBody>
          <a:bodyPr/>
          <a:lstStyle/>
          <a:p>
            <a:r>
              <a:rPr lang="cs-CZ" dirty="0" smtClean="0"/>
              <a:t>ZÁSADY </a:t>
            </a:r>
            <a:br>
              <a:rPr lang="cs-CZ" dirty="0" smtClean="0"/>
            </a:br>
            <a:r>
              <a:rPr lang="cs-CZ" dirty="0" smtClean="0"/>
              <a:t>ÚZEMNÍHO ROZVOJE</a:t>
            </a:r>
            <a:br>
              <a:rPr lang="cs-CZ" dirty="0" smtClean="0"/>
            </a:br>
            <a:r>
              <a:rPr lang="cs-CZ" dirty="0" smtClean="0"/>
              <a:t>PLZEŇSKÉHO KRAJE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 jejich aktualizace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4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A3 ZÚR PK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10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28649" y="1134182"/>
            <a:ext cx="790020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A3 ZÚR PK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zohlednění požadavků z Aktualizace PÚR ČR 2015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nové území - CHKO Brdy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revize rozvojových os a specifických oblastí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revize záměrů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požadavky obcí – dle ÚP, dle ÚAP, dle DO a OI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zpracovatel: Atelier T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Praha</a:t>
            </a:r>
          </a:p>
          <a:p>
            <a:pPr marL="342900" indent="-342900"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návrh do konce roku 2019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8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800" dirty="0" smtClean="0"/>
          </a:p>
          <a:p>
            <a:r>
              <a:rPr lang="cs-CZ" sz="1800" dirty="0" smtClean="0"/>
              <a:t>Bc. Josef Velíšek</a:t>
            </a:r>
          </a:p>
          <a:p>
            <a:r>
              <a:rPr lang="cs-CZ" sz="1800" dirty="0" smtClean="0"/>
              <a:t>Odbor regionálního rozvoje</a:t>
            </a:r>
          </a:p>
          <a:p>
            <a:r>
              <a:rPr lang="cs-CZ" sz="1800" dirty="0" smtClean="0"/>
              <a:t>Krajský úřad Plzeňského kraje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4988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34532"/>
            <a:ext cx="7886700" cy="5058449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Zásady územního rozvoje Plzeňského kraje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000" dirty="0" smtClean="0"/>
              <a:t>- požadavek „nového“ stavebního zákona č. 183/2006 Sb.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- návaznost na územní plány velkých územních celků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- </a:t>
            </a:r>
            <a:r>
              <a:rPr lang="cs-CZ" sz="2000" dirty="0"/>
              <a:t>nabytí účinnosti k 17. 10. 2008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- stanovily základní koncepci včetně</a:t>
            </a:r>
            <a:br>
              <a:rPr lang="cs-CZ" sz="2000" dirty="0" smtClean="0"/>
            </a:br>
            <a:r>
              <a:rPr lang="cs-CZ" sz="2000" dirty="0" smtClean="0"/>
              <a:t>	- republikových záměrů s přeshraničním přesahem</a:t>
            </a:r>
            <a:br>
              <a:rPr lang="cs-CZ" sz="2000" dirty="0" smtClean="0"/>
            </a:br>
            <a:r>
              <a:rPr lang="cs-CZ" sz="2000" dirty="0"/>
              <a:t>	</a:t>
            </a:r>
            <a:r>
              <a:rPr lang="cs-CZ" sz="2000" dirty="0" smtClean="0"/>
              <a:t>- stabilizace koridorů pro veřejnou infrastrukturu</a:t>
            </a:r>
            <a:br>
              <a:rPr lang="cs-CZ" sz="2000" dirty="0" smtClean="0"/>
            </a:br>
            <a:r>
              <a:rPr lang="cs-CZ" sz="2000" dirty="0"/>
              <a:t>	</a:t>
            </a:r>
            <a:r>
              <a:rPr lang="cs-CZ" sz="2000" dirty="0" smtClean="0"/>
              <a:t>- koordinace nadmístních záměrů obcí</a:t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- Zásady jsou závazné pro územní plány obcí </a:t>
            </a:r>
            <a:br>
              <a:rPr lang="cs-CZ" sz="2000" dirty="0" smtClean="0"/>
            </a:br>
            <a:r>
              <a:rPr lang="cs-CZ" sz="2000" dirty="0"/>
              <a:t>	</a:t>
            </a:r>
            <a:r>
              <a:rPr lang="cs-CZ" sz="2000" dirty="0" smtClean="0"/>
              <a:t>a rozhodování v území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3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28650" y="1134532"/>
            <a:ext cx="7886700" cy="50584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800" dirty="0" smtClean="0"/>
              <a:t>Aktualizace č. 1 ZÚR PK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000" dirty="0" smtClean="0"/>
              <a:t>-    navázala na Zprávu o uplatňování schválenou 9. 9. 2010</a:t>
            </a:r>
          </a:p>
          <a:p>
            <a:endParaRPr lang="cs-CZ" sz="2000" dirty="0" smtClean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revize záměrů a limitů v území za uplynulé období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zohlednila zpracované územní studie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problematické – </a:t>
            </a:r>
            <a:r>
              <a:rPr lang="cs-CZ" sz="1600" dirty="0" smtClean="0"/>
              <a:t>hlubinná úložiště</a:t>
            </a:r>
          </a:p>
          <a:p>
            <a:pPr marL="800100" lvl="1" indent="-342900">
              <a:buFontTx/>
              <a:buChar char="-"/>
            </a:pPr>
            <a:r>
              <a:rPr lang="cs-CZ" dirty="0" smtClean="0"/>
              <a:t>obchvat jednoho okresního města</a:t>
            </a:r>
          </a:p>
          <a:p>
            <a:pPr marL="800100" lvl="1" indent="-342900">
              <a:buFontTx/>
              <a:buChar char="-"/>
            </a:pPr>
            <a:r>
              <a:rPr lang="cs-CZ" dirty="0" smtClean="0"/>
              <a:t>ÚSES na hranici kraje</a:t>
            </a:r>
          </a:p>
          <a:p>
            <a:pPr marL="800100" lvl="1" indent="-342900">
              <a:buFontTx/>
              <a:buChar char="-"/>
            </a:pPr>
            <a:r>
              <a:rPr lang="cs-CZ" dirty="0" smtClean="0"/>
              <a:t>cyklostezky</a:t>
            </a:r>
          </a:p>
          <a:p>
            <a:pPr marL="800100" lvl="1" indent="-342900">
              <a:buFontTx/>
              <a:buChar char="-"/>
            </a:pPr>
            <a:endParaRPr lang="cs-CZ" dirty="0"/>
          </a:p>
          <a:p>
            <a:r>
              <a:rPr lang="cs-CZ" sz="2000" dirty="0" smtClean="0"/>
              <a:t>-    nabytí účinnosti k 1. 4. 2014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2238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A1 ZÚR PK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4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389" y="1047404"/>
            <a:ext cx="3874745" cy="48213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18" y="1039093"/>
            <a:ext cx="3672031" cy="482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A2 ZÚR PK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5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28650" y="1134532"/>
            <a:ext cx="7886700" cy="50584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800" dirty="0" smtClean="0"/>
              <a:t>Aktualizace č. 2 ZÚR PK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000" dirty="0" smtClean="0"/>
              <a:t>- na žádost oprávněného investora ČEPS a.s.</a:t>
            </a:r>
          </a:p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- předmětem vymezení koridorů pro zdvojení vedení zvláště vysokého napětí 400 </a:t>
            </a:r>
            <a:r>
              <a:rPr lang="cs-CZ" sz="2000" dirty="0" err="1" smtClean="0"/>
              <a:t>kV</a:t>
            </a:r>
            <a:r>
              <a:rPr lang="cs-CZ" sz="2000" dirty="0" smtClean="0"/>
              <a:t> na území PK o šíři 300m</a:t>
            </a:r>
          </a:p>
          <a:p>
            <a:endParaRPr lang="cs-CZ" sz="2000" dirty="0"/>
          </a:p>
          <a:p>
            <a:r>
              <a:rPr lang="cs-CZ" sz="2000" dirty="0"/>
              <a:t>- záměr projednán v Politice územního rozvoje ČR z r. 2015</a:t>
            </a:r>
          </a:p>
          <a:p>
            <a:endParaRPr lang="cs-CZ" sz="2000" dirty="0"/>
          </a:p>
          <a:p>
            <a:r>
              <a:rPr lang="cs-CZ" sz="2000" dirty="0" smtClean="0"/>
              <a:t>- bude potřeba zpřesnit v územních plánech jednotlivých obcí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r>
              <a:rPr lang="cs-CZ" sz="2000" b="1" dirty="0" smtClean="0"/>
              <a:t>- nabytí účinnosti 29. 9. 2018</a:t>
            </a:r>
          </a:p>
          <a:p>
            <a:endParaRPr lang="cs-CZ" sz="2000" dirty="0"/>
          </a:p>
          <a:p>
            <a:r>
              <a:rPr lang="cs-CZ" sz="2000" dirty="0" smtClean="0"/>
              <a:t>- zpracovatel (včetně VVURÚ) : </a:t>
            </a:r>
            <a:r>
              <a:rPr lang="cs-CZ" sz="2000" dirty="0" err="1" smtClean="0"/>
              <a:t>Haskoning</a:t>
            </a:r>
            <a:r>
              <a:rPr lang="cs-CZ" sz="2000" dirty="0" smtClean="0"/>
              <a:t> DHV Praha</a:t>
            </a:r>
          </a:p>
        </p:txBody>
      </p:sp>
    </p:spTree>
    <p:extLst>
      <p:ext uri="{BB962C8B-B14F-4D97-AF65-F5344CB8AC3E}">
        <p14:creationId xmlns:p14="http://schemas.microsoft.com/office/powerpoint/2010/main" val="8883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A2 ZÚR PK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dirty="0" smtClean="0"/>
              <a:t>Strana </a:t>
            </a:r>
            <a:fld id="{20A22714-1925-4CB5-873C-0DA602053BBE}" type="slidenum">
              <a:rPr lang="cs-CZ" smtClean="0"/>
              <a:pPr/>
              <a:t>6</a:t>
            </a:fld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252536" y="2204025"/>
            <a:ext cx="6192674" cy="35733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cs-CZ" sz="2000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0" y="1263274"/>
            <a:ext cx="3997824" cy="4514099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356" y="1252932"/>
            <a:ext cx="3658376" cy="4524441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55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A4 ZÚR PK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7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28650" y="1134532"/>
            <a:ext cx="7886700" cy="50584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800" dirty="0" smtClean="0"/>
              <a:t>Aktualizace č. </a:t>
            </a:r>
            <a:r>
              <a:rPr lang="cs-CZ" sz="2800" dirty="0"/>
              <a:t>4</a:t>
            </a:r>
            <a:r>
              <a:rPr lang="cs-CZ" sz="2800" dirty="0" smtClean="0"/>
              <a:t> ZÚR PK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000" dirty="0" smtClean="0"/>
              <a:t>- na žádost oprávněného investora NET4GAS s.r.o.</a:t>
            </a:r>
          </a:p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- předmětem vymezení koridoru pro zdvojení plynovodu GAZELA</a:t>
            </a:r>
          </a:p>
          <a:p>
            <a:r>
              <a:rPr lang="cs-CZ" sz="2000" dirty="0" smtClean="0"/>
              <a:t>(plynovod Brandov – </a:t>
            </a:r>
            <a:r>
              <a:rPr lang="cs-CZ" sz="2000" dirty="0" err="1" smtClean="0"/>
              <a:t>Waidhaus</a:t>
            </a:r>
            <a:r>
              <a:rPr lang="cs-CZ" sz="2000" dirty="0" smtClean="0"/>
              <a:t>, navazuje na OPAL a </a:t>
            </a:r>
            <a:r>
              <a:rPr lang="cs-CZ" sz="2000" dirty="0" err="1" smtClean="0"/>
              <a:t>Nord</a:t>
            </a:r>
            <a:r>
              <a:rPr lang="cs-CZ" sz="2000" dirty="0" smtClean="0"/>
              <a:t> </a:t>
            </a:r>
            <a:r>
              <a:rPr lang="cs-CZ" sz="2000" dirty="0" err="1" smtClean="0"/>
              <a:t>Stream</a:t>
            </a:r>
            <a:r>
              <a:rPr lang="cs-CZ" sz="2000" dirty="0" smtClean="0"/>
              <a:t>)</a:t>
            </a:r>
          </a:p>
          <a:p>
            <a:endParaRPr lang="cs-CZ" sz="2000" dirty="0"/>
          </a:p>
          <a:p>
            <a:r>
              <a:rPr lang="cs-CZ" sz="2000" dirty="0" smtClean="0"/>
              <a:t>- bude zpřesněno v územních plánech jednotlivých obcí</a:t>
            </a:r>
          </a:p>
          <a:p>
            <a:r>
              <a:rPr lang="cs-CZ" sz="2000" dirty="0" smtClean="0"/>
              <a:t>	(600 </a:t>
            </a:r>
            <a:r>
              <a:rPr lang="en-US" sz="2000" dirty="0" smtClean="0"/>
              <a:t>&gt; 400m</a:t>
            </a:r>
            <a:r>
              <a:rPr lang="cs-CZ" sz="2000" dirty="0" smtClean="0"/>
              <a:t>)</a:t>
            </a:r>
          </a:p>
          <a:p>
            <a:endParaRPr lang="cs-CZ" sz="2000" dirty="0"/>
          </a:p>
          <a:p>
            <a:r>
              <a:rPr lang="cs-CZ" sz="2000" b="1" dirty="0" smtClean="0"/>
              <a:t>- nabytí účinnosti 24. 1. 2019</a:t>
            </a:r>
            <a:endParaRPr lang="cs-CZ" sz="2000" b="1" dirty="0"/>
          </a:p>
          <a:p>
            <a:endParaRPr lang="cs-CZ" sz="2000" dirty="0" smtClean="0"/>
          </a:p>
          <a:p>
            <a:r>
              <a:rPr lang="cs-CZ" sz="2000" dirty="0" smtClean="0"/>
              <a:t>- zpracovatel: </a:t>
            </a:r>
            <a:r>
              <a:rPr lang="cs-CZ" sz="2000" dirty="0" err="1" smtClean="0"/>
              <a:t>Haskoning</a:t>
            </a:r>
            <a:r>
              <a:rPr lang="cs-CZ" sz="2000" dirty="0" smtClean="0"/>
              <a:t> DHV Praha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7496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A4 </a:t>
            </a:r>
            <a:r>
              <a:rPr lang="cs-CZ" dirty="0" smtClean="0"/>
              <a:t>ZÚR PK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8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074654"/>
            <a:ext cx="7844830" cy="464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0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A3 ZÚR PK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9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28649" y="1134182"/>
            <a:ext cx="790020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Zpráva o uplatňování ZÚR PK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vždy za uplynulé 4 roky od vydání poslední aktualizace (§ 42 SZ)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léto 2017 - proběhl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sběr námětů od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obcí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přelom 2017/2018 proběhlo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projednání s dotčenými orgány a obcemi</a:t>
            </a:r>
          </a:p>
          <a:p>
            <a:pPr marL="342900" indent="-342900"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- 12. 2. 2018 schváleno Zastupitelstvem PK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306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B6722D6-0584-4B7E-A4FB-D297BDBBC31E}" vid="{BA8B70A0-803C-4640-9ECA-FA8ACE5BFB6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plzenskykraj_prezentace_ppt</Template>
  <TotalTime>592</TotalTime>
  <Words>179</Words>
  <Application>Microsoft Office PowerPoint</Application>
  <PresentationFormat>Předvádění na obrazovce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Office</vt:lpstr>
      <vt:lpstr>ZÁSADY  ÚZEMNÍHO ROZVOJE PLZEŇSKÉHO KRAJE </vt:lpstr>
      <vt:lpstr>Zásady územního rozvoje Plzeňského kraje  - požadavek „nového“ stavebního zákona č. 183/2006 Sb.  - návaznost na územní plány velkých územních celků  - nabytí účinnosti k 17. 10. 2008  - stanovily základní koncepci včetně  - republikových záměrů s přeshraničním přesahem  - stabilizace koridorů pro veřejnou infrastrukturu  - koordinace nadmístních záměrů obcí  - Zásady jsou závazné pro územní plány obcí   a rozhodování v území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Velíšek Josef</dc:creator>
  <cp:lastModifiedBy>Velíšek Josef</cp:lastModifiedBy>
  <cp:revision>23</cp:revision>
  <dcterms:created xsi:type="dcterms:W3CDTF">2017-10-17T07:58:20Z</dcterms:created>
  <dcterms:modified xsi:type="dcterms:W3CDTF">2019-04-24T08:09:04Z</dcterms:modified>
</cp:coreProperties>
</file>