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4" r:id="rId4"/>
    <p:sldId id="268" r:id="rId5"/>
    <p:sldId id="269" r:id="rId6"/>
    <p:sldId id="257" r:id="rId7"/>
    <p:sldId id="270" r:id="rId8"/>
    <p:sldId id="271" r:id="rId9"/>
    <p:sldId id="272" r:id="rId10"/>
    <p:sldId id="265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740725"/>
            <a:ext cx="4485011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GDPR v ÚPD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043091"/>
            <a:ext cx="8132965" cy="556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50"/>
                </a:solidFill>
              </a:rPr>
              <a:t>Jihočeši z </a:t>
            </a:r>
            <a:r>
              <a:rPr lang="cs-CZ" b="1" dirty="0" err="1" smtClean="0">
                <a:solidFill>
                  <a:srgbClr val="00B050"/>
                </a:solidFill>
              </a:rPr>
              <a:t>Náchoda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781" y="2005012"/>
            <a:ext cx="78867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na ÚD se nemusí anonymizovat</a:t>
            </a:r>
          </a:p>
          <a:p>
            <a:r>
              <a:rPr lang="cs-CZ" dirty="0" smtClean="0"/>
              <a:t>ÚD je zpracování údajů nezbytné </a:t>
            </a:r>
            <a:r>
              <a:rPr lang="cs-CZ" dirty="0"/>
              <a:t>pro splnění právní </a:t>
            </a:r>
            <a:r>
              <a:rPr lang="cs-CZ" dirty="0" smtClean="0"/>
              <a:t>povinnosti</a:t>
            </a:r>
          </a:p>
          <a:p>
            <a:r>
              <a:rPr lang="cs-CZ" dirty="0"/>
              <a:t>nedochází nejen k porušení </a:t>
            </a:r>
            <a:r>
              <a:rPr lang="cs-CZ" dirty="0" smtClean="0"/>
              <a:t>SZ a SŘ, </a:t>
            </a:r>
            <a:r>
              <a:rPr lang="cs-CZ" dirty="0"/>
              <a:t>ale ani obecného nařízení o ochraně osobních </a:t>
            </a:r>
            <a:r>
              <a:rPr lang="cs-CZ" dirty="0" smtClean="0"/>
              <a:t>údajů</a:t>
            </a:r>
          </a:p>
          <a:p>
            <a:r>
              <a:rPr lang="cs-CZ" dirty="0" smtClean="0"/>
              <a:t>musíme postupovat podle SZ a SŘ</a:t>
            </a:r>
          </a:p>
          <a:p>
            <a:r>
              <a:rPr lang="cs-CZ" dirty="0" smtClean="0"/>
              <a:t>nemusíme postupovat dle metodiky MMR   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835771"/>
            <a:ext cx="7886700" cy="52152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Historie</a:t>
            </a:r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metodika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dotazy a nesouhlas krajů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dotaz MMR na ÚOOÚ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odpověď </a:t>
            </a:r>
            <a:r>
              <a:rPr lang="cs-CZ" dirty="0" smtClean="0"/>
              <a:t>ÚOOÚ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úprava?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Jihočeši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GDPR v ÚPD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Nadpis 5"/>
          <p:cNvSpPr>
            <a:spLocks noGrp="1"/>
          </p:cNvSpPr>
          <p:nvPr>
            <p:ph idx="1"/>
          </p:nvPr>
        </p:nvSpPr>
        <p:spPr>
          <a:xfrm>
            <a:off x="628647" y="911225"/>
            <a:ext cx="6545237" cy="5381510"/>
          </a:xfrm>
        </p:spPr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cs-CZ" sz="4700" b="1" dirty="0">
                <a:solidFill>
                  <a:srgbClr val="00B050"/>
                </a:solidFill>
              </a:rPr>
              <a:t>Teze z reakce ÚOOÚ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z="3000" dirty="0" smtClean="0"/>
              <a:t>„</a:t>
            </a:r>
            <a:r>
              <a:rPr lang="cs-CZ" sz="3000" dirty="0"/>
              <a:t>Povinnost </a:t>
            </a:r>
            <a:r>
              <a:rPr lang="cs-CZ" sz="3000" dirty="0" err="1"/>
              <a:t>anonymizace</a:t>
            </a:r>
            <a:r>
              <a:rPr lang="cs-CZ" sz="3000" dirty="0"/>
              <a:t>“ a priori </a:t>
            </a:r>
            <a:r>
              <a:rPr lang="cs-CZ" sz="3000" u="sng" dirty="0"/>
              <a:t>nevyplývá </a:t>
            </a:r>
            <a:r>
              <a:rPr lang="cs-CZ" sz="3000" dirty="0"/>
              <a:t>ani z článků 25</a:t>
            </a:r>
          </a:p>
          <a:p>
            <a:pPr marL="0" indent="0" algn="just">
              <a:buNone/>
            </a:pPr>
            <a:r>
              <a:rPr lang="cs-CZ" sz="3000" dirty="0"/>
              <a:t>a 32 Obecného nařízení o ochraně osobních údajů (dále jen</a:t>
            </a:r>
          </a:p>
          <a:p>
            <a:pPr marL="0" indent="0" algn="just">
              <a:buNone/>
            </a:pPr>
            <a:r>
              <a:rPr lang="pl-PL" sz="3000" dirty="0"/>
              <a:t>„GDPR“) ani nevyplývala ze zákona o ochraně osobních</a:t>
            </a:r>
          </a:p>
          <a:p>
            <a:pPr marL="0" indent="0" algn="just">
              <a:buNone/>
            </a:pPr>
            <a:r>
              <a:rPr lang="cs-CZ" sz="3000" dirty="0"/>
              <a:t>údajů. </a:t>
            </a:r>
            <a:r>
              <a:rPr lang="cs-CZ" sz="3000" u="sng" dirty="0"/>
              <a:t>Jsou-li spisy </a:t>
            </a:r>
            <a:r>
              <a:rPr lang="cs-CZ" sz="3000" dirty="0"/>
              <a:t>územně plánovací dokumentace</a:t>
            </a:r>
          </a:p>
          <a:p>
            <a:pPr marL="0" indent="0" algn="just">
              <a:buNone/>
            </a:pPr>
            <a:r>
              <a:rPr lang="cs-CZ" sz="3000" dirty="0"/>
              <a:t>v nezbytném rozsahu osobních údajů vedeny </a:t>
            </a:r>
            <a:r>
              <a:rPr lang="cs-CZ" sz="3000" u="sng" dirty="0"/>
              <a:t>v souladu se</a:t>
            </a:r>
          </a:p>
          <a:p>
            <a:pPr marL="0" indent="0" algn="just">
              <a:buNone/>
            </a:pPr>
            <a:r>
              <a:rPr lang="cs-CZ" sz="3000" u="sng" dirty="0"/>
              <a:t>stavebním zákonem a zpřístupňovány v souladu se správním</a:t>
            </a:r>
          </a:p>
          <a:p>
            <a:pPr marL="0" indent="0" algn="just">
              <a:buNone/>
            </a:pPr>
            <a:r>
              <a:rPr lang="cs-CZ" sz="3000" u="sng" dirty="0"/>
              <a:t>řádem</a:t>
            </a:r>
            <a:r>
              <a:rPr lang="cs-CZ" sz="3000" dirty="0"/>
              <a:t>, jde o zpracování nezbytné pro splnění právní</a:t>
            </a:r>
          </a:p>
          <a:p>
            <a:pPr marL="0" indent="0" algn="just">
              <a:buNone/>
            </a:pPr>
            <a:r>
              <a:rPr lang="cs-CZ" sz="3000" dirty="0"/>
              <a:t>povinnosti správce, které je zákonné ve smyslu článku 6</a:t>
            </a:r>
          </a:p>
          <a:p>
            <a:pPr marL="0" indent="0" algn="just">
              <a:buNone/>
            </a:pPr>
            <a:r>
              <a:rPr lang="cs-CZ" sz="3000" dirty="0"/>
              <a:t>odst. 1 písm. c) GDPR a </a:t>
            </a:r>
            <a:r>
              <a:rPr lang="cs-CZ" sz="3000" b="1" u="sng" dirty="0"/>
              <a:t>žádnou plošnou </a:t>
            </a:r>
            <a:r>
              <a:rPr lang="cs-CZ" sz="3000" b="1" u="sng" dirty="0" err="1"/>
              <a:t>anonymizaci</a:t>
            </a:r>
            <a:r>
              <a:rPr lang="cs-CZ" sz="3000" b="1" u="sng" dirty="0"/>
              <a:t> není</a:t>
            </a:r>
          </a:p>
          <a:p>
            <a:pPr marL="0" indent="0" algn="just">
              <a:buNone/>
            </a:pPr>
            <a:r>
              <a:rPr lang="pl-PL" sz="3000" b="1" u="sng" dirty="0"/>
              <a:t>třeba provádět.</a:t>
            </a:r>
            <a:r>
              <a:rPr lang="pl-PL" sz="3000" dirty="0"/>
              <a:t> Nic na tom nemění ani fakt, že v souladu se</a:t>
            </a:r>
          </a:p>
          <a:p>
            <a:pPr marL="0" indent="0" algn="just">
              <a:buNone/>
            </a:pPr>
            <a:r>
              <a:rPr lang="cs-CZ" sz="3000" dirty="0"/>
              <a:t>správním řádem může být v některých případech nahlížení</a:t>
            </a:r>
          </a:p>
          <a:p>
            <a:pPr marL="0" indent="0" algn="just">
              <a:buNone/>
            </a:pPr>
            <a:r>
              <a:rPr lang="pl-PL" sz="3000" dirty="0"/>
              <a:t>do spisu nebo jeho části odepřeno.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5"/>
          <p:cNvSpPr>
            <a:spLocks noGrp="1"/>
          </p:cNvSpPr>
          <p:nvPr>
            <p:ph idx="1"/>
          </p:nvPr>
        </p:nvSpPr>
        <p:spPr>
          <a:xfrm>
            <a:off x="628647" y="911225"/>
            <a:ext cx="8049840" cy="5381510"/>
          </a:xfrm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cs-CZ" sz="4100" b="1" dirty="0">
                <a:solidFill>
                  <a:srgbClr val="00B050"/>
                </a:solidFill>
              </a:rPr>
              <a:t>Teze z reakce ÚOOÚ</a:t>
            </a:r>
          </a:p>
          <a:p>
            <a:pPr marL="0" indent="0" algn="just">
              <a:buNone/>
            </a:pPr>
            <a:r>
              <a:rPr lang="cs-CZ" dirty="0"/>
              <a:t>„Anonymizování je třeba zvažovat v případě </a:t>
            </a:r>
            <a:r>
              <a:rPr lang="cs-CZ" dirty="0" smtClean="0"/>
              <a:t>zákonem nestanoveného </a:t>
            </a:r>
            <a:r>
              <a:rPr lang="cs-CZ" dirty="0"/>
              <a:t>zveřejňování […] osobních údajů nebo</a:t>
            </a:r>
          </a:p>
          <a:p>
            <a:pPr marL="0" indent="0" algn="just">
              <a:buNone/>
            </a:pPr>
            <a:r>
              <a:rPr lang="cs-CZ" dirty="0"/>
              <a:t>v případě, kdy není rozsah zákonem </a:t>
            </a:r>
            <a:r>
              <a:rPr lang="cs-CZ" dirty="0" smtClean="0"/>
              <a:t>stanoveného zveřejňování </a:t>
            </a:r>
            <a:r>
              <a:rPr lang="cs-CZ" dirty="0"/>
              <a:t>dokumentů obsahujících osobní údaje </a:t>
            </a:r>
            <a:r>
              <a:rPr lang="cs-CZ" dirty="0" smtClean="0"/>
              <a:t>explicitně vymezen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u="sng" dirty="0"/>
              <a:t>Jestliže však jsou jméno, příjmení a adresa v souladu </a:t>
            </a:r>
            <a:r>
              <a:rPr lang="cs-CZ" u="sng" dirty="0" smtClean="0"/>
              <a:t>se stavebním </a:t>
            </a:r>
            <a:r>
              <a:rPr lang="cs-CZ" u="sng" dirty="0"/>
              <a:t>řádem součástí ÚPD, jejíž zveřejnění </a:t>
            </a:r>
            <a:r>
              <a:rPr lang="cs-CZ" u="sng" dirty="0" smtClean="0"/>
              <a:t>je stavebním </a:t>
            </a:r>
            <a:r>
              <a:rPr lang="cs-CZ" u="sng" dirty="0"/>
              <a:t>zákonem stanoveno, není takové </a:t>
            </a:r>
            <a:r>
              <a:rPr lang="cs-CZ" u="sng" dirty="0" smtClean="0"/>
              <a:t>zveřejnění nezákonné </a:t>
            </a:r>
            <a:r>
              <a:rPr lang="cs-CZ" u="sng" dirty="0"/>
              <a:t>a uvedené osobní údaje není </a:t>
            </a:r>
            <a:r>
              <a:rPr lang="cs-CZ" u="sng" dirty="0" smtClean="0"/>
              <a:t>třeba anonymizovat</a:t>
            </a:r>
            <a:r>
              <a:rPr lang="cs-CZ" u="sng" dirty="0"/>
              <a:t>.</a:t>
            </a:r>
          </a:p>
          <a:p>
            <a:pPr marL="0" indent="0" algn="just">
              <a:buNone/>
            </a:pPr>
            <a:r>
              <a:rPr lang="cs-CZ" dirty="0"/>
              <a:t>V souladu s článkem 25 GDPR je při tom třeba brát v </a:t>
            </a:r>
            <a:r>
              <a:rPr lang="cs-CZ" dirty="0" smtClean="0"/>
              <a:t>úvahu, že </a:t>
            </a:r>
            <a:r>
              <a:rPr lang="cs-CZ" dirty="0"/>
              <a:t>v případě údajů veřejně přístupných v katastru </a:t>
            </a:r>
            <a:r>
              <a:rPr lang="cs-CZ" dirty="0" smtClean="0"/>
              <a:t>nemovitostí se </a:t>
            </a:r>
            <a:r>
              <a:rPr lang="cs-CZ" dirty="0"/>
              <a:t>riziko případného zneužití nezvyšuje.“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7050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5"/>
          <p:cNvSpPr>
            <a:spLocks noGrp="1"/>
          </p:cNvSpPr>
          <p:nvPr>
            <p:ph idx="1"/>
          </p:nvPr>
        </p:nvSpPr>
        <p:spPr>
          <a:xfrm>
            <a:off x="628647" y="911225"/>
            <a:ext cx="8049840" cy="5381510"/>
          </a:xfrm>
        </p:spPr>
        <p:txBody>
          <a:bodyPr>
            <a:normAutofit fontScale="97500" lnSpcReduction="10000"/>
          </a:bodyPr>
          <a:lstStyle/>
          <a:p>
            <a:pPr marL="0" indent="0">
              <a:buNone/>
            </a:pPr>
            <a:r>
              <a:rPr lang="cs-CZ" sz="4100" b="1" dirty="0">
                <a:solidFill>
                  <a:srgbClr val="00B050"/>
                </a:solidFill>
              </a:rPr>
              <a:t>Teze z reakce ÚOOÚ</a:t>
            </a:r>
          </a:p>
          <a:p>
            <a:pPr marL="0" indent="0">
              <a:buNone/>
            </a:pPr>
            <a:r>
              <a:rPr lang="cs-CZ" dirty="0" smtClean="0"/>
              <a:t>Písemnosti </a:t>
            </a:r>
            <a:r>
              <a:rPr lang="cs-CZ" dirty="0"/>
              <a:t>doručované veřejnou vyhláškou a osobní </a:t>
            </a:r>
            <a:r>
              <a:rPr lang="cs-CZ" dirty="0" smtClean="0"/>
              <a:t>údaje v </a:t>
            </a:r>
            <a:r>
              <a:rPr lang="cs-CZ" dirty="0"/>
              <a:t>nich obsažené mohou být zpracovány obcí </a:t>
            </a:r>
            <a:r>
              <a:rPr lang="cs-CZ" u="sng" dirty="0"/>
              <a:t>pouze </a:t>
            </a:r>
            <a:r>
              <a:rPr lang="cs-CZ" u="sng" dirty="0" smtClean="0"/>
              <a:t>pro účely </a:t>
            </a:r>
            <a:r>
              <a:rPr lang="cs-CZ" u="sng" dirty="0"/>
              <a:t>doručování veřejnou </a:t>
            </a:r>
            <a:r>
              <a:rPr lang="cs-CZ" u="sng" dirty="0" smtClean="0"/>
              <a:t>vyhláškou.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Zpracování </a:t>
            </a:r>
            <a:r>
              <a:rPr lang="cs-CZ" dirty="0"/>
              <a:t>osobních údajů jen po dobu nezbytně </a:t>
            </a:r>
            <a:r>
              <a:rPr lang="cs-CZ" dirty="0" smtClean="0"/>
              <a:t>nutnou pro </a:t>
            </a:r>
            <a:r>
              <a:rPr lang="cs-CZ" dirty="0"/>
              <a:t>dané zpracování, která je dána příslušnými </a:t>
            </a:r>
            <a:r>
              <a:rPr lang="cs-CZ" dirty="0" smtClean="0"/>
              <a:t>právními předpisy </a:t>
            </a:r>
            <a:r>
              <a:rPr lang="cs-CZ" dirty="0"/>
              <a:t>(po uplynutí lhůty vyvěšení na úřední </a:t>
            </a:r>
            <a:r>
              <a:rPr lang="cs-CZ" dirty="0" smtClean="0"/>
              <a:t>desce písemnost </a:t>
            </a:r>
            <a:r>
              <a:rPr lang="cs-CZ" dirty="0"/>
              <a:t>z úřední desky sejmout)</a:t>
            </a:r>
          </a:p>
          <a:p>
            <a:pPr marL="0" indent="0">
              <a:buNone/>
            </a:pPr>
            <a:r>
              <a:rPr lang="cs-CZ" dirty="0" err="1" smtClean="0"/>
              <a:t>Anonymizace</a:t>
            </a:r>
            <a:r>
              <a:rPr lang="cs-CZ" dirty="0" smtClean="0"/>
              <a:t> </a:t>
            </a:r>
            <a:r>
              <a:rPr lang="cs-CZ" dirty="0"/>
              <a:t>může být způsobem likvidace </a:t>
            </a:r>
            <a:r>
              <a:rPr lang="cs-CZ" dirty="0" smtClean="0"/>
              <a:t>osobních údajů</a:t>
            </a:r>
            <a:r>
              <a:rPr lang="cs-CZ" dirty="0"/>
              <a:t>, jestliže např. uplynula doba nezbytná k účelu </a:t>
            </a:r>
            <a:r>
              <a:rPr lang="cs-CZ" dirty="0" smtClean="0"/>
              <a:t>jejich zpracování</a:t>
            </a:r>
            <a:r>
              <a:rPr lang="cs-CZ" dirty="0"/>
              <a:t>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9442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522" y="853035"/>
            <a:ext cx="7886700" cy="5356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300" b="1" dirty="0">
                <a:solidFill>
                  <a:srgbClr val="00B050"/>
                </a:solidFill>
              </a:rPr>
              <a:t>Teze z metodického sdělení ÚOOÚ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průběhu </a:t>
            </a:r>
            <a:r>
              <a:rPr lang="cs-CZ" u="sng" dirty="0"/>
              <a:t>zasedání zastupitelstva </a:t>
            </a:r>
            <a:r>
              <a:rPr lang="cs-CZ" dirty="0"/>
              <a:t>je možné </a:t>
            </a:r>
            <a:r>
              <a:rPr lang="cs-CZ" dirty="0" smtClean="0"/>
              <a:t>prezentovat veškeré </a:t>
            </a:r>
            <a:r>
              <a:rPr lang="cs-CZ" dirty="0"/>
              <a:t>informace </a:t>
            </a:r>
            <a:r>
              <a:rPr lang="cs-CZ" dirty="0" smtClean="0"/>
              <a:t>včetně nezbytného </a:t>
            </a:r>
            <a:r>
              <a:rPr lang="cs-CZ" dirty="0"/>
              <a:t>rozsahu </a:t>
            </a:r>
            <a:r>
              <a:rPr lang="cs-CZ" dirty="0" smtClean="0"/>
              <a:t>osobních údajů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Obsah </a:t>
            </a:r>
            <a:r>
              <a:rPr lang="cs-CZ" dirty="0"/>
              <a:t>jednání může být zveřejňován </a:t>
            </a:r>
            <a:r>
              <a:rPr lang="cs-CZ" u="sng" dirty="0"/>
              <a:t>i na </a:t>
            </a:r>
            <a:r>
              <a:rPr lang="cs-CZ" u="sng" dirty="0" smtClean="0"/>
              <a:t>internetu.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případě </a:t>
            </a:r>
            <a:r>
              <a:rPr lang="cs-CZ" u="sng" dirty="0"/>
              <a:t>zveřejnění zápisu z jednání je nutné </a:t>
            </a:r>
            <a:r>
              <a:rPr lang="cs-CZ" u="sng" dirty="0" smtClean="0"/>
              <a:t>provést jeho </a:t>
            </a:r>
            <a:r>
              <a:rPr lang="cs-CZ" u="sng" dirty="0" err="1"/>
              <a:t>anonymizaci</a:t>
            </a:r>
            <a:r>
              <a:rPr lang="cs-CZ" u="sng" dirty="0"/>
              <a:t> </a:t>
            </a:r>
            <a:r>
              <a:rPr lang="cs-CZ" dirty="0"/>
              <a:t>(s výjimkou, že je na zveřejnění </a:t>
            </a:r>
            <a:r>
              <a:rPr lang="cs-CZ" dirty="0" smtClean="0"/>
              <a:t>veřejný zájem</a:t>
            </a:r>
            <a:r>
              <a:rPr lang="cs-CZ" dirty="0"/>
              <a:t>).</a:t>
            </a: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522" y="853035"/>
            <a:ext cx="7886700" cy="53565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00B050"/>
                </a:solidFill>
              </a:rPr>
              <a:t>Názor pověřence ČKAIT v </a:t>
            </a:r>
            <a:r>
              <a:rPr lang="cs-CZ" sz="3000" b="1" dirty="0" err="1">
                <a:solidFill>
                  <a:srgbClr val="00B050"/>
                </a:solidFill>
              </a:rPr>
              <a:t>Z+i</a:t>
            </a:r>
            <a:r>
              <a:rPr lang="cs-CZ" sz="3000" b="1" dirty="0">
                <a:solidFill>
                  <a:srgbClr val="00B050"/>
                </a:solidFill>
              </a:rPr>
              <a:t> ČKAIT 1/2019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 </a:t>
            </a:r>
            <a:r>
              <a:rPr lang="cs-CZ" dirty="0"/>
              <a:t>hlediska principů GDPR lze jednoznačně dovodit, </a:t>
            </a:r>
            <a:r>
              <a:rPr lang="cs-CZ" dirty="0" smtClean="0"/>
              <a:t>že zveřejňování </a:t>
            </a:r>
            <a:r>
              <a:rPr lang="cs-CZ" dirty="0"/>
              <a:t>jména a dalších osobních údajů </a:t>
            </a:r>
            <a:r>
              <a:rPr lang="cs-CZ" u="sng" dirty="0"/>
              <a:t>by mělo </a:t>
            </a:r>
            <a:r>
              <a:rPr lang="cs-CZ" u="sng" dirty="0" smtClean="0"/>
              <a:t>být vázáno </a:t>
            </a:r>
            <a:r>
              <a:rPr lang="cs-CZ" u="sng" dirty="0"/>
              <a:t>na projevení souhlasu subjektu – autora podnětu.“</a:t>
            </a:r>
          </a:p>
          <a:p>
            <a:pPr marL="0" indent="0">
              <a:buNone/>
            </a:pPr>
            <a:r>
              <a:rPr lang="cs-CZ" dirty="0" smtClean="0"/>
              <a:t>Souhlas </a:t>
            </a:r>
            <a:r>
              <a:rPr lang="cs-CZ" dirty="0"/>
              <a:t>občana by „měl vždy obsahovat nejen </a:t>
            </a:r>
            <a:r>
              <a:rPr lang="cs-CZ" dirty="0" smtClean="0"/>
              <a:t>výčet zpracovávaných </a:t>
            </a:r>
            <a:r>
              <a:rPr lang="cs-CZ" dirty="0"/>
              <a:t>osobních údajů, ale i povolené </a:t>
            </a:r>
            <a:r>
              <a:rPr lang="cs-CZ" dirty="0" smtClean="0"/>
              <a:t>účely zpracování </a:t>
            </a:r>
            <a:r>
              <a:rPr lang="cs-CZ" dirty="0"/>
              <a:t>a rozsah případného zveřejňování“.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Pokud subjekt souhlas nevyjádří, […] spíše </a:t>
            </a:r>
            <a:r>
              <a:rPr lang="cs-CZ" u="sng" dirty="0"/>
              <a:t>bude </a:t>
            </a:r>
            <a:r>
              <a:rPr lang="cs-CZ" u="sng" dirty="0" smtClean="0"/>
              <a:t>vhodné uvést </a:t>
            </a:r>
            <a:r>
              <a:rPr lang="cs-CZ" u="sng" dirty="0"/>
              <a:t>ve veřejné části dokumentace něco jako „</a:t>
            </a:r>
            <a:r>
              <a:rPr lang="cs-CZ" u="sng" dirty="0" smtClean="0"/>
              <a:t>podnět občana</a:t>
            </a:r>
            <a:r>
              <a:rPr lang="cs-CZ" u="sng" dirty="0"/>
              <a:t>, který si nepřeje být zveřejněn“.“</a:t>
            </a:r>
          </a:p>
          <a:p>
            <a:pPr marL="0" indent="0">
              <a:buNone/>
            </a:pPr>
            <a:r>
              <a:rPr lang="cs-CZ" dirty="0" smtClean="0"/>
              <a:t>„…</a:t>
            </a:r>
            <a:r>
              <a:rPr lang="cs-CZ" dirty="0"/>
              <a:t>pro nezveřejňování osobních údajů jsou důvody </a:t>
            </a:r>
            <a:r>
              <a:rPr lang="cs-CZ" dirty="0" smtClean="0"/>
              <a:t>pouze v </a:t>
            </a:r>
            <a:r>
              <a:rPr lang="cs-CZ" dirty="0"/>
              <a:t>kombinaci občan – neudělený souhlas subjektu“.</a:t>
            </a: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9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522" y="853035"/>
            <a:ext cx="7886700" cy="5356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rgbClr val="00B050"/>
                </a:solidFill>
              </a:rPr>
              <a:t>Okruhy otázek</a:t>
            </a:r>
            <a:endParaRPr lang="cs-CZ" sz="3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1. Veškeré </a:t>
            </a:r>
            <a:r>
              <a:rPr lang="cs-CZ" dirty="0"/>
              <a:t>osobní údaje v odůvodnění ÚPD není </a:t>
            </a:r>
            <a:r>
              <a:rPr lang="cs-CZ" dirty="0" smtClean="0"/>
              <a:t>třeba anonymizovat?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Osobní údaje v odůvodnění ÚPD v rozsahu </a:t>
            </a:r>
            <a:r>
              <a:rPr lang="cs-CZ" dirty="0" smtClean="0"/>
              <a:t>jméno, příjmení</a:t>
            </a:r>
            <a:r>
              <a:rPr lang="cs-CZ" dirty="0"/>
              <a:t>, adresa není třeba </a:t>
            </a:r>
            <a:r>
              <a:rPr lang="cs-CZ" dirty="0" smtClean="0"/>
              <a:t>anonymizovat?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Osobní údaje v odůvodnění ÚPD </a:t>
            </a:r>
            <a:r>
              <a:rPr lang="cs-CZ" dirty="0" smtClean="0"/>
              <a:t>budou </a:t>
            </a:r>
            <a:r>
              <a:rPr lang="cs-CZ" dirty="0" err="1" smtClean="0"/>
              <a:t>pseudonymizovány</a:t>
            </a:r>
            <a:r>
              <a:rPr lang="cs-CZ" dirty="0" smtClean="0"/>
              <a:t>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Osobní údaje v odůvodnění ÚPD budou </a:t>
            </a:r>
            <a:r>
              <a:rPr lang="cs-CZ" dirty="0" smtClean="0"/>
              <a:t>anonymizovány, resp</a:t>
            </a:r>
            <a:r>
              <a:rPr lang="cs-CZ" dirty="0"/>
              <a:t>. nebudou uváděny </a:t>
            </a:r>
            <a:r>
              <a:rPr lang="cs-CZ" dirty="0" smtClean="0"/>
              <a:t>vůbec?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5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522" y="853035"/>
            <a:ext cx="7886700" cy="5356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rgbClr val="00B050"/>
                </a:solidFill>
              </a:rPr>
              <a:t>Okruhy otázek</a:t>
            </a:r>
            <a:endParaRPr lang="cs-CZ" sz="3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5. </a:t>
            </a:r>
            <a:r>
              <a:rPr lang="cs-CZ" dirty="0" err="1"/>
              <a:t>a</a:t>
            </a:r>
            <a:r>
              <a:rPr lang="cs-CZ" dirty="0" err="1" smtClean="0"/>
              <a:t>nonymizace</a:t>
            </a:r>
            <a:r>
              <a:rPr lang="cs-CZ" dirty="0" smtClean="0"/>
              <a:t> doručované ÚPD vs. spisu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</a:t>
            </a:r>
            <a:r>
              <a:rPr lang="cs-CZ" dirty="0" smtClean="0"/>
              <a:t>. retroaktivita </a:t>
            </a:r>
            <a:r>
              <a:rPr lang="cs-CZ" dirty="0" err="1" smtClean="0"/>
              <a:t>anonymizace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 err="1" smtClean="0"/>
              <a:t>anonymizace</a:t>
            </a:r>
            <a:r>
              <a:rPr lang="cs-CZ" dirty="0" smtClean="0"/>
              <a:t> spisu v archivu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8</a:t>
            </a:r>
            <a:r>
              <a:rPr lang="cs-CZ" dirty="0" smtClean="0"/>
              <a:t>. co předávat projektantovi?</a:t>
            </a:r>
          </a:p>
          <a:p>
            <a:pPr marL="0" indent="0">
              <a:buNone/>
            </a:pPr>
            <a:r>
              <a:rPr lang="cs-CZ" dirty="0" smtClean="0"/>
              <a:t>9. co předávat zastupitelstvu?</a:t>
            </a:r>
          </a:p>
          <a:p>
            <a:pPr marL="0" indent="0">
              <a:buNone/>
            </a:pPr>
            <a:r>
              <a:rPr lang="cs-CZ" dirty="0" smtClean="0"/>
              <a:t>10. co předávat DO?</a:t>
            </a:r>
          </a:p>
          <a:p>
            <a:pPr marL="0" indent="0">
              <a:buNone/>
            </a:pPr>
            <a:r>
              <a:rPr lang="cs-CZ" dirty="0" smtClean="0"/>
              <a:t>11. zástupce veřejnosti</a:t>
            </a:r>
          </a:p>
          <a:p>
            <a:pPr marL="0" indent="0">
              <a:buNone/>
            </a:pPr>
            <a:r>
              <a:rPr lang="cs-CZ" dirty="0" smtClean="0"/>
              <a:t>12. úřední deska</a:t>
            </a:r>
          </a:p>
          <a:p>
            <a:pPr marL="0" indent="0">
              <a:buNone/>
            </a:pPr>
            <a:r>
              <a:rPr lang="cs-CZ" dirty="0" smtClean="0"/>
              <a:t>13. zákon č. 106/1999 Sb.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GDPR v ÚPD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3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884</TotalTime>
  <Words>698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Office</vt:lpstr>
      <vt:lpstr>GDPR v ÚPD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Jihočeši z Náchoda 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77</cp:revision>
  <dcterms:created xsi:type="dcterms:W3CDTF">2017-11-24T07:47:20Z</dcterms:created>
  <dcterms:modified xsi:type="dcterms:W3CDTF">2019-04-18T12:26:57Z</dcterms:modified>
</cp:coreProperties>
</file>