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1"/>
  </p:notesMasterIdLst>
  <p:handoutMasterIdLst>
    <p:handoutMasterId r:id="rId42"/>
  </p:handoutMasterIdLst>
  <p:sldIdLst>
    <p:sldId id="256" r:id="rId2"/>
    <p:sldId id="267" r:id="rId3"/>
    <p:sldId id="268" r:id="rId4"/>
    <p:sldId id="269" r:id="rId5"/>
    <p:sldId id="270" r:id="rId6"/>
    <p:sldId id="271" r:id="rId7"/>
    <p:sldId id="272" r:id="rId8"/>
    <p:sldId id="273" r:id="rId9"/>
    <p:sldId id="274" r:id="rId10"/>
    <p:sldId id="275" r:id="rId11"/>
    <p:sldId id="276" r:id="rId12"/>
    <p:sldId id="277" r:id="rId13"/>
    <p:sldId id="278" r:id="rId14"/>
    <p:sldId id="279" r:id="rId15"/>
    <p:sldId id="280" r:id="rId16"/>
    <p:sldId id="281" r:id="rId17"/>
    <p:sldId id="282" r:id="rId18"/>
    <p:sldId id="283" r:id="rId19"/>
    <p:sldId id="284" r:id="rId20"/>
    <p:sldId id="285" r:id="rId21"/>
    <p:sldId id="286" r:id="rId22"/>
    <p:sldId id="287" r:id="rId23"/>
    <p:sldId id="288" r:id="rId24"/>
    <p:sldId id="289" r:id="rId25"/>
    <p:sldId id="290" r:id="rId26"/>
    <p:sldId id="291" r:id="rId27"/>
    <p:sldId id="292" r:id="rId28"/>
    <p:sldId id="293" r:id="rId29"/>
    <p:sldId id="294" r:id="rId30"/>
    <p:sldId id="295" r:id="rId31"/>
    <p:sldId id="296" r:id="rId32"/>
    <p:sldId id="297" r:id="rId33"/>
    <p:sldId id="298" r:id="rId34"/>
    <p:sldId id="299" r:id="rId35"/>
    <p:sldId id="300" r:id="rId36"/>
    <p:sldId id="301" r:id="rId37"/>
    <p:sldId id="302" r:id="rId38"/>
    <p:sldId id="303" r:id="rId39"/>
    <p:sldId id="263" r:id="rId4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24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handoutMaster" Target="handoutMasters/handoutMaster1.xml"/><Relationship Id="rId47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cs-CZ"/>
              <a:t>Záhlaví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C78CD7-80B2-49F9-A2A5-FC0AF35C453A}" type="datetimeFigureOut">
              <a:rPr lang="cs-CZ" smtClean="0"/>
              <a:t>10.11.2022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4EF64D-BB8B-4A71-95C3-67DEB856D63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2154266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cs-CZ"/>
              <a:t>Záhlaví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2EE71B-5620-4C68-8DA7-C64C5CD00BBA}" type="datetimeFigureOut">
              <a:rPr lang="cs-CZ" smtClean="0"/>
              <a:t>10.11.2022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822548-E79E-46AC-B8DC-4382670794A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8884883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blipFill dpi="0" rotWithShape="1">
          <a:blip r:embed="rId2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973188" y="3447206"/>
            <a:ext cx="4485011" cy="1755031"/>
          </a:xfrm>
        </p:spPr>
        <p:txBody>
          <a:bodyPr anchor="b">
            <a:normAutofit/>
          </a:bodyPr>
          <a:lstStyle>
            <a:lvl1pPr algn="r">
              <a:defRPr sz="3600" b="1"/>
            </a:lvl1pPr>
          </a:lstStyle>
          <a:p>
            <a:r>
              <a:rPr lang="cs-CZ" dirty="0"/>
              <a:t>Název prezentace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600200" y="5202238"/>
            <a:ext cx="6858000" cy="818236"/>
          </a:xfrm>
        </p:spPr>
        <p:txBody>
          <a:bodyPr/>
          <a:lstStyle>
            <a:lvl1pPr marL="0" indent="0" algn="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dirty="0"/>
              <a:t>Podnadpis prezentace</a:t>
            </a:r>
            <a:endParaRPr lang="en-US" dirty="0"/>
          </a:p>
        </p:txBody>
      </p:sp>
      <p:pic>
        <p:nvPicPr>
          <p:cNvPr id="5" name="Obrázek 4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4205" y="1072450"/>
            <a:ext cx="1879697" cy="495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69305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Pr>
        <a:blipFill dpi="0" rotWithShape="1">
          <a:blip r:embed="rId2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3888" y="1744133"/>
            <a:ext cx="4633912" cy="2022476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cs-CZ" dirty="0"/>
              <a:t>Nadpis sekce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766609"/>
            <a:ext cx="4633912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pic>
        <p:nvPicPr>
          <p:cNvPr id="5" name="Obrázek 4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4205" y="1072450"/>
            <a:ext cx="1879697" cy="495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70226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Nadpis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rgbClr val="009640"/>
              </a:buClr>
              <a:defRPr/>
            </a:lvl1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628650" y="792000"/>
            <a:ext cx="78867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Zástupný symbol pro text 22"/>
          <p:cNvSpPr>
            <a:spLocks noGrp="1"/>
          </p:cNvSpPr>
          <p:nvPr>
            <p:ph type="body" sz="quarter" idx="13" hasCustomPrompt="1"/>
          </p:nvPr>
        </p:nvSpPr>
        <p:spPr>
          <a:xfrm>
            <a:off x="628649" y="360364"/>
            <a:ext cx="5703888" cy="352966"/>
          </a:xfrm>
        </p:spPr>
        <p:txBody>
          <a:bodyPr>
            <a:no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cs-CZ" dirty="0"/>
              <a:t>Doplňte nadpis sekce</a:t>
            </a:r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860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14" name="Zástupný symbol pro číslo snímku 9"/>
          <p:cNvSpPr>
            <a:spLocks noGrp="1"/>
          </p:cNvSpPr>
          <p:nvPr>
            <p:ph type="sldNum" sz="quarter" idx="4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/>
              <a:t>Strana </a:t>
            </a:r>
            <a:fld id="{20A22714-1925-4CB5-873C-0DA602053BBE}" type="slidenum">
              <a:rPr lang="cs-CZ" smtClean="0"/>
              <a:pPr/>
              <a:t>‹#›</a:t>
            </a:fld>
            <a:r>
              <a:rPr lang="cs-CZ"/>
              <a:t> </a:t>
            </a:r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0903" y="416191"/>
            <a:ext cx="914447" cy="241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32239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"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Zástupný symbol pro obrázek 14"/>
          <p:cNvSpPr>
            <a:spLocks noGrp="1"/>
          </p:cNvSpPr>
          <p:nvPr>
            <p:ph type="pic" sz="quarter" idx="12"/>
          </p:nvPr>
        </p:nvSpPr>
        <p:spPr>
          <a:xfrm>
            <a:off x="5653616" y="1993902"/>
            <a:ext cx="3490384" cy="4864098"/>
          </a:xfrm>
          <a:custGeom>
            <a:avLst/>
            <a:gdLst>
              <a:gd name="connsiteX0" fmla="*/ 3152775 w 3490384"/>
              <a:gd name="connsiteY0" fmla="*/ 0 h 4864098"/>
              <a:gd name="connsiteX1" fmla="*/ 3475128 w 3490384"/>
              <a:gd name="connsiteY1" fmla="*/ 16278 h 4864098"/>
              <a:gd name="connsiteX2" fmla="*/ 3490384 w 3490384"/>
              <a:gd name="connsiteY2" fmla="*/ 18216 h 4864098"/>
              <a:gd name="connsiteX3" fmla="*/ 3490384 w 3490384"/>
              <a:gd name="connsiteY3" fmla="*/ 4864098 h 4864098"/>
              <a:gd name="connsiteX4" fmla="*/ 507205 w 3490384"/>
              <a:gd name="connsiteY4" fmla="*/ 4864098 h 4864098"/>
              <a:gd name="connsiteX5" fmla="*/ 380523 w 3490384"/>
              <a:gd name="connsiteY5" fmla="*/ 4655575 h 4864098"/>
              <a:gd name="connsiteX6" fmla="*/ 0 w 3490384"/>
              <a:gd name="connsiteY6" fmla="*/ 3152775 h 4864098"/>
              <a:gd name="connsiteX7" fmla="*/ 3152775 w 3490384"/>
              <a:gd name="connsiteY7" fmla="*/ 0 h 48640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90384" h="4864098">
                <a:moveTo>
                  <a:pt x="3152775" y="0"/>
                </a:moveTo>
                <a:cubicBezTo>
                  <a:pt x="3261602" y="0"/>
                  <a:pt x="3369141" y="5514"/>
                  <a:pt x="3475128" y="16278"/>
                </a:cubicBezTo>
                <a:lnTo>
                  <a:pt x="3490384" y="18216"/>
                </a:lnTo>
                <a:lnTo>
                  <a:pt x="3490384" y="4864098"/>
                </a:lnTo>
                <a:lnTo>
                  <a:pt x="507205" y="4864098"/>
                </a:lnTo>
                <a:lnTo>
                  <a:pt x="380523" y="4655575"/>
                </a:lnTo>
                <a:cubicBezTo>
                  <a:pt x="137847" y="4208848"/>
                  <a:pt x="0" y="3696910"/>
                  <a:pt x="0" y="3152775"/>
                </a:cubicBezTo>
                <a:cubicBezTo>
                  <a:pt x="0" y="1411545"/>
                  <a:pt x="1411545" y="0"/>
                  <a:pt x="3152775" y="0"/>
                </a:cubicBezTo>
                <a:close/>
              </a:path>
            </a:pathLst>
          </a:custGeom>
          <a:noFill/>
        </p:spPr>
        <p:txBody>
          <a:bodyPr wrap="square">
            <a:noAutofit/>
          </a:bodyPr>
          <a:lstStyle/>
          <a:p>
            <a:r>
              <a:rPr lang="cs-CZ" smtClean="0"/>
              <a:t>Kliknutím na ikonu přidáte obrázek.</a:t>
            </a:r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49" y="1825625"/>
            <a:ext cx="4536017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cxnSp>
        <p:nvCxnSpPr>
          <p:cNvPr id="17" name="Přímá spojnice 16"/>
          <p:cNvCxnSpPr/>
          <p:nvPr userDrawn="1"/>
        </p:nvCxnSpPr>
        <p:spPr>
          <a:xfrm>
            <a:off x="628650" y="792000"/>
            <a:ext cx="78867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" name="Zástupný symbol pro text 22"/>
          <p:cNvSpPr>
            <a:spLocks noGrp="1"/>
          </p:cNvSpPr>
          <p:nvPr>
            <p:ph type="body" sz="quarter" idx="13" hasCustomPrompt="1"/>
          </p:nvPr>
        </p:nvSpPr>
        <p:spPr>
          <a:xfrm>
            <a:off x="628649" y="360364"/>
            <a:ext cx="5703888" cy="352966"/>
          </a:xfrm>
        </p:spPr>
        <p:txBody>
          <a:bodyPr>
            <a:no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cs-CZ" dirty="0"/>
              <a:t>Doplňte nadpis sekce</a:t>
            </a:r>
          </a:p>
        </p:txBody>
      </p:sp>
      <p:sp>
        <p:nvSpPr>
          <p:cNvPr id="2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860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25" name="Zástupný symbol pro číslo snímku 9"/>
          <p:cNvSpPr>
            <a:spLocks noGrp="1"/>
          </p:cNvSpPr>
          <p:nvPr>
            <p:ph type="sldNum" sz="quarter" idx="4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/>
              <a:t>Strana </a:t>
            </a:r>
            <a:fld id="{20A22714-1925-4CB5-873C-0DA602053BBE}" type="slidenum">
              <a:rPr lang="cs-CZ" smtClean="0"/>
              <a:pPr/>
              <a:t>‹#›</a:t>
            </a:fld>
            <a:r>
              <a:rPr lang="cs-CZ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525034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cxnSp>
        <p:nvCxnSpPr>
          <p:cNvPr id="7" name="Přímá spojnice 6"/>
          <p:cNvCxnSpPr/>
          <p:nvPr userDrawn="1"/>
        </p:nvCxnSpPr>
        <p:spPr>
          <a:xfrm>
            <a:off x="628650" y="792000"/>
            <a:ext cx="78867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Zástupný symbol pro text 22"/>
          <p:cNvSpPr>
            <a:spLocks noGrp="1"/>
          </p:cNvSpPr>
          <p:nvPr>
            <p:ph type="body" sz="quarter" idx="13" hasCustomPrompt="1"/>
          </p:nvPr>
        </p:nvSpPr>
        <p:spPr>
          <a:xfrm>
            <a:off x="628649" y="360364"/>
            <a:ext cx="5703888" cy="352966"/>
          </a:xfrm>
        </p:spPr>
        <p:txBody>
          <a:bodyPr>
            <a:no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cs-CZ" dirty="0"/>
              <a:t>Doplňte nadpis sekce</a:t>
            </a: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860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11" name="Zástupný symbol pro číslo snímku 9"/>
          <p:cNvSpPr>
            <a:spLocks noGrp="1"/>
          </p:cNvSpPr>
          <p:nvPr>
            <p:ph type="sldNum" sz="quarter" idx="4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/>
              <a:t>Strana </a:t>
            </a:r>
            <a:fld id="{20A22714-1925-4CB5-873C-0DA602053BBE}" type="slidenum">
              <a:rPr lang="cs-CZ" smtClean="0"/>
              <a:pPr/>
              <a:t>‹#›</a:t>
            </a:fld>
            <a:r>
              <a:rPr lang="cs-CZ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175292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Přímá spojnice 5"/>
          <p:cNvCxnSpPr/>
          <p:nvPr userDrawn="1"/>
        </p:nvCxnSpPr>
        <p:spPr>
          <a:xfrm>
            <a:off x="628650" y="792000"/>
            <a:ext cx="78867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Zástupný symbol pro text 22"/>
          <p:cNvSpPr>
            <a:spLocks noGrp="1"/>
          </p:cNvSpPr>
          <p:nvPr>
            <p:ph type="body" sz="quarter" idx="13" hasCustomPrompt="1"/>
          </p:nvPr>
        </p:nvSpPr>
        <p:spPr>
          <a:xfrm>
            <a:off x="628649" y="360364"/>
            <a:ext cx="5703888" cy="352966"/>
          </a:xfrm>
        </p:spPr>
        <p:txBody>
          <a:bodyPr>
            <a:no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cs-CZ" dirty="0"/>
              <a:t>Doplňte nadpis sekce</a:t>
            </a: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860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4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/>
              <a:t>Strana </a:t>
            </a:r>
            <a:fld id="{20A22714-1925-4CB5-873C-0DA602053BBE}" type="slidenum">
              <a:rPr lang="cs-CZ" smtClean="0"/>
              <a:pPr/>
              <a:t>‹#›</a:t>
            </a:fld>
            <a:r>
              <a:rPr lang="cs-CZ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75557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987426"/>
            <a:ext cx="2949178" cy="106997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628650" y="792000"/>
            <a:ext cx="78867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Zástupný symbol pro text 22"/>
          <p:cNvSpPr>
            <a:spLocks noGrp="1"/>
          </p:cNvSpPr>
          <p:nvPr>
            <p:ph type="body" sz="quarter" idx="13" hasCustomPrompt="1"/>
          </p:nvPr>
        </p:nvSpPr>
        <p:spPr>
          <a:xfrm>
            <a:off x="628649" y="360364"/>
            <a:ext cx="5703888" cy="352966"/>
          </a:xfrm>
        </p:spPr>
        <p:txBody>
          <a:bodyPr>
            <a:no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cs-CZ" dirty="0"/>
              <a:t>Doplňte nadpis sekce</a:t>
            </a:r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860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13" name="Zástupný symbol pro číslo snímku 9"/>
          <p:cNvSpPr>
            <a:spLocks noGrp="1"/>
          </p:cNvSpPr>
          <p:nvPr>
            <p:ph type="sldNum" sz="quarter" idx="4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/>
              <a:t>Strana </a:t>
            </a:r>
            <a:fld id="{20A22714-1925-4CB5-873C-0DA602053BBE}" type="slidenum">
              <a:rPr lang="cs-CZ" smtClean="0"/>
              <a:pPr/>
              <a:t>‹#›</a:t>
            </a:fld>
            <a:r>
              <a:rPr lang="cs-CZ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692875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987426"/>
            <a:ext cx="2949178" cy="106997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628650" y="792000"/>
            <a:ext cx="78867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Zástupný symbol pro text 22"/>
          <p:cNvSpPr>
            <a:spLocks noGrp="1"/>
          </p:cNvSpPr>
          <p:nvPr>
            <p:ph type="body" sz="quarter" idx="13" hasCustomPrompt="1"/>
          </p:nvPr>
        </p:nvSpPr>
        <p:spPr>
          <a:xfrm>
            <a:off x="628649" y="360364"/>
            <a:ext cx="5703888" cy="352966"/>
          </a:xfrm>
        </p:spPr>
        <p:txBody>
          <a:bodyPr>
            <a:no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cs-CZ" dirty="0"/>
              <a:t>Doplňte nadpis sekce</a:t>
            </a:r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860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13" name="Zástupný symbol pro číslo snímku 9"/>
          <p:cNvSpPr>
            <a:spLocks noGrp="1"/>
          </p:cNvSpPr>
          <p:nvPr>
            <p:ph type="sldNum" sz="quarter" idx="4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/>
              <a:t>Strana </a:t>
            </a:r>
            <a:fld id="{20A22714-1925-4CB5-873C-0DA602053BBE}" type="slidenum">
              <a:rPr lang="cs-CZ" smtClean="0"/>
              <a:pPr/>
              <a:t>‹#›</a:t>
            </a:fld>
            <a:r>
              <a:rPr lang="cs-CZ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759414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0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134533"/>
            <a:ext cx="7886700" cy="5561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/>
              <a:t>Nadpis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Upravte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860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4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/>
              <a:t>Strana </a:t>
            </a:r>
            <a:fld id="{20A22714-1925-4CB5-873C-0DA602053BBE}" type="slidenum">
              <a:rPr lang="cs-CZ" smtClean="0"/>
              <a:pPr/>
              <a:t>‹#›</a:t>
            </a:fld>
            <a:r>
              <a:rPr lang="cs-CZ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472332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3" r:id="rId2"/>
    <p:sldLayoutId id="2147483662" r:id="rId3"/>
    <p:sldLayoutId id="2147483664" r:id="rId4"/>
    <p:sldLayoutId id="2147483666" r:id="rId5"/>
    <p:sldLayoutId id="2147483667" r:id="rId6"/>
    <p:sldLayoutId id="2147483668" r:id="rId7"/>
    <p:sldLayoutId id="2147483669" r:id="rId8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457200" indent="-457200" algn="l" defTabSz="914400" rtl="0" eaLnBrk="1" latinLnBrk="0" hangingPunct="1">
        <a:lnSpc>
          <a:spcPct val="90000"/>
        </a:lnSpc>
        <a:spcBef>
          <a:spcPts val="1000"/>
        </a:spcBef>
        <a:buClr>
          <a:srgbClr val="009640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800100" indent="-342900" algn="l" defTabSz="914400" rtl="0" eaLnBrk="1" latinLnBrk="0" hangingPunct="1">
        <a:lnSpc>
          <a:spcPct val="90000"/>
        </a:lnSpc>
        <a:spcBef>
          <a:spcPts val="500"/>
        </a:spcBef>
        <a:buClr>
          <a:srgbClr val="00964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257300" indent="-342900" algn="l" defTabSz="914400" rtl="0" eaLnBrk="1" latinLnBrk="0" hangingPunct="1">
        <a:lnSpc>
          <a:spcPct val="90000"/>
        </a:lnSpc>
        <a:spcBef>
          <a:spcPts val="500"/>
        </a:spcBef>
        <a:buClr>
          <a:srgbClr val="009640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57350" indent="-285750" algn="l" defTabSz="914400" rtl="0" eaLnBrk="1" latinLnBrk="0" hangingPunct="1">
        <a:lnSpc>
          <a:spcPct val="90000"/>
        </a:lnSpc>
        <a:spcBef>
          <a:spcPts val="500"/>
        </a:spcBef>
        <a:buClr>
          <a:srgbClr val="00964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114550" indent="-285750" algn="l" defTabSz="914400" rtl="0" eaLnBrk="1" latinLnBrk="0" hangingPunct="1">
        <a:lnSpc>
          <a:spcPct val="90000"/>
        </a:lnSpc>
        <a:spcBef>
          <a:spcPts val="500"/>
        </a:spcBef>
        <a:buClr>
          <a:srgbClr val="00964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288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hyperlink" Target="mailto:Jaroslav.kovanda@plzensky-kraj.cz" TargetMode="Externa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557848" y="3740725"/>
            <a:ext cx="4900352" cy="1098190"/>
          </a:xfrm>
        </p:spPr>
        <p:txBody>
          <a:bodyPr/>
          <a:lstStyle/>
          <a:p>
            <a:pPr algn="ctr"/>
            <a:r>
              <a:rPr lang="cs-CZ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Novely nového stavebního zákona</a:t>
            </a:r>
            <a:endParaRPr lang="cs-CZ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600199" y="4922045"/>
            <a:ext cx="6858000" cy="808037"/>
          </a:xfrm>
        </p:spPr>
        <p:txBody>
          <a:bodyPr>
            <a:normAutofit/>
          </a:bodyPr>
          <a:lstStyle/>
          <a:p>
            <a:r>
              <a:rPr lang="cs-CZ" dirty="0" smtClean="0"/>
              <a:t>Porada KÚPK s ÚÚP a pořizovateli ÚPD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628650" y="5895975"/>
            <a:ext cx="78295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Mgr. Jaroslav Kovanda</a:t>
            </a:r>
          </a:p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ORR KÚPK</a:t>
            </a:r>
            <a:r>
              <a:rPr lang="cs-CZ" dirty="0" smtClean="0"/>
              <a:t>		                                     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Nečtiny 10. - 11. 11. 2022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49415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 smtClean="0"/>
              <a:t>Novely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Strana </a:t>
            </a:r>
            <a:fld id="{20A22714-1925-4CB5-873C-0DA602053BBE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r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542031" y="935977"/>
            <a:ext cx="758432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0" i="0" u="sng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Jednotný standard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2400" b="0" i="0" u="sng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lvl="0"/>
            <a:r>
              <a:rPr lang="cs-CZ" sz="2400" dirty="0"/>
              <a:t>• požadavek zůstává: vyhotovování a předávání podle požadavků jednotného standardu </a:t>
            </a:r>
            <a:endParaRPr lang="cs-CZ" sz="2400" dirty="0" smtClean="0"/>
          </a:p>
          <a:p>
            <a:pPr lvl="0"/>
            <a:endParaRPr lang="cs-CZ" sz="2400" dirty="0" smtClean="0"/>
          </a:p>
          <a:p>
            <a:pPr lvl="0"/>
            <a:r>
              <a:rPr lang="cs-CZ" sz="2400" dirty="0" smtClean="0"/>
              <a:t>• </a:t>
            </a:r>
            <a:r>
              <a:rPr lang="cs-CZ" sz="2400" dirty="0"/>
              <a:t>Ministerstvo určí postup kontroly souladu dat s jednotným standardem (ETL nástroj) </a:t>
            </a:r>
            <a:endParaRPr lang="cs-CZ" sz="2400" dirty="0" smtClean="0"/>
          </a:p>
          <a:p>
            <a:pPr lvl="0"/>
            <a:endParaRPr lang="cs-CZ" sz="2400" dirty="0" smtClean="0"/>
          </a:p>
          <a:p>
            <a:pPr lvl="0"/>
            <a:r>
              <a:rPr lang="cs-CZ" sz="2400" dirty="0" smtClean="0"/>
              <a:t>• </a:t>
            </a:r>
            <a:r>
              <a:rPr lang="cs-CZ" sz="2400" dirty="0"/>
              <a:t>Jednotný standard může určit mj. i požadavky na geodetický informační systém</a:t>
            </a:r>
            <a:endParaRPr kumimoji="0" lang="cs-CZ" sz="2400" b="0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442206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 smtClean="0"/>
              <a:t>Novely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Strana </a:t>
            </a:r>
            <a:fld id="{20A22714-1925-4CB5-873C-0DA602053BBE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r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542031" y="935977"/>
            <a:ext cx="758432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2400" u="sng" dirty="0">
                <a:solidFill>
                  <a:prstClr val="black"/>
                </a:solidFill>
                <a:latin typeface="Calibri" panose="020F0502020204030204"/>
              </a:rPr>
              <a:t>Ú</a:t>
            </a:r>
            <a:r>
              <a:rPr kumimoji="0" lang="cs-CZ" sz="2400" b="0" i="0" u="sng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zemně analytické podklady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2400" b="0" i="0" u="sng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lvl="0"/>
            <a:r>
              <a:rPr lang="cs-CZ" sz="2400" dirty="0"/>
              <a:t>• podklad i pro pořizování politiky územního </a:t>
            </a:r>
            <a:r>
              <a:rPr lang="cs-CZ" sz="2400" dirty="0" smtClean="0"/>
              <a:t>rozvoje</a:t>
            </a:r>
          </a:p>
          <a:p>
            <a:pPr lvl="0"/>
            <a:r>
              <a:rPr lang="cs-CZ" sz="2400" dirty="0" smtClean="0"/>
              <a:t> </a:t>
            </a:r>
          </a:p>
          <a:p>
            <a:pPr lvl="0"/>
            <a:r>
              <a:rPr lang="cs-CZ" sz="2400" dirty="0" smtClean="0"/>
              <a:t>• </a:t>
            </a:r>
            <a:r>
              <a:rPr lang="cs-CZ" sz="2400" dirty="0"/>
              <a:t>pořizovatel </a:t>
            </a:r>
            <a:r>
              <a:rPr lang="cs-CZ" sz="2400" dirty="0" err="1"/>
              <a:t>ÚAPo</a:t>
            </a:r>
            <a:r>
              <a:rPr lang="cs-CZ" sz="2400" dirty="0"/>
              <a:t> nepředává úplnou aktualizaci krajskému úřadu, ale vloží ji do národního </a:t>
            </a:r>
            <a:r>
              <a:rPr lang="cs-CZ" sz="2400" dirty="0" err="1"/>
              <a:t>geoportálu</a:t>
            </a:r>
            <a:r>
              <a:rPr lang="cs-CZ" sz="2400" dirty="0"/>
              <a:t> územního plánování</a:t>
            </a:r>
            <a:endParaRPr kumimoji="0" lang="cs-CZ" sz="2400" b="0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278208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 smtClean="0"/>
              <a:t>Novely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Strana </a:t>
            </a:r>
            <a:fld id="{20A22714-1925-4CB5-873C-0DA602053BBE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r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542031" y="935977"/>
            <a:ext cx="758432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0" i="0" u="sng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Územní studie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2400" b="0" i="0" u="sng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lvl="0"/>
            <a:r>
              <a:rPr lang="cs-CZ" sz="2400" dirty="0"/>
              <a:t>• vypouští se nesystémový dovětek u územní studie, která je podkladem pro rozhodování (</a:t>
            </a:r>
            <a:r>
              <a:rPr lang="cs-CZ" sz="2400" strike="sngStrike" dirty="0"/>
              <a:t>nebo není-li územně plánovací dokumentace k dispozici</a:t>
            </a:r>
            <a:r>
              <a:rPr lang="cs-CZ" sz="2400" dirty="0"/>
              <a:t>) </a:t>
            </a:r>
            <a:endParaRPr lang="cs-CZ" sz="2400" dirty="0" smtClean="0"/>
          </a:p>
          <a:p>
            <a:pPr lvl="0"/>
            <a:endParaRPr lang="cs-CZ" sz="2400" dirty="0" smtClean="0"/>
          </a:p>
          <a:p>
            <a:pPr lvl="0"/>
            <a:r>
              <a:rPr lang="cs-CZ" sz="2400" dirty="0" smtClean="0"/>
              <a:t>• </a:t>
            </a:r>
            <a:r>
              <a:rPr lang="cs-CZ" sz="2400" dirty="0"/>
              <a:t>podklad i pro pořizování PÚR </a:t>
            </a:r>
            <a:endParaRPr lang="cs-CZ" sz="2400" dirty="0" smtClean="0"/>
          </a:p>
          <a:p>
            <a:pPr lvl="0"/>
            <a:endParaRPr lang="cs-CZ" sz="2400" dirty="0" smtClean="0"/>
          </a:p>
          <a:p>
            <a:pPr lvl="0"/>
            <a:r>
              <a:rPr lang="cs-CZ" sz="2400" dirty="0" smtClean="0"/>
              <a:t>• </a:t>
            </a:r>
            <a:r>
              <a:rPr lang="cs-CZ" sz="2400" dirty="0"/>
              <a:t>znovu bude možnost, aby zpracování ÚS zajistil na své náklady ten, kdo hodlá realizovat změnu v území</a:t>
            </a:r>
            <a:endParaRPr kumimoji="0" lang="cs-CZ" sz="2400" b="0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143005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 smtClean="0"/>
              <a:t>Novely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Strana </a:t>
            </a:r>
            <a:fld id="{20A22714-1925-4CB5-873C-0DA602053BBE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r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542031" y="724039"/>
            <a:ext cx="758432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0" i="0" u="sng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Územní rozvojový plán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2400" b="0" i="0" u="sng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lvl="0"/>
            <a:r>
              <a:rPr lang="cs-CZ" sz="2400" dirty="0" smtClean="0"/>
              <a:t>Zjednodušuje </a:t>
            </a:r>
            <a:r>
              <a:rPr lang="cs-CZ" sz="2400" dirty="0"/>
              <a:t>se obsah pouze na vymezení: </a:t>
            </a:r>
            <a:endParaRPr lang="cs-CZ" sz="2400" dirty="0" smtClean="0"/>
          </a:p>
          <a:p>
            <a:pPr lvl="0"/>
            <a:r>
              <a:rPr lang="cs-CZ" sz="2400" dirty="0" smtClean="0"/>
              <a:t>• </a:t>
            </a:r>
            <a:r>
              <a:rPr lang="cs-CZ" sz="2400" dirty="0"/>
              <a:t>zastavitelných a transformačních ploch a koridorů pro záměry mezinárodního nebo celostátního významu, stanovené v PÚR</a:t>
            </a:r>
            <a:r>
              <a:rPr lang="cs-CZ" sz="2400" dirty="0" smtClean="0"/>
              <a:t>,</a:t>
            </a:r>
          </a:p>
          <a:p>
            <a:pPr lvl="0"/>
            <a:r>
              <a:rPr lang="cs-CZ" sz="2400" dirty="0" smtClean="0"/>
              <a:t>• </a:t>
            </a:r>
            <a:r>
              <a:rPr lang="cs-CZ" sz="2400" dirty="0"/>
              <a:t>vymezení nadregionálního ÚSES </a:t>
            </a:r>
            <a:endParaRPr lang="cs-CZ" sz="2400" dirty="0" smtClean="0"/>
          </a:p>
          <a:p>
            <a:pPr lvl="0"/>
            <a:r>
              <a:rPr lang="cs-CZ" sz="2400" dirty="0" smtClean="0"/>
              <a:t>• </a:t>
            </a:r>
            <a:r>
              <a:rPr lang="cs-CZ" sz="2400" dirty="0"/>
              <a:t>vymezení VPS, VPO, staveb a opatření k zajišťování obrany a bezpečnosti státu a ploch pro asanaci, pro které lze uplatnit vyvlastnění </a:t>
            </a:r>
            <a:endParaRPr lang="cs-CZ" sz="2400" dirty="0" smtClean="0"/>
          </a:p>
          <a:p>
            <a:pPr lvl="0"/>
            <a:r>
              <a:rPr lang="cs-CZ" sz="2400" dirty="0" smtClean="0"/>
              <a:t>• </a:t>
            </a:r>
            <a:r>
              <a:rPr lang="cs-CZ" sz="2400" dirty="0"/>
              <a:t>pořizuje a vydává MMR </a:t>
            </a:r>
            <a:endParaRPr lang="cs-CZ" sz="2400" dirty="0" smtClean="0"/>
          </a:p>
          <a:p>
            <a:pPr lvl="0"/>
            <a:r>
              <a:rPr lang="cs-CZ" sz="2400" dirty="0" smtClean="0"/>
              <a:t>• </a:t>
            </a:r>
            <a:r>
              <a:rPr lang="cs-CZ" sz="2400" dirty="0"/>
              <a:t>může nově pro své potřeby definovat pojmy</a:t>
            </a:r>
            <a:endParaRPr kumimoji="0" lang="cs-CZ" sz="2400" b="0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480942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 smtClean="0"/>
              <a:t>Novely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Strana </a:t>
            </a:r>
            <a:fld id="{20A22714-1925-4CB5-873C-0DA602053BBE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r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550344" y="906919"/>
            <a:ext cx="758432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0" i="0" u="sng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Zásady územního rozvoje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2400" b="0" i="0" u="sng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lvl="0"/>
            <a:r>
              <a:rPr lang="cs-CZ" sz="2400" dirty="0"/>
              <a:t>• vazba na nový vztah mezi PÚR a </a:t>
            </a:r>
            <a:r>
              <a:rPr lang="cs-CZ" sz="2400" dirty="0" smtClean="0"/>
              <a:t>ÚRP</a:t>
            </a:r>
          </a:p>
          <a:p>
            <a:pPr lvl="0"/>
            <a:r>
              <a:rPr lang="cs-CZ" sz="2400" dirty="0" smtClean="0"/>
              <a:t> </a:t>
            </a:r>
          </a:p>
          <a:p>
            <a:pPr lvl="0"/>
            <a:r>
              <a:rPr lang="cs-CZ" sz="2400" dirty="0" smtClean="0"/>
              <a:t>• </a:t>
            </a:r>
            <a:r>
              <a:rPr lang="cs-CZ" sz="2400" dirty="0"/>
              <a:t>mohou vymezit i transformační plochy </a:t>
            </a:r>
            <a:endParaRPr lang="cs-CZ" sz="2400" dirty="0" smtClean="0"/>
          </a:p>
          <a:p>
            <a:pPr lvl="0"/>
            <a:endParaRPr lang="cs-CZ" sz="2400" dirty="0" smtClean="0"/>
          </a:p>
          <a:p>
            <a:pPr lvl="0"/>
            <a:r>
              <a:rPr lang="cs-CZ" sz="2400" dirty="0" smtClean="0"/>
              <a:t>• </a:t>
            </a:r>
            <a:r>
              <a:rPr lang="cs-CZ" sz="2400" dirty="0"/>
              <a:t>mohou definovat pro své potřeby pojmy </a:t>
            </a:r>
            <a:endParaRPr lang="cs-CZ" sz="2400" dirty="0" smtClean="0"/>
          </a:p>
          <a:p>
            <a:pPr lvl="0"/>
            <a:endParaRPr lang="cs-CZ" sz="2400" dirty="0" smtClean="0"/>
          </a:p>
          <a:p>
            <a:pPr lvl="0"/>
            <a:r>
              <a:rPr lang="cs-CZ" sz="2400" dirty="0" smtClean="0"/>
              <a:t>• </a:t>
            </a:r>
            <a:r>
              <a:rPr lang="cs-CZ" sz="2400" dirty="0"/>
              <a:t>primárně ZÚR budou vymezovat plochy těžby</a:t>
            </a:r>
            <a:endParaRPr kumimoji="0" lang="cs-CZ" sz="2400" b="0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2676798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 smtClean="0"/>
              <a:t>Novely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Strana </a:t>
            </a:r>
            <a:fld id="{20A22714-1925-4CB5-873C-0DA602053BBE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r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550344" y="906919"/>
            <a:ext cx="758432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0" i="0" u="sng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Územní plán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2400" b="0" i="0" u="sng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lvl="0"/>
            <a:r>
              <a:rPr lang="cs-CZ" sz="2400" dirty="0"/>
              <a:t>• pokud bude obsahovat prvky regulačního plánu, pak v rámci těchto prvků bude možné řešit odchylně požadavky na výstavbu, umožní-li to prováděcí předpis </a:t>
            </a:r>
            <a:endParaRPr lang="cs-CZ" sz="2400" dirty="0" smtClean="0"/>
          </a:p>
          <a:p>
            <a:pPr lvl="0"/>
            <a:endParaRPr lang="cs-CZ" sz="2400" dirty="0" smtClean="0"/>
          </a:p>
          <a:p>
            <a:pPr lvl="0"/>
            <a:r>
              <a:rPr lang="cs-CZ" sz="2400" dirty="0" smtClean="0"/>
              <a:t>• </a:t>
            </a:r>
            <a:r>
              <a:rPr lang="cs-CZ" sz="2400" dirty="0"/>
              <a:t>ÚP bude stanovovat i podmínky pro ochranu charakteru území </a:t>
            </a:r>
            <a:endParaRPr lang="cs-CZ" sz="2400" dirty="0" smtClean="0"/>
          </a:p>
          <a:p>
            <a:pPr lvl="0"/>
            <a:endParaRPr lang="cs-CZ" sz="2400" dirty="0" smtClean="0"/>
          </a:p>
          <a:p>
            <a:pPr lvl="0"/>
            <a:r>
              <a:rPr lang="cs-CZ" sz="2400" dirty="0" smtClean="0"/>
              <a:t>• </a:t>
            </a:r>
            <a:r>
              <a:rPr lang="cs-CZ" sz="2400" dirty="0"/>
              <a:t>ÚP bude moci vymezit plochu nebo koridor, kde je rozhodování v území podmíněno realizací urbanistické nebo architektonické soutěže</a:t>
            </a:r>
            <a:endParaRPr kumimoji="0" lang="cs-CZ" sz="2400" b="0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4939610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 smtClean="0"/>
              <a:t>Novely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Strana </a:t>
            </a:r>
            <a:fld id="{20A22714-1925-4CB5-873C-0DA602053BBE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r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550344" y="906919"/>
            <a:ext cx="758432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0" i="0" u="sng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Regulační plán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2400" b="0" i="0" u="sng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lvl="0"/>
            <a:r>
              <a:rPr lang="cs-CZ" sz="2400" dirty="0"/>
              <a:t>• nově bude moci vymezit architektonicky nebo urbanisticky významné stavby </a:t>
            </a:r>
            <a:endParaRPr lang="cs-CZ" sz="2400" dirty="0" smtClean="0"/>
          </a:p>
          <a:p>
            <a:pPr lvl="0"/>
            <a:endParaRPr lang="cs-CZ" sz="2400" dirty="0" smtClean="0"/>
          </a:p>
          <a:p>
            <a:pPr lvl="0"/>
            <a:r>
              <a:rPr lang="cs-CZ" sz="2400" dirty="0" smtClean="0"/>
              <a:t>• </a:t>
            </a:r>
            <a:r>
              <a:rPr lang="cs-CZ" sz="2400" dirty="0"/>
              <a:t>redukce povinného obsahu RP (úprava v příloze</a:t>
            </a:r>
            <a:r>
              <a:rPr lang="cs-CZ" sz="2400" dirty="0" smtClean="0"/>
              <a:t>)</a:t>
            </a:r>
          </a:p>
          <a:p>
            <a:pPr lvl="0"/>
            <a:r>
              <a:rPr lang="cs-CZ" sz="2400" dirty="0" smtClean="0"/>
              <a:t> </a:t>
            </a:r>
          </a:p>
          <a:p>
            <a:pPr lvl="0"/>
            <a:r>
              <a:rPr lang="cs-CZ" sz="2400" dirty="0" smtClean="0"/>
              <a:t>• </a:t>
            </a:r>
            <a:r>
              <a:rPr lang="cs-CZ" sz="2400" dirty="0"/>
              <a:t>nově bude moci definovat </a:t>
            </a:r>
            <a:r>
              <a:rPr lang="cs-CZ" sz="2400" dirty="0" smtClean="0"/>
              <a:t>pojmy</a:t>
            </a:r>
          </a:p>
          <a:p>
            <a:pPr lvl="0"/>
            <a:r>
              <a:rPr lang="cs-CZ" sz="2400" dirty="0" smtClean="0"/>
              <a:t> </a:t>
            </a:r>
          </a:p>
          <a:p>
            <a:pPr lvl="0"/>
            <a:r>
              <a:rPr lang="cs-CZ" sz="2400" dirty="0" smtClean="0"/>
              <a:t>• </a:t>
            </a:r>
            <a:r>
              <a:rPr lang="cs-CZ" sz="2400" dirty="0"/>
              <a:t>RP bude moci vymezit záměry, kde je rozhodování v území podmíněno realizací urbanistické nebo architektonické soutěže</a:t>
            </a:r>
            <a:endParaRPr kumimoji="0" lang="cs-CZ" sz="2400" b="0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6584341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 smtClean="0"/>
              <a:t>Novely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Strana </a:t>
            </a:r>
            <a:fld id="{20A22714-1925-4CB5-873C-0DA602053BBE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r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550344" y="906919"/>
            <a:ext cx="7584326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0" i="0" u="sng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Pořizování – základní úpravy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2400" b="0" i="0" u="sng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lvl="0"/>
            <a:r>
              <a:rPr lang="cs-CZ" sz="2400" dirty="0"/>
              <a:t>• úpravy související se zavedením PÚR jako staronového nástroje územního plánování </a:t>
            </a:r>
            <a:endParaRPr lang="cs-CZ" sz="2400" dirty="0" smtClean="0"/>
          </a:p>
          <a:p>
            <a:pPr lvl="0"/>
            <a:endParaRPr lang="cs-CZ" sz="2400" dirty="0" smtClean="0"/>
          </a:p>
          <a:p>
            <a:pPr lvl="0"/>
            <a:r>
              <a:rPr lang="cs-CZ" sz="2400" dirty="0" smtClean="0"/>
              <a:t>• </a:t>
            </a:r>
            <a:r>
              <a:rPr lang="cs-CZ" sz="2400" dirty="0"/>
              <a:t>vypuštění nesystémových lhůt z procesu pořizování (platí postup bez zbytečných průtahů) </a:t>
            </a:r>
            <a:endParaRPr lang="cs-CZ" sz="2400" dirty="0" smtClean="0"/>
          </a:p>
          <a:p>
            <a:pPr lvl="0"/>
            <a:endParaRPr lang="cs-CZ" sz="2400" dirty="0"/>
          </a:p>
          <a:p>
            <a:pPr lvl="0"/>
            <a:r>
              <a:rPr lang="cs-CZ" sz="2400" dirty="0" smtClean="0"/>
              <a:t>• </a:t>
            </a:r>
            <a:r>
              <a:rPr lang="cs-CZ" sz="2400" dirty="0"/>
              <a:t>nadřízený orgán bude mít v odůvodněných případech možnost prodloužit si lhůtu pro vydání stanoviska o 30 dnů (§ 101)</a:t>
            </a:r>
            <a:endParaRPr kumimoji="0" lang="cs-CZ" sz="2400" b="0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3547441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 smtClean="0"/>
              <a:t>Novely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Strana </a:t>
            </a:r>
            <a:fld id="{20A22714-1925-4CB5-873C-0DA602053BBE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r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550344" y="906919"/>
            <a:ext cx="7584326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0" i="0" u="sng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Zpráva o uplatňování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2400" b="0" i="0" u="sng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lvl="0"/>
            <a:r>
              <a:rPr lang="cs-CZ" sz="2400" dirty="0"/>
              <a:t>• vazba na politiku územního rozvoje </a:t>
            </a:r>
            <a:endParaRPr lang="cs-CZ" sz="2400" dirty="0" smtClean="0"/>
          </a:p>
          <a:p>
            <a:pPr lvl="0"/>
            <a:endParaRPr lang="cs-CZ" sz="2400" dirty="0" smtClean="0"/>
          </a:p>
          <a:p>
            <a:pPr lvl="0"/>
            <a:r>
              <a:rPr lang="cs-CZ" sz="2400" dirty="0" smtClean="0"/>
              <a:t>• </a:t>
            </a:r>
            <a:r>
              <a:rPr lang="cs-CZ" sz="2400" dirty="0"/>
              <a:t>nutnost vyhodnotit případné nepředvídatelné významné negativní vlivy na ŽP (jinak postup podle obecné úpravy</a:t>
            </a:r>
            <a:r>
              <a:rPr lang="cs-CZ" sz="2400" dirty="0" smtClean="0"/>
              <a:t>…)</a:t>
            </a:r>
          </a:p>
          <a:p>
            <a:pPr lvl="0"/>
            <a:r>
              <a:rPr lang="cs-CZ" sz="2400" dirty="0" smtClean="0"/>
              <a:t> </a:t>
            </a:r>
          </a:p>
          <a:p>
            <a:pPr lvl="0"/>
            <a:r>
              <a:rPr lang="cs-CZ" sz="2400" dirty="0" smtClean="0"/>
              <a:t>• </a:t>
            </a:r>
            <a:r>
              <a:rPr lang="cs-CZ" sz="2400" dirty="0"/>
              <a:t>návrh na změnu nadřazené ÚPD nebo PÚR</a:t>
            </a:r>
            <a:endParaRPr kumimoji="0" lang="cs-CZ" sz="2400" b="0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7142985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 smtClean="0"/>
              <a:t>Novely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Strana </a:t>
            </a:r>
            <a:fld id="{20A22714-1925-4CB5-873C-0DA602053BBE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r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550344" y="906919"/>
            <a:ext cx="758432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0" i="0" u="sng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Změna ÚPD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2400" b="0" i="0" u="sng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lvl="0"/>
            <a:r>
              <a:rPr lang="cs-CZ" sz="2400" dirty="0"/>
              <a:t>• </a:t>
            </a:r>
            <a:r>
              <a:rPr lang="cs-CZ" sz="2400" u="sng" dirty="0"/>
              <a:t>vždy pořizována obdobou zkráceného postupu </a:t>
            </a:r>
            <a:r>
              <a:rPr lang="cs-CZ" sz="2400" dirty="0"/>
              <a:t>(bez projednání zadání změny</a:t>
            </a:r>
            <a:r>
              <a:rPr lang="cs-CZ" sz="2400" dirty="0" smtClean="0"/>
              <a:t>)</a:t>
            </a:r>
          </a:p>
          <a:p>
            <a:pPr lvl="0"/>
            <a:r>
              <a:rPr lang="cs-CZ" sz="2400" dirty="0" smtClean="0"/>
              <a:t> </a:t>
            </a:r>
          </a:p>
          <a:p>
            <a:pPr lvl="0"/>
            <a:r>
              <a:rPr lang="cs-CZ" sz="2400" dirty="0" smtClean="0"/>
              <a:t>• </a:t>
            </a:r>
            <a:r>
              <a:rPr lang="cs-CZ" sz="2400" dirty="0"/>
              <a:t>nutnost doložit stanoviska orgánů NATURA a SEA (podatel nebo pořizovatel) </a:t>
            </a:r>
            <a:endParaRPr lang="cs-CZ" sz="2400" dirty="0" smtClean="0"/>
          </a:p>
          <a:p>
            <a:pPr lvl="0"/>
            <a:endParaRPr lang="cs-CZ" sz="2400" dirty="0" smtClean="0"/>
          </a:p>
          <a:p>
            <a:pPr lvl="0"/>
            <a:r>
              <a:rPr lang="cs-CZ" sz="2400" dirty="0" smtClean="0"/>
              <a:t>• </a:t>
            </a:r>
            <a:r>
              <a:rPr lang="cs-CZ" sz="2400" dirty="0"/>
              <a:t>podnět ke změně ZÚR může dát i organizace podle horního zákona</a:t>
            </a:r>
            <a:endParaRPr kumimoji="0" lang="cs-CZ" sz="2400" b="0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899322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628649" y="1642742"/>
            <a:ext cx="7886700" cy="521525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cs-CZ" dirty="0" smtClean="0"/>
          </a:p>
          <a:p>
            <a:pPr marL="0" indent="0" algn="ctr">
              <a:buNone/>
            </a:pP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 smtClean="0"/>
              <a:t>Novely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cs-CZ" smtClean="0"/>
              <a:t>Strana </a:t>
            </a:r>
            <a:fld id="{20A22714-1925-4CB5-873C-0DA602053BBE}" type="slidenum">
              <a:rPr lang="cs-CZ" smtClean="0"/>
              <a:pPr/>
              <a:t>2</a:t>
            </a:fld>
            <a:r>
              <a:rPr lang="cs-CZ" smtClean="0"/>
              <a:t> 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6839" y="980902"/>
            <a:ext cx="7886700" cy="5104014"/>
          </a:xfrm>
        </p:spPr>
        <p:txBody>
          <a:bodyPr>
            <a:normAutofit/>
          </a:bodyPr>
          <a:lstStyle/>
          <a:p>
            <a:r>
              <a:rPr lang="cs-CZ" sz="2400" u="sng" dirty="0"/>
              <a:t>Zákon č. 195/2022 Sb</a:t>
            </a:r>
            <a:r>
              <a:rPr lang="cs-CZ" sz="2400" dirty="0" smtClean="0"/>
              <a:t>.</a:t>
            </a:r>
            <a:br>
              <a:rPr lang="cs-CZ" sz="2400" dirty="0" smtClean="0"/>
            </a:br>
            <a:r>
              <a:rPr lang="cs-CZ" sz="2400" dirty="0"/>
              <a:t/>
            </a:r>
            <a:br>
              <a:rPr lang="cs-CZ" sz="2400" dirty="0"/>
            </a:br>
            <a:r>
              <a:rPr lang="cs-CZ" sz="2400" dirty="0"/>
              <a:t>• Zákon č. 283/2021 Sb. bude účinný k 1. 7. 2023, ale pouze pro vyhrazené stavby </a:t>
            </a:r>
            <a:r>
              <a:rPr lang="cs-CZ" sz="2400" dirty="0" smtClean="0"/>
              <a:t/>
            </a:r>
            <a:br>
              <a:rPr lang="cs-CZ" sz="2400" dirty="0" smtClean="0"/>
            </a:br>
            <a:r>
              <a:rPr lang="cs-CZ" sz="2400" dirty="0" smtClean="0"/>
              <a:t/>
            </a:r>
            <a:br>
              <a:rPr lang="cs-CZ" sz="2400" dirty="0" smtClean="0"/>
            </a:br>
            <a:r>
              <a:rPr lang="cs-CZ" sz="2400" dirty="0" smtClean="0"/>
              <a:t>• </a:t>
            </a:r>
            <a:r>
              <a:rPr lang="cs-CZ" sz="2400" dirty="0"/>
              <a:t>Všechny ostatní procesy budou probíhat podle zákona č. 183/2006 Sb. (včetně procesů územního plánování</a:t>
            </a:r>
            <a:r>
              <a:rPr lang="cs-CZ" sz="2400" dirty="0" smtClean="0"/>
              <a:t>)</a:t>
            </a:r>
            <a:br>
              <a:rPr lang="cs-CZ" sz="2400" dirty="0" smtClean="0"/>
            </a:br>
            <a:r>
              <a:rPr lang="cs-CZ" sz="2400" dirty="0"/>
              <a:t/>
            </a:r>
            <a:br>
              <a:rPr lang="cs-CZ" sz="2400" dirty="0"/>
            </a:br>
            <a:r>
              <a:rPr lang="cs-CZ" sz="2400" u="sng" dirty="0"/>
              <a:t>Věcná novela stavebního zákona </a:t>
            </a:r>
            <a:r>
              <a:rPr lang="cs-CZ" sz="2400" dirty="0"/>
              <a:t/>
            </a:r>
            <a:br>
              <a:rPr lang="cs-CZ" sz="2400" dirty="0"/>
            </a:br>
            <a:r>
              <a:rPr lang="cs-CZ" sz="2400" dirty="0"/>
              <a:t/>
            </a:r>
            <a:br>
              <a:rPr lang="cs-CZ" sz="2400" dirty="0"/>
            </a:br>
            <a:r>
              <a:rPr lang="cs-CZ" sz="2400" dirty="0"/>
              <a:t>• Současně je projednávána tzv. věcná novela (zejména ruší státní stavební správu) </a:t>
            </a:r>
            <a:br>
              <a:rPr lang="cs-CZ" sz="2400" dirty="0"/>
            </a:br>
            <a:r>
              <a:rPr lang="cs-CZ" sz="2400" dirty="0"/>
              <a:t/>
            </a:r>
            <a:br>
              <a:rPr lang="cs-CZ" sz="2400" dirty="0"/>
            </a:br>
            <a:r>
              <a:rPr lang="cs-CZ" sz="2400" dirty="0"/>
              <a:t>• 19. 10. 2022 bylo projednání na vládě přerušeno</a:t>
            </a:r>
          </a:p>
        </p:txBody>
      </p:sp>
    </p:spTree>
    <p:extLst>
      <p:ext uri="{BB962C8B-B14F-4D97-AF65-F5344CB8AC3E}">
        <p14:creationId xmlns:p14="http://schemas.microsoft.com/office/powerpoint/2010/main" val="3837387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 smtClean="0"/>
              <a:t>Novely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Strana </a:t>
            </a:r>
            <a:fld id="{20A22714-1925-4CB5-873C-0DA602053BBE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</a:t>
            </a:fld>
            <a:r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550344" y="906919"/>
            <a:ext cx="758432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0" i="0" u="sng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Souběžné pořizování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2400" b="0" i="0" u="sng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lvl="0"/>
            <a:r>
              <a:rPr lang="cs-CZ" sz="2400" dirty="0"/>
              <a:t>• vypuštění souběžného pořizování těch ÚPD, k jejichž vydání je příslušný jiný orgán (ÚRP a ZÚR; ZÚR a ÚP) </a:t>
            </a:r>
            <a:endParaRPr lang="cs-CZ" sz="2400" dirty="0" smtClean="0"/>
          </a:p>
          <a:p>
            <a:pPr lvl="0"/>
            <a:endParaRPr lang="cs-CZ" sz="2400" dirty="0"/>
          </a:p>
          <a:p>
            <a:pPr lvl="0"/>
            <a:r>
              <a:rPr lang="cs-CZ" sz="2400" dirty="0" smtClean="0"/>
              <a:t>• </a:t>
            </a:r>
            <a:r>
              <a:rPr lang="cs-CZ" sz="2400" dirty="0"/>
              <a:t>zachováno je souběžné pořizování v případě, že je k vydání příslušný tentýž orgán</a:t>
            </a:r>
            <a:endParaRPr kumimoji="0" lang="cs-CZ" sz="2400" b="0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0948225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 smtClean="0"/>
              <a:t>Novely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Strana </a:t>
            </a:r>
            <a:fld id="{20A22714-1925-4CB5-873C-0DA602053BBE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21</a:t>
            </a:fld>
            <a:r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550344" y="906919"/>
            <a:ext cx="758432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0" i="0" u="sng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Zastavěné území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2400" b="0" i="0" u="sng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lvl="0"/>
            <a:r>
              <a:rPr lang="cs-CZ" sz="2400" dirty="0"/>
              <a:t>• vypuštění nesystémových a protichůdných </a:t>
            </a:r>
            <a:r>
              <a:rPr lang="cs-CZ" sz="2400" dirty="0" smtClean="0"/>
              <a:t>lhůt</a:t>
            </a:r>
          </a:p>
          <a:p>
            <a:pPr lvl="0"/>
            <a:r>
              <a:rPr lang="cs-CZ" sz="2400" dirty="0" smtClean="0"/>
              <a:t> </a:t>
            </a:r>
          </a:p>
          <a:p>
            <a:pPr lvl="0"/>
            <a:r>
              <a:rPr lang="cs-CZ" sz="2400" dirty="0" smtClean="0"/>
              <a:t>• </a:t>
            </a:r>
            <a:r>
              <a:rPr lang="cs-CZ" sz="2400" dirty="0"/>
              <a:t>nadále platí, že vydává úřad územního </a:t>
            </a:r>
            <a:r>
              <a:rPr lang="cs-CZ" sz="2400" dirty="0" smtClean="0"/>
              <a:t>plánování</a:t>
            </a:r>
          </a:p>
          <a:p>
            <a:pPr lvl="0"/>
            <a:r>
              <a:rPr lang="cs-CZ" sz="2400" dirty="0" smtClean="0"/>
              <a:t> </a:t>
            </a:r>
          </a:p>
          <a:p>
            <a:pPr lvl="0"/>
            <a:r>
              <a:rPr lang="cs-CZ" sz="2400" dirty="0" smtClean="0"/>
              <a:t>• </a:t>
            </a:r>
            <a:r>
              <a:rPr lang="cs-CZ" sz="2400" dirty="0"/>
              <a:t>proti návrhu nelze uplatnit námitky podle správního </a:t>
            </a:r>
            <a:r>
              <a:rPr lang="cs-CZ" sz="2400" dirty="0" smtClean="0"/>
              <a:t>řádu</a:t>
            </a:r>
          </a:p>
          <a:p>
            <a:pPr lvl="0"/>
            <a:endParaRPr lang="cs-CZ" sz="2400" dirty="0" smtClean="0"/>
          </a:p>
          <a:p>
            <a:pPr lvl="0"/>
            <a:r>
              <a:rPr lang="cs-CZ" sz="2400" dirty="0" smtClean="0"/>
              <a:t>• </a:t>
            </a:r>
            <a:r>
              <a:rPr lang="cs-CZ" sz="2400" dirty="0"/>
              <a:t>novým DO bude také DO na úseku dálnic a </a:t>
            </a:r>
            <a:r>
              <a:rPr lang="cs-CZ" sz="2400" dirty="0" smtClean="0"/>
              <a:t>silnic</a:t>
            </a:r>
          </a:p>
          <a:p>
            <a:pPr lvl="0"/>
            <a:r>
              <a:rPr lang="cs-CZ" sz="2400" dirty="0" smtClean="0"/>
              <a:t> </a:t>
            </a:r>
          </a:p>
          <a:p>
            <a:pPr lvl="0"/>
            <a:r>
              <a:rPr lang="cs-CZ" sz="2400" dirty="0" smtClean="0"/>
              <a:t>• </a:t>
            </a:r>
            <a:r>
              <a:rPr lang="cs-CZ" sz="2400" dirty="0"/>
              <a:t>stavby a zařízení, která lze povolovat v nezastavěném území, musí být všechny v souladu s jeho charakterem</a:t>
            </a:r>
            <a:endParaRPr kumimoji="0" lang="cs-CZ" sz="2400" b="0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7784250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 smtClean="0"/>
              <a:t>Novely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Strana </a:t>
            </a:r>
            <a:fld id="{20A22714-1925-4CB5-873C-0DA602053BBE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22</a:t>
            </a:fld>
            <a:r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550344" y="906919"/>
            <a:ext cx="758432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0" i="0" u="sng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Územní opatření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2400" b="0" i="0" u="sng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lvl="0"/>
            <a:r>
              <a:rPr lang="cs-CZ" sz="2400" dirty="0"/>
              <a:t>• nově rozděleno mezi státní správu a samosprávu (obdoba ÚPD): </a:t>
            </a:r>
            <a:endParaRPr lang="cs-CZ" sz="2400" dirty="0" smtClean="0"/>
          </a:p>
          <a:p>
            <a:pPr lvl="0"/>
            <a:r>
              <a:rPr lang="cs-CZ" sz="2400" dirty="0" smtClean="0"/>
              <a:t>rozhoduje </a:t>
            </a:r>
            <a:r>
              <a:rPr lang="cs-CZ" sz="2400" dirty="0"/>
              <a:t>o pořízení a vydává samospráva (rada), </a:t>
            </a:r>
            <a:endParaRPr lang="cs-CZ" sz="2400" dirty="0" smtClean="0"/>
          </a:p>
          <a:p>
            <a:pPr lvl="0"/>
            <a:r>
              <a:rPr lang="cs-CZ" sz="2400" dirty="0" smtClean="0"/>
              <a:t>pořizuje </a:t>
            </a:r>
            <a:r>
              <a:rPr lang="cs-CZ" sz="2400" dirty="0"/>
              <a:t>státní správa </a:t>
            </a:r>
            <a:endParaRPr lang="cs-CZ" sz="2400" dirty="0" smtClean="0"/>
          </a:p>
          <a:p>
            <a:pPr lvl="0"/>
            <a:r>
              <a:rPr lang="cs-CZ" sz="2400" dirty="0" smtClean="0"/>
              <a:t>• </a:t>
            </a:r>
            <a:r>
              <a:rPr lang="cs-CZ" sz="2400" dirty="0"/>
              <a:t>úprava okruhu osob oprávněných podat podnět k pořízení • proti návrhu územního opatření </a:t>
            </a:r>
            <a:r>
              <a:rPr lang="cs-CZ" sz="2400" u="sng" dirty="0"/>
              <a:t>nelze podat námitky podle správního řádu </a:t>
            </a:r>
            <a:endParaRPr lang="cs-CZ" sz="2400" u="sng" dirty="0" smtClean="0"/>
          </a:p>
          <a:p>
            <a:pPr lvl="0"/>
            <a:r>
              <a:rPr lang="cs-CZ" sz="2400" dirty="0" smtClean="0"/>
              <a:t>• </a:t>
            </a:r>
            <a:r>
              <a:rPr lang="cs-CZ" sz="2400" dirty="0"/>
              <a:t>výjimku uděluje ten orgán, který územní opatření vydal </a:t>
            </a:r>
            <a:endParaRPr lang="cs-CZ" sz="2400" dirty="0" smtClean="0"/>
          </a:p>
          <a:p>
            <a:pPr lvl="0"/>
            <a:r>
              <a:rPr lang="cs-CZ" sz="2400" dirty="0" smtClean="0"/>
              <a:t>• </a:t>
            </a:r>
            <a:r>
              <a:rPr lang="cs-CZ" sz="2400" dirty="0"/>
              <a:t>při zrušení soudem zasílá obec nebo kraj rozsudek ministerstvu </a:t>
            </a:r>
            <a:endParaRPr lang="cs-CZ" sz="2400" dirty="0" smtClean="0"/>
          </a:p>
          <a:p>
            <a:pPr lvl="0"/>
            <a:r>
              <a:rPr lang="cs-CZ" sz="2400" dirty="0" smtClean="0"/>
              <a:t>• </a:t>
            </a:r>
            <a:r>
              <a:rPr lang="cs-CZ" sz="2400" dirty="0"/>
              <a:t>územním opatřením o stavební uzávěře n</a:t>
            </a:r>
            <a:r>
              <a:rPr lang="cs-CZ" sz="2400" u="sng" dirty="0"/>
              <a:t>ebude možné zakázat stanovení dobývacího prostoru</a:t>
            </a:r>
            <a:endParaRPr kumimoji="0" lang="cs-CZ" sz="2400" b="0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66880258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 smtClean="0"/>
              <a:t>Novely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Strana </a:t>
            </a:r>
            <a:fld id="{20A22714-1925-4CB5-873C-0DA602053BBE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</a:t>
            </a:fld>
            <a:r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550344" y="906919"/>
            <a:ext cx="758432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0" i="0" u="sng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Politika</a:t>
            </a:r>
            <a:r>
              <a:rPr kumimoji="0" lang="cs-CZ" sz="2400" b="0" i="0" u="sng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architektury a stavební kultury</a:t>
            </a:r>
            <a:endParaRPr kumimoji="0" lang="cs-CZ" sz="2400" b="0" i="0" u="sng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2400" b="0" i="0" u="sng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lvl="0"/>
            <a:r>
              <a:rPr lang="cs-CZ" sz="2400" dirty="0"/>
              <a:t>• nově nebude součástí nástrojů územního plánování </a:t>
            </a:r>
            <a:endParaRPr lang="cs-CZ" sz="2400" dirty="0" smtClean="0"/>
          </a:p>
          <a:p>
            <a:pPr lvl="0"/>
            <a:endParaRPr lang="cs-CZ" sz="2400" dirty="0"/>
          </a:p>
          <a:p>
            <a:pPr lvl="0"/>
            <a:r>
              <a:rPr lang="cs-CZ" sz="2400" dirty="0" smtClean="0"/>
              <a:t>• </a:t>
            </a:r>
            <a:r>
              <a:rPr lang="cs-CZ" sz="2400" dirty="0"/>
              <a:t>naplňuje a rozvíjí cíle a úkoly územního plánování</a:t>
            </a:r>
            <a:endParaRPr kumimoji="0" lang="cs-CZ" sz="2400" b="0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8533043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 smtClean="0"/>
              <a:t>Novely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Strana </a:t>
            </a:r>
            <a:fld id="{20A22714-1925-4CB5-873C-0DA602053BBE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24</a:t>
            </a:fld>
            <a:r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550344" y="906919"/>
            <a:ext cx="7584326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0" i="0" u="sng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Odchylné řešení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2400" b="0" i="0" u="sng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lvl="0"/>
            <a:r>
              <a:rPr lang="cs-CZ" sz="2400" dirty="0"/>
              <a:t>• V regulačním plánu nebo v územním plánu, který obsahuje prvky regulačního plánu lze stanovit požadavky na výstavbu odchylně od prováděcího právního předpisu, a to i pro část území </a:t>
            </a:r>
            <a:endParaRPr lang="cs-CZ" sz="2400" dirty="0" smtClean="0"/>
          </a:p>
          <a:p>
            <a:pPr lvl="0"/>
            <a:endParaRPr lang="cs-CZ" sz="2400" dirty="0"/>
          </a:p>
          <a:p>
            <a:pPr lvl="0"/>
            <a:r>
              <a:rPr lang="cs-CZ" sz="2400" dirty="0" smtClean="0"/>
              <a:t>• </a:t>
            </a:r>
            <a:r>
              <a:rPr lang="cs-CZ" sz="2400" dirty="0"/>
              <a:t>Musí být dodrženy podmínky stanovené v § 138 odst. 1</a:t>
            </a:r>
            <a:endParaRPr kumimoji="0" lang="cs-CZ" sz="2400" b="0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5750422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 smtClean="0"/>
              <a:t>Novely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Strana </a:t>
            </a:r>
            <a:fld id="{20A22714-1925-4CB5-873C-0DA602053BBE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25</a:t>
            </a:fld>
            <a:r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550344" y="906919"/>
            <a:ext cx="758432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0" i="0" u="sng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Další dílčí úpravy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2400" b="0" i="0" u="sng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lvl="0"/>
            <a:r>
              <a:rPr lang="cs-CZ" sz="2400" dirty="0"/>
              <a:t>• úprava požadavků vůči projektantovi – spolupráce s orgánem územního plánování (§ 162) </a:t>
            </a:r>
            <a:endParaRPr lang="cs-CZ" sz="2400" dirty="0" smtClean="0"/>
          </a:p>
          <a:p>
            <a:pPr lvl="0"/>
            <a:endParaRPr lang="cs-CZ" sz="2400" dirty="0"/>
          </a:p>
          <a:p>
            <a:pPr lvl="0"/>
            <a:r>
              <a:rPr lang="cs-CZ" sz="2400" dirty="0" smtClean="0"/>
              <a:t>• </a:t>
            </a:r>
            <a:r>
              <a:rPr lang="cs-CZ" sz="2400" dirty="0"/>
              <a:t>záměr musí být posouzen i z hlediska souladu s územními opatřeními (§ 193)</a:t>
            </a:r>
            <a:endParaRPr kumimoji="0" lang="cs-CZ" sz="2400" b="0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4182098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 smtClean="0"/>
              <a:t>Novely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Strana </a:t>
            </a:r>
            <a:fld id="{20A22714-1925-4CB5-873C-0DA602053BBE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26</a:t>
            </a:fld>
            <a:r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533718" y="782228"/>
            <a:ext cx="7584326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0" i="0" u="sng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Přechodná ustanovení</a:t>
            </a:r>
            <a:r>
              <a:rPr kumimoji="0" lang="cs-CZ" sz="2400" b="0" i="0" u="sng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– územní plánování</a:t>
            </a:r>
            <a:endParaRPr kumimoji="0" lang="cs-CZ" sz="2400" b="0" i="0" u="sng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2400" b="0" i="0" u="sng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lvl="0"/>
            <a:r>
              <a:rPr lang="cs-CZ" sz="2400" dirty="0"/>
              <a:t>• úprava ve vazbě na zástupce pořizovatele, aby toto pokrývalo i pořízení dalších nástrojů územního plánování (§ 316) </a:t>
            </a:r>
            <a:endParaRPr lang="cs-CZ" sz="2400" dirty="0" smtClean="0"/>
          </a:p>
          <a:p>
            <a:pPr lvl="0"/>
            <a:endParaRPr lang="cs-CZ" sz="2400" dirty="0" smtClean="0"/>
          </a:p>
          <a:p>
            <a:pPr lvl="0"/>
            <a:r>
              <a:rPr lang="cs-CZ" sz="2400" dirty="0" smtClean="0"/>
              <a:t>• </a:t>
            </a:r>
            <a:r>
              <a:rPr lang="cs-CZ" sz="2400" dirty="0"/>
              <a:t>nerušení politiky územního rozvoje (§ 318</a:t>
            </a:r>
            <a:r>
              <a:rPr lang="cs-CZ" sz="2400" dirty="0" smtClean="0"/>
              <a:t>)</a:t>
            </a:r>
          </a:p>
          <a:p>
            <a:pPr lvl="0"/>
            <a:r>
              <a:rPr lang="cs-CZ" sz="2400" dirty="0" smtClean="0"/>
              <a:t> </a:t>
            </a:r>
          </a:p>
          <a:p>
            <a:pPr lvl="0"/>
            <a:r>
              <a:rPr lang="cs-CZ" sz="2400" dirty="0" smtClean="0"/>
              <a:t>• </a:t>
            </a:r>
            <a:r>
              <a:rPr lang="cs-CZ" sz="2400" dirty="0"/>
              <a:t>v případě změn „starých“ ÚP, kde bude již rozhodnuto o pořízení nového ÚP se změny dokončí podle dosavadních právních předpisů (bez jednotného standardu). </a:t>
            </a:r>
            <a:endParaRPr lang="cs-CZ" sz="2400" dirty="0" smtClean="0"/>
          </a:p>
          <a:p>
            <a:pPr lvl="0"/>
            <a:endParaRPr lang="cs-CZ" sz="2400" dirty="0" smtClean="0"/>
          </a:p>
          <a:p>
            <a:pPr lvl="0"/>
            <a:r>
              <a:rPr lang="cs-CZ" sz="2400" dirty="0" smtClean="0"/>
              <a:t>• </a:t>
            </a:r>
            <a:r>
              <a:rPr lang="cs-CZ" sz="2400" dirty="0"/>
              <a:t>rozpracování návazností na novou právní úpravu v jednotlivých fázích procesu pořizování ÚPD – po veřejném projednání (opakovaném) se dokončí podle dosavadních právních předpisů (§ 323)</a:t>
            </a:r>
            <a:endParaRPr kumimoji="0" lang="cs-CZ" sz="2400" b="0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463276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 smtClean="0"/>
              <a:t>Novely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Strana </a:t>
            </a:r>
            <a:fld id="{20A22714-1925-4CB5-873C-0DA602053BBE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27</a:t>
            </a:fld>
            <a:r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550344" y="906919"/>
            <a:ext cx="758432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cs-CZ" sz="2400" u="sng" dirty="0">
                <a:solidFill>
                  <a:prstClr val="black"/>
                </a:solidFill>
              </a:rPr>
              <a:t>Přechodná ustanovení – územní plánování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2400" b="0" i="0" u="sng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lvl="0"/>
            <a:r>
              <a:rPr lang="cs-CZ" sz="2400" dirty="0"/>
              <a:t>• vymezení zastavěného území pořídí pořizovatel </a:t>
            </a:r>
            <a:r>
              <a:rPr lang="cs-CZ" sz="2400" u="sng" dirty="0"/>
              <a:t>do 2 let od nabytí účinnosti </a:t>
            </a:r>
            <a:r>
              <a:rPr lang="cs-CZ" sz="2400" dirty="0"/>
              <a:t>tohoto zákona (§ 325</a:t>
            </a:r>
            <a:r>
              <a:rPr lang="cs-CZ" sz="2400" dirty="0" smtClean="0"/>
              <a:t>)</a:t>
            </a:r>
          </a:p>
          <a:p>
            <a:pPr lvl="0"/>
            <a:r>
              <a:rPr lang="cs-CZ" sz="2400" dirty="0" smtClean="0"/>
              <a:t> </a:t>
            </a:r>
          </a:p>
          <a:p>
            <a:pPr lvl="0"/>
            <a:r>
              <a:rPr lang="cs-CZ" sz="2400" dirty="0" smtClean="0"/>
              <a:t>• </a:t>
            </a:r>
            <a:r>
              <a:rPr lang="cs-CZ" sz="2400" dirty="0"/>
              <a:t>vypuštění odst. 6 z přechodných ustanovení k zastavěnému území (§ 325</a:t>
            </a:r>
            <a:r>
              <a:rPr lang="cs-CZ" sz="2400" dirty="0" smtClean="0"/>
              <a:t>)	</a:t>
            </a:r>
            <a:endParaRPr kumimoji="0" lang="cs-CZ" sz="2400" b="0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2396975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 smtClean="0"/>
              <a:t>Novely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Strana </a:t>
            </a:r>
            <a:fld id="{20A22714-1925-4CB5-873C-0DA602053BBE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28</a:t>
            </a:fld>
            <a:r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650469" y="798854"/>
            <a:ext cx="7584326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cs-CZ" sz="2400" u="sng" dirty="0">
                <a:solidFill>
                  <a:prstClr val="black"/>
                </a:solidFill>
              </a:rPr>
              <a:t>Další změny ve SZ mimo územní plánování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2400" b="0" i="0" u="sng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lvl="0"/>
            <a:r>
              <a:rPr lang="cs-CZ" sz="2400" dirty="0"/>
              <a:t>• navrhuje se zrušení státní stavební správy, vznikne Specializovaný a odvolací stavební úřad </a:t>
            </a:r>
            <a:r>
              <a:rPr lang="cs-CZ" sz="2400" dirty="0" smtClean="0"/>
              <a:t>– ROZPOR</a:t>
            </a:r>
          </a:p>
          <a:p>
            <a:pPr lvl="0"/>
            <a:r>
              <a:rPr lang="cs-CZ" sz="2400" dirty="0" smtClean="0"/>
              <a:t> </a:t>
            </a:r>
          </a:p>
          <a:p>
            <a:pPr lvl="0"/>
            <a:r>
              <a:rPr lang="cs-CZ" sz="2400" dirty="0" smtClean="0"/>
              <a:t>• </a:t>
            </a:r>
            <a:r>
              <a:rPr lang="cs-CZ" sz="2400" dirty="0"/>
              <a:t>stavební úřady zůstávají součástí přeneseného výkonu státní správy na krajích a </a:t>
            </a:r>
            <a:r>
              <a:rPr lang="cs-CZ" sz="2400" dirty="0" smtClean="0"/>
              <a:t>obcích</a:t>
            </a:r>
          </a:p>
          <a:p>
            <a:pPr lvl="0"/>
            <a:r>
              <a:rPr lang="cs-CZ" sz="2400" dirty="0" smtClean="0"/>
              <a:t> </a:t>
            </a:r>
          </a:p>
          <a:p>
            <a:pPr lvl="0"/>
            <a:r>
              <a:rPr lang="cs-CZ" sz="2400" dirty="0" smtClean="0"/>
              <a:t>• </a:t>
            </a:r>
            <a:r>
              <a:rPr lang="cs-CZ" sz="2400" dirty="0"/>
              <a:t>obecní stavební úřady jsou na ORP a obcích II. nebo I. typu, v návrhu je několik variant řešení, včetně tzv. výkonnostního financování</a:t>
            </a:r>
            <a:r>
              <a:rPr kumimoji="0" 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	</a:t>
            </a:r>
            <a:endParaRPr kumimoji="0" lang="cs-CZ" sz="2400" b="0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4137941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 smtClean="0"/>
              <a:t>Novely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Strana </a:t>
            </a:r>
            <a:fld id="{20A22714-1925-4CB5-873C-0DA602053BBE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29</a:t>
            </a:fld>
            <a:r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550344" y="906919"/>
            <a:ext cx="7584326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0" i="0" u="sng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Další změny ve SZ</a:t>
            </a:r>
            <a:r>
              <a:rPr kumimoji="0" lang="cs-CZ" sz="2400" b="0" i="0" u="sng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mimo územní plánování</a:t>
            </a:r>
            <a:endParaRPr kumimoji="0" lang="cs-CZ" sz="2400" b="0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2400" b="0" i="0" u="sng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lvl="0"/>
            <a:r>
              <a:rPr lang="cs-CZ" sz="2400" dirty="0"/>
              <a:t>• opět se zavádí kvalifikační požadavky pro výkon činností na úseku stavebního řádu (§ 30a) </a:t>
            </a:r>
            <a:endParaRPr lang="cs-CZ" sz="2400" dirty="0" smtClean="0"/>
          </a:p>
          <a:p>
            <a:pPr lvl="0"/>
            <a:endParaRPr lang="cs-CZ" sz="2400" dirty="0"/>
          </a:p>
          <a:p>
            <a:pPr lvl="0"/>
            <a:r>
              <a:rPr lang="cs-CZ" sz="2400" dirty="0" smtClean="0"/>
              <a:t>• </a:t>
            </a:r>
            <a:r>
              <a:rPr lang="cs-CZ" sz="2400" dirty="0"/>
              <a:t>specifikace záměrů, kde je krajský úřad prvoinstančním stavebním úřadem (§ 34) – např. záměry EIA, vodní díla na hraničních vodách apod.)</a:t>
            </a:r>
            <a:r>
              <a:rPr kumimoji="0" 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	</a:t>
            </a:r>
            <a:endParaRPr kumimoji="0" lang="cs-CZ" sz="2400" b="0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177262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 smtClean="0"/>
              <a:t>Novely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cs-CZ" smtClean="0"/>
              <a:t>Strana </a:t>
            </a:r>
            <a:fld id="{20A22714-1925-4CB5-873C-0DA602053BBE}" type="slidenum">
              <a:rPr lang="cs-CZ" smtClean="0"/>
              <a:pPr/>
              <a:t>3</a:t>
            </a:fld>
            <a:r>
              <a:rPr lang="cs-CZ" smtClean="0"/>
              <a:t> </a:t>
            </a: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628648" y="1024974"/>
            <a:ext cx="8332471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u="sng" dirty="0"/>
              <a:t>Změny na úseku územního plánování </a:t>
            </a:r>
            <a:endParaRPr lang="cs-CZ" sz="2400" u="sng" dirty="0" smtClean="0"/>
          </a:p>
          <a:p>
            <a:endParaRPr lang="cs-CZ" sz="2400" u="sng" dirty="0" smtClean="0"/>
          </a:p>
          <a:p>
            <a:pPr algn="just"/>
            <a:r>
              <a:rPr lang="cs-CZ" sz="2400" dirty="0"/>
              <a:t>• ústředním orgánem ve věcech územního plánování zůstává MMR </a:t>
            </a:r>
            <a:endParaRPr lang="cs-CZ" sz="2400" dirty="0" smtClean="0"/>
          </a:p>
          <a:p>
            <a:pPr algn="just"/>
            <a:r>
              <a:rPr lang="cs-CZ" sz="2400" dirty="0" smtClean="0"/>
              <a:t>• </a:t>
            </a:r>
            <a:r>
              <a:rPr lang="cs-CZ" sz="2400" dirty="0"/>
              <a:t>obnovení politiky územního rozvoje jako nástroje územního plánování </a:t>
            </a:r>
            <a:endParaRPr lang="cs-CZ" sz="2400" dirty="0" smtClean="0"/>
          </a:p>
          <a:p>
            <a:pPr algn="just"/>
            <a:r>
              <a:rPr lang="cs-CZ" sz="2400" dirty="0" smtClean="0"/>
              <a:t>• </a:t>
            </a:r>
            <a:r>
              <a:rPr lang="cs-CZ" sz="2400" dirty="0"/>
              <a:t>zjednodušení územního rozvojového plánu </a:t>
            </a:r>
            <a:endParaRPr lang="cs-CZ" sz="2400" dirty="0" smtClean="0"/>
          </a:p>
          <a:p>
            <a:pPr algn="just"/>
            <a:r>
              <a:rPr lang="cs-CZ" sz="2400" dirty="0" smtClean="0"/>
              <a:t>• </a:t>
            </a:r>
            <a:r>
              <a:rPr lang="cs-CZ" sz="2400" dirty="0"/>
              <a:t>vypuštění nesystémových lhůt v procesu pořizování </a:t>
            </a:r>
            <a:endParaRPr lang="cs-CZ" sz="2400" dirty="0" smtClean="0"/>
          </a:p>
          <a:p>
            <a:pPr algn="just"/>
            <a:r>
              <a:rPr lang="cs-CZ" sz="2400" dirty="0" smtClean="0"/>
              <a:t>• </a:t>
            </a:r>
            <a:r>
              <a:rPr lang="cs-CZ" sz="2400" dirty="0"/>
              <a:t>územní opatření budou kombinovaným výkonem veřejné správy </a:t>
            </a:r>
            <a:endParaRPr lang="cs-CZ" sz="2400" dirty="0" smtClean="0"/>
          </a:p>
          <a:p>
            <a:pPr algn="just"/>
            <a:r>
              <a:rPr lang="cs-CZ" sz="2400" dirty="0" smtClean="0"/>
              <a:t>• </a:t>
            </a:r>
            <a:r>
              <a:rPr lang="cs-CZ" sz="2400" dirty="0"/>
              <a:t>úprava přechodných ustanovení </a:t>
            </a:r>
            <a:endParaRPr lang="cs-CZ" sz="2400" dirty="0" smtClean="0"/>
          </a:p>
          <a:p>
            <a:pPr algn="just"/>
            <a:r>
              <a:rPr lang="cs-CZ" sz="2400" dirty="0" smtClean="0"/>
              <a:t>• </a:t>
            </a:r>
            <a:r>
              <a:rPr lang="cs-CZ" sz="2400" dirty="0"/>
              <a:t>jasná specifikace DO u pořizování územních opatření</a:t>
            </a:r>
          </a:p>
        </p:txBody>
      </p:sp>
    </p:spTree>
    <p:extLst>
      <p:ext uri="{BB962C8B-B14F-4D97-AF65-F5344CB8AC3E}">
        <p14:creationId xmlns:p14="http://schemas.microsoft.com/office/powerpoint/2010/main" val="190603302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 smtClean="0"/>
              <a:t>Novely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Strana </a:t>
            </a:r>
            <a:fld id="{20A22714-1925-4CB5-873C-0DA602053BBE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30</a:t>
            </a:fld>
            <a:r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550344" y="906919"/>
            <a:ext cx="758432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0" i="0" u="sng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Další změny ve SZ mimo územní plánování</a:t>
            </a:r>
            <a:endParaRPr kumimoji="0" lang="cs-CZ" sz="2400" b="0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lvl="0"/>
            <a:endParaRPr lang="cs-CZ" sz="2400" dirty="0" smtClean="0"/>
          </a:p>
          <a:p>
            <a:pPr lvl="0"/>
            <a:r>
              <a:rPr lang="cs-CZ" sz="2400" dirty="0" smtClean="0"/>
              <a:t>• </a:t>
            </a:r>
            <a:r>
              <a:rPr lang="cs-CZ" sz="2400" dirty="0"/>
              <a:t>nový pojem přístupnost, kterým se rozumí vytváření podmínek pro samostatné a bezpečné využití pozemků a staveb osobami s pohybovým, zrakovým nebo sluchovým postižením, osobami pokročilého věku, těhotnými ženami a osobami doprovázejícími dítě v kočárku nebo dítě do 3 let s cílem bezbariérového užívání [§ 13 písm. d)] </a:t>
            </a:r>
            <a:endParaRPr lang="cs-CZ" sz="2400" dirty="0" smtClean="0"/>
          </a:p>
          <a:p>
            <a:pPr lvl="0"/>
            <a:endParaRPr lang="cs-CZ" sz="2400" dirty="0" smtClean="0"/>
          </a:p>
          <a:p>
            <a:pPr lvl="0"/>
            <a:r>
              <a:rPr lang="cs-CZ" sz="2400" dirty="0" smtClean="0"/>
              <a:t>• </a:t>
            </a:r>
            <a:r>
              <a:rPr lang="cs-CZ" sz="2400" dirty="0"/>
              <a:t>obytná místnost bude muset mít přímé osvětlení a </a:t>
            </a:r>
            <a:r>
              <a:rPr lang="cs-CZ" sz="2400" dirty="0" smtClean="0"/>
              <a:t>větrání</a:t>
            </a:r>
          </a:p>
          <a:p>
            <a:pPr lvl="0"/>
            <a:endParaRPr lang="cs-CZ" sz="2400" dirty="0" smtClean="0"/>
          </a:p>
          <a:p>
            <a:pPr lvl="0"/>
            <a:r>
              <a:rPr lang="cs-CZ" sz="2400" dirty="0" smtClean="0"/>
              <a:t>• </a:t>
            </a:r>
            <a:r>
              <a:rPr lang="cs-CZ" sz="2400" dirty="0"/>
              <a:t>ruší se pojem stavba se shromažďovacím prostorem</a:t>
            </a:r>
            <a:r>
              <a:rPr kumimoji="0" 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	</a:t>
            </a:r>
            <a:endParaRPr kumimoji="0" lang="cs-CZ" sz="2400" b="0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7882240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 smtClean="0"/>
              <a:t>Novely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Strana </a:t>
            </a:r>
            <a:fld id="{20A22714-1925-4CB5-873C-0DA602053BBE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31</a:t>
            </a:fld>
            <a:r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550344" y="906919"/>
            <a:ext cx="7584326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0" i="0" u="sng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Další změny ve SZ mimo územní plánování</a:t>
            </a:r>
            <a:endParaRPr kumimoji="0" lang="cs-CZ" sz="2400" b="0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lvl="0"/>
            <a:r>
              <a:rPr lang="cs-CZ" sz="2400" dirty="0"/>
              <a:t>• omezení kompetencí autorizovaných inspektorů (§ 276 až 286) </a:t>
            </a:r>
            <a:endParaRPr lang="cs-CZ" sz="2400" dirty="0" smtClean="0"/>
          </a:p>
          <a:p>
            <a:pPr lvl="0"/>
            <a:endParaRPr lang="cs-CZ" sz="2400" dirty="0" smtClean="0"/>
          </a:p>
          <a:p>
            <a:pPr lvl="0"/>
            <a:r>
              <a:rPr lang="cs-CZ" sz="2400" dirty="0" smtClean="0"/>
              <a:t>• </a:t>
            </a:r>
            <a:r>
              <a:rPr lang="cs-CZ" sz="2400" dirty="0"/>
              <a:t>vazba na připravovaný zákon o jednotném povolování v oblasti ochrany životního prostředí (§ 202) </a:t>
            </a:r>
            <a:endParaRPr lang="cs-CZ" sz="2400" dirty="0" smtClean="0"/>
          </a:p>
          <a:p>
            <a:pPr lvl="0"/>
            <a:endParaRPr lang="cs-CZ" sz="2400" dirty="0"/>
          </a:p>
          <a:p>
            <a:pPr lvl="0"/>
            <a:r>
              <a:rPr lang="cs-CZ" sz="2400" dirty="0" smtClean="0"/>
              <a:t>• </a:t>
            </a:r>
            <a:r>
              <a:rPr lang="cs-CZ" sz="2400" dirty="0"/>
              <a:t>při dělení nebo scelení pozemků musí být zajištěn přímý přístup z veřejné komunikace; to se nedokládá u staveb dálnice, drah a leteckých staveb (§ 216)</a:t>
            </a:r>
            <a:r>
              <a:rPr kumimoji="0" 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	</a:t>
            </a:r>
            <a:endParaRPr kumimoji="0" lang="cs-CZ" sz="2400" b="0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364684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 smtClean="0"/>
              <a:t>Novely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Strana </a:t>
            </a:r>
            <a:fld id="{20A22714-1925-4CB5-873C-0DA602053BBE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32</a:t>
            </a:fld>
            <a:r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550344" y="906919"/>
            <a:ext cx="758432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0" i="0" u="sng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Další změny ve SZ mimo územní plánování</a:t>
            </a:r>
            <a:endParaRPr kumimoji="0" lang="cs-CZ" sz="2400" b="0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lvl="0"/>
            <a:r>
              <a:rPr lang="cs-CZ" sz="2400" dirty="0"/>
              <a:t>• úprava v odstraňování černých staveb (§ 261</a:t>
            </a:r>
            <a:r>
              <a:rPr lang="cs-CZ" sz="2400" dirty="0" smtClean="0"/>
              <a:t>)</a:t>
            </a:r>
          </a:p>
          <a:p>
            <a:pPr lvl="0"/>
            <a:r>
              <a:rPr lang="cs-CZ" sz="2400" dirty="0" smtClean="0"/>
              <a:t> </a:t>
            </a:r>
          </a:p>
          <a:p>
            <a:pPr lvl="0"/>
            <a:r>
              <a:rPr lang="cs-CZ" sz="2400" dirty="0" smtClean="0"/>
              <a:t>• </a:t>
            </a:r>
            <a:r>
              <a:rPr lang="cs-CZ" sz="2400" dirty="0"/>
              <a:t>zrušení povinnosti přihlédnout při určení výše pokuty u FO k jejím osobním poměrům a povaze činnosti – plyne z přestupkového zákona (§ 301 odst. 4) </a:t>
            </a:r>
            <a:endParaRPr lang="cs-CZ" sz="2400" dirty="0" smtClean="0"/>
          </a:p>
          <a:p>
            <a:pPr lvl="0"/>
            <a:endParaRPr lang="cs-CZ" sz="2400" dirty="0" smtClean="0"/>
          </a:p>
          <a:p>
            <a:pPr lvl="0"/>
            <a:r>
              <a:rPr lang="cs-CZ" sz="2400" dirty="0" smtClean="0"/>
              <a:t>• </a:t>
            </a:r>
            <a:r>
              <a:rPr lang="cs-CZ" sz="2400" dirty="0"/>
              <a:t>řízení a postupy zahájené před nabytím účinnosti tohoto zákona se dokončí podle dosavadních předpisů (§ 330) </a:t>
            </a:r>
            <a:endParaRPr lang="cs-CZ" sz="2400" dirty="0" smtClean="0"/>
          </a:p>
          <a:p>
            <a:pPr lvl="0"/>
            <a:endParaRPr lang="cs-CZ" sz="2400" dirty="0" smtClean="0"/>
          </a:p>
          <a:p>
            <a:pPr lvl="0"/>
            <a:r>
              <a:rPr lang="cs-CZ" sz="2400" dirty="0" smtClean="0"/>
              <a:t>• </a:t>
            </a:r>
            <a:r>
              <a:rPr lang="cs-CZ" sz="2400" dirty="0"/>
              <a:t>ruší se stávající PSP (§ 334)</a:t>
            </a:r>
            <a:r>
              <a:rPr kumimoji="0" 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)	</a:t>
            </a:r>
            <a:endParaRPr kumimoji="0" lang="cs-CZ" sz="2400" b="0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6436556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 smtClean="0"/>
              <a:t>Novely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Strana </a:t>
            </a:r>
            <a:fld id="{20A22714-1925-4CB5-873C-0DA602053BBE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33</a:t>
            </a:fld>
            <a:r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550344" y="906919"/>
            <a:ext cx="7584326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0" i="0" u="sng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Další změny ve SZ mimo územní plánování</a:t>
            </a:r>
            <a:endParaRPr kumimoji="0" lang="cs-CZ" sz="2400" b="0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lvl="0"/>
            <a:r>
              <a:rPr lang="cs-CZ" sz="2400" dirty="0"/>
              <a:t>• stavba do 50 m2 a do 5 m výšky jako hygienické nebo sociální zařízení nebude mezi drobnými stavbami </a:t>
            </a:r>
            <a:endParaRPr lang="cs-CZ" sz="2400" dirty="0" smtClean="0"/>
          </a:p>
          <a:p>
            <a:pPr lvl="0"/>
            <a:endParaRPr lang="cs-CZ" sz="2400" dirty="0" smtClean="0"/>
          </a:p>
          <a:p>
            <a:pPr lvl="0"/>
            <a:r>
              <a:rPr lang="cs-CZ" sz="2400" dirty="0" smtClean="0"/>
              <a:t>• </a:t>
            </a:r>
            <a:r>
              <a:rPr lang="cs-CZ" sz="2400" dirty="0"/>
              <a:t>naopak se sem zařazuje zařízení sloužící k odběru povrchových nebo podzemních vod v případech ohrožujících život, zdraví nebo majetek těmito </a:t>
            </a:r>
            <a:r>
              <a:rPr lang="cs-CZ" sz="2400" dirty="0" smtClean="0"/>
              <a:t>vodami</a:t>
            </a:r>
          </a:p>
          <a:p>
            <a:pPr lvl="0"/>
            <a:r>
              <a:rPr lang="cs-CZ" sz="2400" dirty="0" smtClean="0"/>
              <a:t> </a:t>
            </a:r>
          </a:p>
          <a:p>
            <a:pPr lvl="0"/>
            <a:r>
              <a:rPr lang="cs-CZ" sz="2400" dirty="0" smtClean="0"/>
              <a:t>• </a:t>
            </a:r>
            <a:r>
              <a:rPr lang="cs-CZ" sz="2400" dirty="0"/>
              <a:t>stání pro obytné automobily a přívěsy se vypouští z jednoduchý staveb</a:t>
            </a:r>
            <a:endParaRPr kumimoji="0" lang="cs-CZ" sz="2400" b="0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6877160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 smtClean="0"/>
              <a:t>Novely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Strana </a:t>
            </a:r>
            <a:fld id="{20A22714-1925-4CB5-873C-0DA602053BBE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34</a:t>
            </a:fld>
            <a:r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550344" y="906919"/>
            <a:ext cx="758432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0" i="0" u="sng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Další změny ve SZ mimo územní plánování</a:t>
            </a:r>
            <a:endParaRPr kumimoji="0" lang="cs-CZ" sz="2400" b="0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lvl="0"/>
            <a:r>
              <a:rPr lang="cs-CZ" sz="2400" dirty="0"/>
              <a:t>M</a:t>
            </a:r>
            <a:r>
              <a:rPr lang="cs-CZ" sz="2400" dirty="0" smtClean="0"/>
              <a:t>ezi </a:t>
            </a:r>
            <a:r>
              <a:rPr lang="cs-CZ" sz="2400" dirty="0"/>
              <a:t>vyhrazené stavby se zařazuje: </a:t>
            </a:r>
            <a:endParaRPr lang="cs-CZ" sz="2400" dirty="0" smtClean="0"/>
          </a:p>
          <a:p>
            <a:pPr lvl="0"/>
            <a:endParaRPr lang="cs-CZ" sz="2400" dirty="0" smtClean="0"/>
          </a:p>
          <a:p>
            <a:pPr lvl="0"/>
            <a:r>
              <a:rPr lang="cs-CZ" sz="2400" dirty="0" smtClean="0"/>
              <a:t>• </a:t>
            </a:r>
            <a:r>
              <a:rPr lang="cs-CZ" sz="2400" dirty="0"/>
              <a:t>silnice I. </a:t>
            </a:r>
            <a:r>
              <a:rPr lang="cs-CZ" sz="2400" dirty="0" smtClean="0"/>
              <a:t>třídy</a:t>
            </a:r>
          </a:p>
          <a:p>
            <a:pPr lvl="0"/>
            <a:r>
              <a:rPr lang="cs-CZ" sz="2400" dirty="0" smtClean="0"/>
              <a:t> </a:t>
            </a:r>
          </a:p>
          <a:p>
            <a:pPr lvl="0"/>
            <a:r>
              <a:rPr lang="cs-CZ" sz="2400" dirty="0" smtClean="0"/>
              <a:t>• </a:t>
            </a:r>
            <a:r>
              <a:rPr lang="cs-CZ" sz="2400" dirty="0"/>
              <a:t>stavba nebo soubor staveb pro výrobu a skladování umisťované v zastavitelných nebo transformačních plochách o rozloze nejméně 100 ha vymezených k tomuto účelu v územním rozvojovém plánu nebo v zásadách územního </a:t>
            </a:r>
            <a:r>
              <a:rPr lang="cs-CZ" sz="2400" dirty="0" smtClean="0"/>
              <a:t>rozvoje</a:t>
            </a:r>
          </a:p>
          <a:p>
            <a:pPr lvl="0"/>
            <a:r>
              <a:rPr lang="cs-CZ" sz="2400" dirty="0" smtClean="0"/>
              <a:t> </a:t>
            </a:r>
          </a:p>
          <a:p>
            <a:pPr lvl="0"/>
            <a:r>
              <a:rPr lang="cs-CZ" sz="2400" dirty="0" smtClean="0"/>
              <a:t>• </a:t>
            </a:r>
            <a:r>
              <a:rPr lang="cs-CZ" sz="2400" dirty="0"/>
              <a:t>výrobny z OZE s výjimkou vodních děl (dle instalovaného výkonu)</a:t>
            </a:r>
            <a:endParaRPr kumimoji="0" lang="cs-CZ" sz="2400" b="0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8353940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 smtClean="0"/>
              <a:t>Novely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Strana </a:t>
            </a:r>
            <a:fld id="{20A22714-1925-4CB5-873C-0DA602053BBE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35</a:t>
            </a:fld>
            <a:r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891165" y="2715727"/>
            <a:ext cx="758432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cs-CZ" sz="4000" u="sng" dirty="0"/>
              <a:t>Vybrané změny v jiných právních přepisech</a:t>
            </a:r>
            <a:endParaRPr kumimoji="0" lang="cs-CZ" sz="4000" b="0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97474891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 smtClean="0"/>
              <a:t>Novely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Strana </a:t>
            </a:r>
            <a:fld id="{20A22714-1925-4CB5-873C-0DA602053BBE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36</a:t>
            </a:fld>
            <a:r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550344" y="906919"/>
            <a:ext cx="8003452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cs-CZ" sz="2400" u="sng" dirty="0" smtClean="0"/>
              <a:t>DO k územnímu opatření</a:t>
            </a:r>
          </a:p>
          <a:p>
            <a:pPr lvl="0">
              <a:defRPr/>
            </a:pPr>
            <a:endParaRPr lang="cs-CZ" sz="2000" u="sng" dirty="0" smtClean="0"/>
          </a:p>
          <a:p>
            <a:pPr lvl="0">
              <a:defRPr/>
            </a:pPr>
            <a:r>
              <a:rPr lang="cs-CZ" sz="2000" dirty="0" smtClean="0"/>
              <a:t>Nově </a:t>
            </a:r>
            <a:r>
              <a:rPr lang="cs-CZ" sz="2000" dirty="0"/>
              <a:t>se definuje zmocnění uplatnit stanovisko k návrhu územního opatření z pohledu: </a:t>
            </a:r>
            <a:endParaRPr lang="cs-CZ" sz="2000" dirty="0" smtClean="0"/>
          </a:p>
          <a:p>
            <a:pPr lvl="0">
              <a:defRPr/>
            </a:pPr>
            <a:endParaRPr lang="cs-CZ" sz="2000" dirty="0" smtClean="0"/>
          </a:p>
          <a:p>
            <a:pPr lvl="0">
              <a:defRPr/>
            </a:pPr>
            <a:r>
              <a:rPr lang="cs-CZ" sz="2000" dirty="0" smtClean="0"/>
              <a:t>• </a:t>
            </a:r>
            <a:r>
              <a:rPr lang="cs-CZ" sz="2000" dirty="0"/>
              <a:t>ochrany a využití nerostného bohatství (MŽP, MPO, ČBÚ, resp. OBÚ); 44/1988 Sb. </a:t>
            </a:r>
            <a:endParaRPr lang="cs-CZ" sz="2000" dirty="0" smtClean="0"/>
          </a:p>
          <a:p>
            <a:pPr lvl="0">
              <a:defRPr/>
            </a:pPr>
            <a:r>
              <a:rPr lang="cs-CZ" sz="2000" dirty="0" smtClean="0"/>
              <a:t>• </a:t>
            </a:r>
            <a:r>
              <a:rPr lang="cs-CZ" sz="2000" dirty="0"/>
              <a:t>báňské správy (ČBÚ, resp. OBÚ); 61/1988 Sb. </a:t>
            </a:r>
            <a:endParaRPr lang="cs-CZ" sz="2000" dirty="0" smtClean="0"/>
          </a:p>
          <a:p>
            <a:pPr lvl="0">
              <a:defRPr/>
            </a:pPr>
            <a:r>
              <a:rPr lang="cs-CZ" sz="2000" dirty="0" smtClean="0"/>
              <a:t>• </a:t>
            </a:r>
            <a:r>
              <a:rPr lang="cs-CZ" sz="2000" dirty="0"/>
              <a:t>drah (MD nebo OÚ); 266/1994 Sb. </a:t>
            </a:r>
            <a:endParaRPr lang="cs-CZ" sz="2000" dirty="0" smtClean="0"/>
          </a:p>
          <a:p>
            <a:pPr lvl="0">
              <a:defRPr/>
            </a:pPr>
            <a:r>
              <a:rPr lang="cs-CZ" sz="2000" dirty="0" smtClean="0"/>
              <a:t>• </a:t>
            </a:r>
            <a:r>
              <a:rPr lang="cs-CZ" sz="2000" dirty="0"/>
              <a:t>vodních cest (MD); 114/1995 Sb. </a:t>
            </a:r>
            <a:endParaRPr lang="cs-CZ" sz="2000" dirty="0" smtClean="0"/>
          </a:p>
          <a:p>
            <a:pPr lvl="0">
              <a:defRPr/>
            </a:pPr>
            <a:r>
              <a:rPr lang="cs-CZ" sz="2000" dirty="0" smtClean="0"/>
              <a:t>• </a:t>
            </a:r>
            <a:r>
              <a:rPr lang="cs-CZ" sz="2000" dirty="0"/>
              <a:t>dálnice, silnic a místních komunikací (MD, KÚ nebo OÚ); 13/1997 Sb. </a:t>
            </a:r>
            <a:endParaRPr lang="cs-CZ" sz="2000" dirty="0" smtClean="0"/>
          </a:p>
          <a:p>
            <a:pPr lvl="0">
              <a:defRPr/>
            </a:pPr>
            <a:r>
              <a:rPr lang="cs-CZ" sz="2000" dirty="0" smtClean="0"/>
              <a:t>• </a:t>
            </a:r>
            <a:r>
              <a:rPr lang="cs-CZ" sz="2000" dirty="0"/>
              <a:t>letecké dopravy (MD); 49/1997 Sb. </a:t>
            </a:r>
            <a:endParaRPr lang="cs-CZ" sz="2000" dirty="0" smtClean="0"/>
          </a:p>
          <a:p>
            <a:pPr lvl="0">
              <a:defRPr/>
            </a:pPr>
            <a:r>
              <a:rPr lang="cs-CZ" sz="2000" dirty="0" smtClean="0"/>
              <a:t>• </a:t>
            </a:r>
            <a:r>
              <a:rPr lang="cs-CZ" sz="2000" dirty="0"/>
              <a:t>zajišťování obrany státu (MO); 222/1999 Sb. </a:t>
            </a:r>
            <a:endParaRPr lang="cs-CZ" sz="2000" dirty="0" smtClean="0"/>
          </a:p>
          <a:p>
            <a:pPr lvl="0">
              <a:defRPr/>
            </a:pPr>
            <a:r>
              <a:rPr lang="cs-CZ" sz="2000" dirty="0" smtClean="0"/>
              <a:t>• </a:t>
            </a:r>
            <a:r>
              <a:rPr lang="cs-CZ" sz="2000" dirty="0"/>
              <a:t>ochrany obyvatelstva a CO (MV); 239/2000 Sb. </a:t>
            </a:r>
            <a:endParaRPr lang="cs-CZ" sz="2000" dirty="0" smtClean="0"/>
          </a:p>
          <a:p>
            <a:pPr lvl="0">
              <a:defRPr/>
            </a:pPr>
            <a:r>
              <a:rPr lang="cs-CZ" sz="2000" dirty="0" smtClean="0"/>
              <a:t>• </a:t>
            </a:r>
            <a:r>
              <a:rPr lang="cs-CZ" sz="2000" dirty="0"/>
              <a:t>energetických zájmů (MPO nebo SEI); 406/2000 Sb. </a:t>
            </a:r>
            <a:endParaRPr lang="cs-CZ" sz="2000" dirty="0" smtClean="0"/>
          </a:p>
          <a:p>
            <a:pPr lvl="0">
              <a:defRPr/>
            </a:pPr>
            <a:r>
              <a:rPr lang="cs-CZ" sz="2000" dirty="0" smtClean="0"/>
              <a:t>• </a:t>
            </a:r>
            <a:r>
              <a:rPr lang="cs-CZ" sz="2000" dirty="0"/>
              <a:t>ochrany vod (MZE, MŽP, KÚ nebo ORP); 254/2001 </a:t>
            </a:r>
            <a:r>
              <a:rPr lang="cs-CZ" sz="2000" dirty="0" err="1"/>
              <a:t>Sb</a:t>
            </a:r>
            <a:endParaRPr kumimoji="0" lang="cs-CZ" sz="2000" b="0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4513898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 smtClean="0"/>
              <a:t>Novely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Strana </a:t>
            </a:r>
            <a:fld id="{20A22714-1925-4CB5-873C-0DA602053BBE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37</a:t>
            </a:fld>
            <a:r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550344" y="906919"/>
            <a:ext cx="758432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0" i="0" u="sng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Zákon č. 13/1997</a:t>
            </a:r>
            <a:r>
              <a:rPr kumimoji="0" lang="cs-CZ" sz="2400" b="0" i="0" u="sng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Sb.</a:t>
            </a:r>
            <a:endParaRPr kumimoji="0" lang="cs-CZ" sz="2400" b="0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lvl="0"/>
            <a:r>
              <a:rPr lang="cs-CZ" sz="2400" dirty="0"/>
              <a:t>• návrh na zrušení (opětovné) souvisle zastavěného území a jeho nahrazení zastavěným územím podle SZ </a:t>
            </a:r>
            <a:endParaRPr lang="cs-CZ" sz="2400" dirty="0" smtClean="0"/>
          </a:p>
          <a:p>
            <a:pPr lvl="0"/>
            <a:endParaRPr lang="cs-CZ" sz="2400" dirty="0"/>
          </a:p>
          <a:p>
            <a:pPr lvl="0"/>
            <a:r>
              <a:rPr lang="cs-CZ" sz="2400" dirty="0" smtClean="0"/>
              <a:t>• </a:t>
            </a:r>
            <a:r>
              <a:rPr lang="cs-CZ" sz="2400" dirty="0"/>
              <a:t>účinnost k 1. 7. 2026</a:t>
            </a:r>
            <a:endParaRPr kumimoji="0" lang="cs-CZ" sz="2400" b="0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8603273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 smtClean="0"/>
              <a:t>Novely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Strana </a:t>
            </a:r>
            <a:fld id="{20A22714-1925-4CB5-873C-0DA602053BBE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38</a:t>
            </a:fld>
            <a:r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550343" y="906919"/>
            <a:ext cx="8103205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0" i="0" u="sng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Zákon č. 193/2022 Sb.</a:t>
            </a:r>
            <a:endParaRPr kumimoji="0" lang="cs-CZ" sz="2400" b="0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lvl="0"/>
            <a:r>
              <a:rPr lang="cs-CZ" sz="2400" dirty="0"/>
              <a:t>Upřesnění vztahu ÚP a plánu společných zařízení (§ 9 odst. 15</a:t>
            </a:r>
            <a:r>
              <a:rPr lang="cs-CZ" sz="2400" dirty="0" smtClean="0"/>
              <a:t>):</a:t>
            </a:r>
          </a:p>
          <a:p>
            <a:pPr lvl="0"/>
            <a:r>
              <a:rPr lang="cs-CZ" sz="2400" dirty="0" smtClean="0"/>
              <a:t> </a:t>
            </a:r>
          </a:p>
          <a:p>
            <a:pPr lvl="0"/>
            <a:r>
              <a:rPr lang="cs-CZ" sz="2400" dirty="0" smtClean="0"/>
              <a:t>Plán </a:t>
            </a:r>
            <a:r>
              <a:rPr lang="cs-CZ" sz="2400" dirty="0"/>
              <a:t>společných zařízení </a:t>
            </a:r>
            <a:r>
              <a:rPr lang="cs-CZ" sz="2400" u="sng" dirty="0"/>
              <a:t>musí být v souladu s územně plánovací dokumentací. Není-li</a:t>
            </a:r>
            <a:r>
              <a:rPr lang="cs-CZ" sz="2400" dirty="0"/>
              <a:t> návrh plánu společných zařízení ze závažných důvodů v souladu s územně plánovací dokumentací, </a:t>
            </a:r>
            <a:r>
              <a:rPr lang="cs-CZ" sz="2400" u="sng" dirty="0"/>
              <a:t>je jeho schválení podle odstavce 11 zároveň rozhodnutím o změně územního plánu </a:t>
            </a:r>
            <a:r>
              <a:rPr lang="cs-CZ" sz="2400" dirty="0"/>
              <a:t>podle § 109 odst. 1 stavebního zákona přijímaným z vlastního podnětu. </a:t>
            </a:r>
            <a:r>
              <a:rPr lang="cs-CZ" sz="2400" u="sng" dirty="0"/>
              <a:t>Obsahem změny je požadavek na uvedení plánu společných zařízení a územního plánu do souladu. </a:t>
            </a:r>
            <a:r>
              <a:rPr lang="cs-CZ" sz="2400" dirty="0"/>
              <a:t>Tento postup není překážkou pro vydání rozhodnutí o pozemkových úpravách.</a:t>
            </a:r>
            <a:endParaRPr kumimoji="0" lang="cs-CZ" sz="2400" b="0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6612174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2846954"/>
            <a:ext cx="7886700" cy="556156"/>
          </a:xfrm>
        </p:spPr>
        <p:txBody>
          <a:bodyPr>
            <a:normAutofit/>
          </a:bodyPr>
          <a:lstStyle/>
          <a:p>
            <a:pPr algn="ctr"/>
            <a:r>
              <a:rPr lang="cs-CZ" sz="28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Děkuji za pozornost</a:t>
            </a:r>
            <a:endParaRPr lang="cs-CZ" sz="2800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 smtClean="0"/>
              <a:t>Novely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cs-CZ" smtClean="0"/>
              <a:t>Strana </a:t>
            </a:r>
            <a:fld id="{20A22714-1925-4CB5-873C-0DA602053BBE}" type="slidenum">
              <a:rPr lang="cs-CZ" smtClean="0"/>
              <a:pPr/>
              <a:t>39</a:t>
            </a:fld>
            <a:r>
              <a:rPr lang="cs-CZ" smtClean="0"/>
              <a:t> 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628649" y="4904738"/>
            <a:ext cx="7610476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ORR KÚPK</a:t>
            </a:r>
          </a:p>
          <a:p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Oddělení územního plánování</a:t>
            </a: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Mgr. Jaroslav Kovanda</a:t>
            </a:r>
          </a:p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tel.: 377 195 563</a:t>
            </a:r>
          </a:p>
          <a:p>
            <a:r>
              <a:rPr lang="cs-CZ" u="sng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j</a:t>
            </a:r>
            <a:r>
              <a:rPr lang="cs-CZ" u="sng" dirty="0" smtClea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aroslav.kovanda@plzensky-kraj.cz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07870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 smtClean="0"/>
              <a:t>Novely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Strana </a:t>
            </a:r>
            <a:fld id="{20A22714-1925-4CB5-873C-0DA602053BBE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r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628649" y="1024974"/>
            <a:ext cx="7584326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cs-CZ" sz="2400" u="sng" dirty="0"/>
              <a:t>Politika územního </a:t>
            </a:r>
            <a:r>
              <a:rPr lang="cs-CZ" sz="2400" u="sng" dirty="0" smtClean="0"/>
              <a:t>rozvoje</a:t>
            </a:r>
          </a:p>
          <a:p>
            <a:pPr lvl="0"/>
            <a:endParaRPr kumimoji="0" lang="cs-CZ" sz="2400" b="0" i="0" u="sng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lvl="0"/>
            <a:r>
              <a:rPr lang="cs-CZ" sz="2400" dirty="0"/>
              <a:t>• obdoba současné politiky územního rozvoje i vztahu k </a:t>
            </a:r>
            <a:r>
              <a:rPr lang="cs-CZ" sz="2400" dirty="0" smtClean="0"/>
              <a:t>ÚRP</a:t>
            </a:r>
          </a:p>
          <a:p>
            <a:pPr lvl="0"/>
            <a:r>
              <a:rPr lang="cs-CZ" sz="2400" dirty="0" smtClean="0"/>
              <a:t>• </a:t>
            </a:r>
            <a:r>
              <a:rPr lang="cs-CZ" sz="2400" dirty="0"/>
              <a:t>nově nebude závazná pro rozhodování, </a:t>
            </a:r>
            <a:r>
              <a:rPr lang="cs-CZ" sz="2400" u="sng" dirty="0"/>
              <a:t>ale pouze pro pořizování navazující ÚPD </a:t>
            </a:r>
            <a:endParaRPr lang="cs-CZ" sz="2400" u="sng" dirty="0" smtClean="0"/>
          </a:p>
          <a:p>
            <a:pPr lvl="0"/>
            <a:r>
              <a:rPr lang="cs-CZ" sz="2400" dirty="0" smtClean="0"/>
              <a:t>• </a:t>
            </a:r>
            <a:r>
              <a:rPr lang="cs-CZ" sz="2400" dirty="0"/>
              <a:t>schvaluje vláda, pořizuje MMR </a:t>
            </a:r>
            <a:endParaRPr lang="cs-CZ" sz="2400" dirty="0" smtClean="0"/>
          </a:p>
          <a:p>
            <a:pPr lvl="0"/>
            <a:r>
              <a:rPr lang="cs-CZ" sz="2400" dirty="0" smtClean="0"/>
              <a:t>• </a:t>
            </a:r>
            <a:r>
              <a:rPr lang="cs-CZ" sz="2400" dirty="0"/>
              <a:t>upouští se od nutnosti konat veřejné projednání, nutné pouze vyvěšení na úřední desce </a:t>
            </a:r>
            <a:endParaRPr lang="cs-CZ" sz="2400" dirty="0" smtClean="0"/>
          </a:p>
          <a:p>
            <a:pPr lvl="0"/>
            <a:r>
              <a:rPr lang="cs-CZ" sz="2400" dirty="0" smtClean="0"/>
              <a:t>• </a:t>
            </a:r>
            <a:r>
              <a:rPr lang="cs-CZ" sz="2400" dirty="0"/>
              <a:t>s resorty se projednává v rámci MPŘ, neuplatňují se stanoviska podle SZ</a:t>
            </a:r>
            <a:endParaRPr kumimoji="0" lang="cs-CZ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475716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 smtClean="0"/>
              <a:t>Novely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Strana </a:t>
            </a:r>
            <a:fld id="{20A22714-1925-4CB5-873C-0DA602053BBE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r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542031" y="935977"/>
            <a:ext cx="758432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cs-CZ" sz="2400" u="sng" dirty="0" smtClean="0"/>
              <a:t>Úkoly územního plánování</a:t>
            </a:r>
          </a:p>
          <a:p>
            <a:pPr lvl="0"/>
            <a:endParaRPr kumimoji="0" lang="cs-CZ" sz="2400" b="0" i="0" u="sng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</a:endParaRPr>
          </a:p>
          <a:p>
            <a:pPr lvl="0"/>
            <a:r>
              <a:rPr lang="cs-CZ" sz="2400" dirty="0" smtClean="0"/>
              <a:t>• </a:t>
            </a:r>
            <a:r>
              <a:rPr lang="cs-CZ" sz="2400" dirty="0"/>
              <a:t>vypuštění nevhodných formulací požadujících vymezovat plochy pro průmysl a zemědělství (§ 39 písm. b) a e) </a:t>
            </a:r>
            <a:endParaRPr lang="cs-CZ" sz="2400" dirty="0" smtClean="0"/>
          </a:p>
          <a:p>
            <a:pPr lvl="0"/>
            <a:r>
              <a:rPr lang="cs-CZ" sz="2400" dirty="0" smtClean="0"/>
              <a:t>• </a:t>
            </a:r>
            <a:r>
              <a:rPr lang="cs-CZ" sz="2400" dirty="0"/>
              <a:t>úkolem územního plánování bude i stanovení podmínek prostupnosti území (nikoliv stanovení prostupnosti krajiny) • nový úkol „uplatňovat požadavky na adaptaci sídel a uspořádání krajiny vyplývající ze změny klimatu“ </a:t>
            </a:r>
            <a:endParaRPr lang="cs-CZ" sz="2400" dirty="0" smtClean="0"/>
          </a:p>
          <a:p>
            <a:pPr lvl="0"/>
            <a:r>
              <a:rPr lang="cs-CZ" sz="2400" dirty="0" smtClean="0"/>
              <a:t>• </a:t>
            </a:r>
            <a:r>
              <a:rPr lang="cs-CZ" sz="2400" dirty="0"/>
              <a:t>Nový úkol k vymezování ploch výroby, včetně ploch výroby energie (OZE)</a:t>
            </a:r>
            <a:endParaRPr kumimoji="0" lang="cs-CZ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705923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 smtClean="0"/>
              <a:t>Novely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Strana </a:t>
            </a:r>
            <a:fld id="{20A22714-1925-4CB5-873C-0DA602053BBE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r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542031" y="935977"/>
            <a:ext cx="758432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cs-CZ" sz="2400" u="sng" dirty="0" smtClean="0"/>
              <a:t>Zveřejňování </a:t>
            </a:r>
            <a:r>
              <a:rPr lang="cs-CZ" sz="2400" u="sng" dirty="0"/>
              <a:t>a ukládání </a:t>
            </a:r>
            <a:r>
              <a:rPr lang="cs-CZ" sz="2400" u="sng" dirty="0" smtClean="0"/>
              <a:t>dokumentů</a:t>
            </a:r>
          </a:p>
          <a:p>
            <a:pPr lvl="0"/>
            <a:endParaRPr kumimoji="0" lang="cs-CZ" sz="2400" b="0" i="0" u="sng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lvl="0"/>
            <a:r>
              <a:rPr lang="cs-CZ" sz="2400" dirty="0"/>
              <a:t>• reakce na judikát 3 As </a:t>
            </a:r>
            <a:r>
              <a:rPr lang="cs-CZ" sz="2400" dirty="0" smtClean="0"/>
              <a:t>355/2019-46</a:t>
            </a:r>
          </a:p>
          <a:p>
            <a:pPr lvl="0"/>
            <a:r>
              <a:rPr lang="cs-CZ" sz="2400" dirty="0" smtClean="0"/>
              <a:t> </a:t>
            </a:r>
          </a:p>
          <a:p>
            <a:pPr lvl="0"/>
            <a:r>
              <a:rPr lang="cs-CZ" sz="2400" dirty="0" smtClean="0"/>
              <a:t>• </a:t>
            </a:r>
            <a:r>
              <a:rPr lang="cs-CZ" sz="2400" dirty="0"/>
              <a:t>u pořizování nástrojů územního plánování vydávaných jako OOP je nutno vést spis </a:t>
            </a:r>
            <a:endParaRPr lang="cs-CZ" sz="2400" dirty="0" smtClean="0"/>
          </a:p>
          <a:p>
            <a:pPr lvl="0"/>
            <a:endParaRPr lang="cs-CZ" sz="2400" dirty="0" smtClean="0"/>
          </a:p>
          <a:p>
            <a:pPr lvl="0"/>
            <a:r>
              <a:rPr lang="cs-CZ" sz="2400" dirty="0" smtClean="0"/>
              <a:t>• </a:t>
            </a:r>
            <a:r>
              <a:rPr lang="cs-CZ" sz="2400" dirty="0"/>
              <a:t>spis se ukládá u toho, kdo je příslušný k vydání příslušného nástroje územního plánování</a:t>
            </a:r>
            <a:endParaRPr kumimoji="0" lang="cs-CZ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653232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 smtClean="0"/>
              <a:t>Novely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Strana </a:t>
            </a:r>
            <a:fld id="{20A22714-1925-4CB5-873C-0DA602053BBE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r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542031" y="935977"/>
            <a:ext cx="758432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cs-CZ" sz="2400" u="sng" dirty="0"/>
              <a:t>Kvalifikační </a:t>
            </a:r>
            <a:r>
              <a:rPr lang="cs-CZ" sz="2400" u="sng" dirty="0" smtClean="0"/>
              <a:t>požadavky</a:t>
            </a:r>
          </a:p>
          <a:p>
            <a:pPr lvl="0"/>
            <a:endParaRPr kumimoji="0" lang="cs-CZ" sz="2400" b="0" i="0" u="sng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lvl="0"/>
            <a:r>
              <a:rPr lang="cs-CZ" sz="2400" dirty="0"/>
              <a:t>• úředník nesplňující kvalifikační požadavky může vykonávat…. nejvýše po dobu </a:t>
            </a:r>
            <a:r>
              <a:rPr lang="cs-CZ" sz="2400" u="sng" dirty="0"/>
              <a:t>3 let </a:t>
            </a:r>
            <a:endParaRPr lang="cs-CZ" sz="2400" u="sng" dirty="0" smtClean="0"/>
          </a:p>
          <a:p>
            <a:pPr lvl="0"/>
            <a:endParaRPr lang="cs-CZ" sz="2400" dirty="0" smtClean="0"/>
          </a:p>
          <a:p>
            <a:pPr lvl="0"/>
            <a:r>
              <a:rPr lang="cs-CZ" sz="2400" dirty="0" smtClean="0"/>
              <a:t>• </a:t>
            </a:r>
            <a:r>
              <a:rPr lang="cs-CZ" sz="2400" dirty="0"/>
              <a:t>výjimky ze vzdělání uděluje ministerstvo </a:t>
            </a:r>
            <a:endParaRPr lang="cs-CZ" sz="2400" dirty="0" smtClean="0"/>
          </a:p>
          <a:p>
            <a:pPr lvl="0"/>
            <a:endParaRPr lang="cs-CZ" sz="2400" dirty="0" smtClean="0"/>
          </a:p>
          <a:p>
            <a:pPr lvl="0"/>
            <a:r>
              <a:rPr lang="cs-CZ" sz="2400" dirty="0" smtClean="0"/>
              <a:t>• </a:t>
            </a:r>
            <a:r>
              <a:rPr lang="cs-CZ" sz="2400" dirty="0"/>
              <a:t>kvalifikační požadavky bude </a:t>
            </a:r>
            <a:r>
              <a:rPr lang="cs-CZ" sz="2400" u="sng" dirty="0"/>
              <a:t>splňovat i autorizovaný inženýr pro obor městské inženýrství a FO s vzděláním v oboru geografie</a:t>
            </a:r>
            <a:endParaRPr kumimoji="0" lang="cs-CZ" sz="2400" b="0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970311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 smtClean="0"/>
              <a:t>Novely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Strana </a:t>
            </a:r>
            <a:fld id="{20A22714-1925-4CB5-873C-0DA602053BBE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r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542031" y="935977"/>
            <a:ext cx="758432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cs-CZ" sz="2400" u="sng" dirty="0"/>
              <a:t>Určený zastupitel u územní </a:t>
            </a:r>
            <a:r>
              <a:rPr lang="cs-CZ" sz="2400" u="sng" dirty="0" smtClean="0"/>
              <a:t>studie</a:t>
            </a:r>
          </a:p>
          <a:p>
            <a:pPr lvl="0"/>
            <a:endParaRPr kumimoji="0" lang="cs-CZ" sz="2400" b="0" i="0" u="sng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lvl="0"/>
            <a:r>
              <a:rPr lang="cs-CZ" sz="2400" dirty="0"/>
              <a:t>• zachován je institut „určeného“ zastupitele i u územní studie – nebude se ale nazývat „určený zastupitel</a:t>
            </a:r>
            <a:r>
              <a:rPr lang="cs-CZ" sz="2400" dirty="0" smtClean="0"/>
              <a:t>“</a:t>
            </a:r>
          </a:p>
          <a:p>
            <a:pPr lvl="0"/>
            <a:r>
              <a:rPr lang="cs-CZ" sz="2400" dirty="0" smtClean="0"/>
              <a:t> </a:t>
            </a:r>
          </a:p>
          <a:p>
            <a:pPr lvl="0"/>
            <a:r>
              <a:rPr lang="cs-CZ" sz="2400" dirty="0" smtClean="0"/>
              <a:t>• </a:t>
            </a:r>
            <a:r>
              <a:rPr lang="cs-CZ" sz="2400" dirty="0"/>
              <a:t>text je však přeformulován tak, aby byl aplikovatelný </a:t>
            </a:r>
            <a:endParaRPr lang="cs-CZ" sz="2400" dirty="0" smtClean="0"/>
          </a:p>
          <a:p>
            <a:pPr lvl="0"/>
            <a:endParaRPr lang="cs-CZ" sz="2400" dirty="0" smtClean="0"/>
          </a:p>
          <a:p>
            <a:pPr lvl="0"/>
            <a:r>
              <a:rPr lang="cs-CZ" sz="2400" dirty="0" smtClean="0"/>
              <a:t>• </a:t>
            </a:r>
            <a:r>
              <a:rPr lang="cs-CZ" sz="2400" dirty="0"/>
              <a:t>týká se pouze těch územních studií, které jsou podmínkou pro rozhodování v území stanovenou územním plánem</a:t>
            </a:r>
            <a:endParaRPr kumimoji="0" lang="cs-CZ" sz="2400" b="0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689711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 smtClean="0"/>
              <a:t>Novely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Strana </a:t>
            </a:r>
            <a:fld id="{20A22714-1925-4CB5-873C-0DA602053BBE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r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542031" y="935977"/>
            <a:ext cx="7584326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cs-CZ" sz="2400" u="sng" dirty="0"/>
              <a:t>Územní </a:t>
            </a:r>
            <a:r>
              <a:rPr lang="cs-CZ" sz="2400" u="sng" dirty="0" smtClean="0"/>
              <a:t>rezerva</a:t>
            </a:r>
          </a:p>
          <a:p>
            <a:pPr lvl="0"/>
            <a:endParaRPr kumimoji="0" lang="cs-CZ" sz="2400" b="0" i="0" u="sng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lvl="0"/>
            <a:r>
              <a:rPr lang="cs-CZ" sz="2400" dirty="0"/>
              <a:t>Ú</a:t>
            </a:r>
            <a:r>
              <a:rPr lang="cs-CZ" sz="2400" dirty="0" smtClean="0"/>
              <a:t>zemní </a:t>
            </a:r>
            <a:r>
              <a:rPr lang="cs-CZ" sz="2400" dirty="0"/>
              <a:t>rezerva se neposuzuje z hlediska: </a:t>
            </a:r>
            <a:endParaRPr lang="cs-CZ" sz="2400" dirty="0" smtClean="0"/>
          </a:p>
          <a:p>
            <a:pPr lvl="0"/>
            <a:endParaRPr lang="cs-CZ" sz="2400" dirty="0" smtClean="0"/>
          </a:p>
          <a:p>
            <a:pPr lvl="0"/>
            <a:r>
              <a:rPr lang="cs-CZ" sz="2400" dirty="0" smtClean="0"/>
              <a:t>• </a:t>
            </a:r>
            <a:r>
              <a:rPr lang="cs-CZ" sz="2400" dirty="0"/>
              <a:t>vlivů na udržitelný rozvoj území </a:t>
            </a:r>
            <a:endParaRPr lang="cs-CZ" sz="2400" dirty="0" smtClean="0"/>
          </a:p>
          <a:p>
            <a:pPr lvl="0"/>
            <a:endParaRPr lang="cs-CZ" sz="2400" dirty="0" smtClean="0"/>
          </a:p>
          <a:p>
            <a:pPr lvl="0"/>
            <a:r>
              <a:rPr lang="cs-CZ" sz="2400" dirty="0" smtClean="0"/>
              <a:t>• </a:t>
            </a:r>
            <a:r>
              <a:rPr lang="cs-CZ" sz="2400" dirty="0"/>
              <a:t>na předmět ochrany nebo celistvost evropsky významné lokality nebo ptačí oblasti </a:t>
            </a:r>
            <a:endParaRPr lang="cs-CZ" sz="2400" dirty="0" smtClean="0"/>
          </a:p>
          <a:p>
            <a:pPr lvl="0"/>
            <a:endParaRPr lang="cs-CZ" sz="2400" dirty="0" smtClean="0"/>
          </a:p>
          <a:p>
            <a:pPr lvl="0"/>
            <a:r>
              <a:rPr lang="cs-CZ" sz="2400" dirty="0" smtClean="0"/>
              <a:t>• </a:t>
            </a:r>
            <a:r>
              <a:rPr lang="cs-CZ" sz="2400" dirty="0"/>
              <a:t>předpokládaných důsledků navrhovaného řešení na ZPF a PUPFL</a:t>
            </a:r>
            <a:endParaRPr kumimoji="0" lang="cs-CZ" sz="2400" b="0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9051563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e1" id="{8B6722D6-0584-4B7E-A4FB-D297BDBBC31E}" vid="{BA8B70A0-803C-4640-9ECA-FA8ACE5BFB6F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porada ÚÚP XII_2017 oprávněný investor</Template>
  <TotalTime>1223</TotalTime>
  <Words>2202</Words>
  <Application>Microsoft Office PowerPoint</Application>
  <PresentationFormat>Předvádění na obrazovce (4:3)</PresentationFormat>
  <Paragraphs>341</Paragraphs>
  <Slides>39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39</vt:i4>
      </vt:variant>
    </vt:vector>
  </HeadingPairs>
  <TitlesOfParts>
    <vt:vector size="42" baseType="lpstr">
      <vt:lpstr>Arial</vt:lpstr>
      <vt:lpstr>Calibri</vt:lpstr>
      <vt:lpstr>Motiv Office</vt:lpstr>
      <vt:lpstr>Novely nového stavebního zákona</vt:lpstr>
      <vt:lpstr>Zákon č. 195/2022 Sb.  • Zákon č. 283/2021 Sb. bude účinný k 1. 7. 2023, ale pouze pro vyhrazené stavby   • Všechny ostatní procesy budou probíhat podle zákona č. 183/2006 Sb. (včetně procesů územního plánování)  Věcná novela stavebního zákona   • Současně je projednávána tzv. věcná novela (zejména ruší státní stavební správu)   • 19. 10. 2022 bylo projednání na vládě přerušeno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Děkuji za pozornost</vt:lpstr>
    </vt:vector>
  </TitlesOfParts>
  <Company>Plzeňský kraj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Oprávněný investor</dc:title>
  <dc:creator>Součková Lucie</dc:creator>
  <cp:lastModifiedBy>Kovanda Jaroslav</cp:lastModifiedBy>
  <cp:revision>103</cp:revision>
  <dcterms:created xsi:type="dcterms:W3CDTF">2017-11-24T07:47:20Z</dcterms:created>
  <dcterms:modified xsi:type="dcterms:W3CDTF">2022-11-10T06:06:07Z</dcterms:modified>
</cp:coreProperties>
</file>