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29" r:id="rId3"/>
    <p:sldId id="330" r:id="rId4"/>
    <p:sldId id="331" r:id="rId5"/>
    <p:sldId id="462" r:id="rId6"/>
    <p:sldId id="463" r:id="rId7"/>
    <p:sldId id="332" r:id="rId8"/>
    <p:sldId id="447" r:id="rId9"/>
    <p:sldId id="437" r:id="rId10"/>
    <p:sldId id="467" r:id="rId11"/>
    <p:sldId id="289" r:id="rId12"/>
    <p:sldId id="298" r:id="rId13"/>
    <p:sldId id="453" r:id="rId14"/>
    <p:sldId id="452" r:id="rId15"/>
    <p:sldId id="454" r:id="rId16"/>
    <p:sldId id="456" r:id="rId17"/>
    <p:sldId id="457" r:id="rId18"/>
    <p:sldId id="273" r:id="rId19"/>
    <p:sldId id="470" r:id="rId20"/>
    <p:sldId id="471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02E"/>
    <a:srgbClr val="C2D84F"/>
    <a:srgbClr val="C3CAD0"/>
    <a:srgbClr val="319932"/>
    <a:srgbClr val="B0CB4A"/>
    <a:srgbClr val="65B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66" d="100"/>
          <a:sy n="66" d="100"/>
        </p:scale>
        <p:origin x="592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316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neradova\AppData\Local\Microsoft\Windows\INetCache\Content.Outlook\8YU4JVHK\KD_Grafy_zdroje_b&#345;ezen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17-4A05-B57E-25F66A26CD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17-4A05-B57E-25F66A26CD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17-4A05-B57E-25F66A26CD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B17-4A05-B57E-25F66A26CD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B17-4A05-B57E-25F66A26CDC3}"/>
              </c:ext>
            </c:extLst>
          </c:dPt>
          <c:cat>
            <c:strRef>
              <c:f>List1!$B$7:$F$7</c:f>
              <c:strCache>
                <c:ptCount val="5"/>
                <c:pt idx="0">
                  <c:v>Kotel na uhlí </c:v>
                </c:pt>
                <c:pt idx="1">
                  <c:v>Kombinovaný kotel (uhlí/biomasa) </c:v>
                </c:pt>
                <c:pt idx="2">
                  <c:v>Kondenzační  plynový kotel </c:v>
                </c:pt>
                <c:pt idx="3">
                  <c:v>Kotel na biomasu </c:v>
                </c:pt>
                <c:pt idx="4">
                  <c:v>Tepelné čerpadlo</c:v>
                </c:pt>
              </c:strCache>
            </c:strRef>
          </c:cat>
          <c:val>
            <c:numRef>
              <c:f>List1!$B$8:$F$8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B17-4A05-B57E-25F66A26CDC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DB17-4A05-B57E-25F66A26CD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DB17-4A05-B57E-25F66A26CD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DB17-4A05-B57E-25F66A26CD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DB17-4A05-B57E-25F66A26CD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DB17-4A05-B57E-25F66A26CDC3}"/>
              </c:ext>
            </c:extLst>
          </c:dPt>
          <c:dLbls>
            <c:dLbl>
              <c:idx val="0"/>
              <c:layout>
                <c:manualLayout>
                  <c:x val="-0.19168482036225262"/>
                  <c:y val="-0.126350136590846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DB17-4A05-B57E-25F66A26CDC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7390631255838782"/>
                  <c:y val="-0.1455352130063496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DB17-4A05-B57E-25F66A26CDC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224034740116417"/>
                  <c:y val="0.114405852642652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DB17-4A05-B57E-25F66A26CDC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9578806886427333"/>
                  <c:y val="0.1284720089961387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DB17-4A05-B57E-25F66A26CDC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8333333333333335"/>
                  <c:y val="4.16666666666666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DB17-4A05-B57E-25F66A26CDC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List1!$B$7:$F$7</c:f>
              <c:strCache>
                <c:ptCount val="5"/>
                <c:pt idx="0">
                  <c:v>Kotel na uhlí </c:v>
                </c:pt>
                <c:pt idx="1">
                  <c:v>Kombinovaný kotel (uhlí/biomasa) </c:v>
                </c:pt>
                <c:pt idx="2">
                  <c:v>Kondenzační  plynový kotel </c:v>
                </c:pt>
                <c:pt idx="3">
                  <c:v>Kotel na biomasu </c:v>
                </c:pt>
                <c:pt idx="4">
                  <c:v>Tepelné čerpadlo</c:v>
                </c:pt>
              </c:strCache>
            </c:strRef>
          </c:cat>
          <c:val>
            <c:numRef>
              <c:f>List1!$B$9:$F$9</c:f>
              <c:numCache>
                <c:formatCode>#,##0</c:formatCode>
                <c:ptCount val="5"/>
                <c:pt idx="0">
                  <c:v>2720</c:v>
                </c:pt>
                <c:pt idx="1">
                  <c:v>15575</c:v>
                </c:pt>
                <c:pt idx="2">
                  <c:v>27276</c:v>
                </c:pt>
                <c:pt idx="3">
                  <c:v>20506</c:v>
                </c:pt>
                <c:pt idx="4">
                  <c:v>41055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DB17-4A05-B57E-25F66A26CD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1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4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'PŘEHLED_nízkopříjmové 2'!$C$4</c:f>
              <c:strCache>
                <c:ptCount val="1"/>
                <c:pt idx="0">
                  <c:v>Alokace v RoPD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A67E794-0D67-4C0B-B929-FD32A932C204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3EC-41AA-84BA-3D7FED7EF4E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C90A9FB-5B91-4801-B3DE-033D6E8C8218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4C23CBA-EDDD-43DC-A544-93FD85685086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C4A805F-54EC-4991-9322-573D9EC8D827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91146CD-5AAA-4C36-AD9C-0E75AA01BB45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B6EA1C1-F883-44A3-B4DE-6D7FE8C23834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FE3E5EF-8330-4660-821A-10A5F6DCFA69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0B24D76-25EE-4CDD-B7B9-622007D57B20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7FB39FCA-6B04-4767-A5E9-3562ED99B9F4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7A06BC1-259F-4ADD-8AC0-18AC730E5448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D45E5FF2-D609-4B9E-BB35-5EBB794E514B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0B43F1D-9D43-49A8-96EF-69DBE97072F7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9CA0942F-39BA-4D0D-80A5-9E496057D78C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A3CB3325-C557-44B3-9D3A-BCBF647B967F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'PŘEHLED_nízkopříjmové 2'!$B$5:$B$18</c:f>
              <c:strCache>
                <c:ptCount val="14"/>
                <c:pt idx="0">
                  <c:v>Zlínský</c:v>
                </c:pt>
                <c:pt idx="1">
                  <c:v>Olomoucký</c:v>
                </c:pt>
                <c:pt idx="2">
                  <c:v>Jihomoravský</c:v>
                </c:pt>
                <c:pt idx="3">
                  <c:v>Jihočeský</c:v>
                </c:pt>
                <c:pt idx="4">
                  <c:v>Karlovarský</c:v>
                </c:pt>
                <c:pt idx="5">
                  <c:v>Středočeský</c:v>
                </c:pt>
                <c:pt idx="6">
                  <c:v>Plzeňský</c:v>
                </c:pt>
                <c:pt idx="7">
                  <c:v>Praha</c:v>
                </c:pt>
                <c:pt idx="8">
                  <c:v>Pardubický</c:v>
                </c:pt>
                <c:pt idx="9">
                  <c:v>Moravskoslezský</c:v>
                </c:pt>
                <c:pt idx="10">
                  <c:v>Liberecký</c:v>
                </c:pt>
                <c:pt idx="11">
                  <c:v>Ústecký</c:v>
                </c:pt>
                <c:pt idx="12">
                  <c:v>Vysočina</c:v>
                </c:pt>
                <c:pt idx="13">
                  <c:v>Královéhradecký </c:v>
                </c:pt>
              </c:strCache>
            </c:strRef>
          </c:cat>
          <c:val>
            <c:numRef>
              <c:f>'PŘEHLED_nízkopříjmové 2'!$C$5:$C$18</c:f>
              <c:numCache>
                <c:formatCode>#,##0</c:formatCode>
                <c:ptCount val="14"/>
                <c:pt idx="0">
                  <c:v>74914000</c:v>
                </c:pt>
                <c:pt idx="1">
                  <c:v>80374000</c:v>
                </c:pt>
                <c:pt idx="2">
                  <c:v>63293999.990000002</c:v>
                </c:pt>
                <c:pt idx="3">
                  <c:v>141400000</c:v>
                </c:pt>
                <c:pt idx="4">
                  <c:v>31374000</c:v>
                </c:pt>
                <c:pt idx="5">
                  <c:v>241640000</c:v>
                </c:pt>
                <c:pt idx="6">
                  <c:v>108094000</c:v>
                </c:pt>
                <c:pt idx="7">
                  <c:v>11074000</c:v>
                </c:pt>
                <c:pt idx="8">
                  <c:v>83020000</c:v>
                </c:pt>
                <c:pt idx="9">
                  <c:v>218960000</c:v>
                </c:pt>
                <c:pt idx="10">
                  <c:v>65533999.990000002</c:v>
                </c:pt>
                <c:pt idx="11">
                  <c:v>75474000</c:v>
                </c:pt>
                <c:pt idx="12">
                  <c:v>111453999.98999999</c:v>
                </c:pt>
                <c:pt idx="13">
                  <c:v>93393999.430000007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3EC-41AA-84BA-3D7FED7EF4E6}"/>
            </c:ext>
            <c:ext xmlns:c15="http://schemas.microsoft.com/office/drawing/2012/chart" uri="{02D57815-91ED-43cb-92C2-25804820EDAC}">
              <c15:datalabelsRange>
                <c15:f>'PŘEHLED_nízkopříjmové 2'!$K$5:$K$18</c15:f>
                <c15:dlblRangeCache>
                  <c:ptCount val="14"/>
                  <c:pt idx="0">
                    <c:v>58,95%</c:v>
                  </c:pt>
                  <c:pt idx="1">
                    <c:v>48,73%</c:v>
                  </c:pt>
                  <c:pt idx="2">
                    <c:v>43,73%</c:v>
                  </c:pt>
                  <c:pt idx="3">
                    <c:v>40,44%</c:v>
                  </c:pt>
                  <c:pt idx="4">
                    <c:v>36,62%</c:v>
                  </c:pt>
                  <c:pt idx="5">
                    <c:v>36,52%</c:v>
                  </c:pt>
                  <c:pt idx="6">
                    <c:v>34,31%</c:v>
                  </c:pt>
                  <c:pt idx="7">
                    <c:v>30,70%</c:v>
                  </c:pt>
                  <c:pt idx="8">
                    <c:v>30,59%</c:v>
                  </c:pt>
                  <c:pt idx="9">
                    <c:v>30,50%</c:v>
                  </c:pt>
                  <c:pt idx="10">
                    <c:v>23,87%</c:v>
                  </c:pt>
                  <c:pt idx="11">
                    <c:v>22,33%</c:v>
                  </c:pt>
                  <c:pt idx="12">
                    <c:v>22,25%</c:v>
                  </c:pt>
                  <c:pt idx="13">
                    <c:v>20,93%</c:v>
                  </c:pt>
                </c15:dlblRangeCache>
              </c15:datalabelsRange>
            </c:ext>
          </c:extLst>
        </c:ser>
        <c:ser>
          <c:idx val="2"/>
          <c:order val="2"/>
          <c:tx>
            <c:strRef>
              <c:f>'PŘEHLED_nízkopříjmové 2'!$E$4</c:f>
              <c:strCache>
                <c:ptCount val="1"/>
                <c:pt idx="0">
                  <c:v>Celková alokace podaných žádostí (Kč)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'PŘEHLED_nízkopříjmové 2'!$B$5:$B$18</c:f>
              <c:strCache>
                <c:ptCount val="14"/>
                <c:pt idx="0">
                  <c:v>Zlínský</c:v>
                </c:pt>
                <c:pt idx="1">
                  <c:v>Olomoucký</c:v>
                </c:pt>
                <c:pt idx="2">
                  <c:v>Jihomoravský</c:v>
                </c:pt>
                <c:pt idx="3">
                  <c:v>Jihočeský</c:v>
                </c:pt>
                <c:pt idx="4">
                  <c:v>Karlovarský</c:v>
                </c:pt>
                <c:pt idx="5">
                  <c:v>Středočeský</c:v>
                </c:pt>
                <c:pt idx="6">
                  <c:v>Plzeňský</c:v>
                </c:pt>
                <c:pt idx="7">
                  <c:v>Praha</c:v>
                </c:pt>
                <c:pt idx="8">
                  <c:v>Pardubický</c:v>
                </c:pt>
                <c:pt idx="9">
                  <c:v>Moravskoslezský</c:v>
                </c:pt>
                <c:pt idx="10">
                  <c:v>Liberecký</c:v>
                </c:pt>
                <c:pt idx="11">
                  <c:v>Ústecký</c:v>
                </c:pt>
                <c:pt idx="12">
                  <c:v>Vysočina</c:v>
                </c:pt>
                <c:pt idx="13">
                  <c:v>Královéhradecký </c:v>
                </c:pt>
              </c:strCache>
            </c:strRef>
          </c:cat>
          <c:val>
            <c:numRef>
              <c:f>'PŘEHLED_nízkopříjmové 2'!$E$5:$E$18</c:f>
              <c:numCache>
                <c:formatCode>#,##0</c:formatCode>
                <c:ptCount val="14"/>
                <c:pt idx="0">
                  <c:v>44158420.5</c:v>
                </c:pt>
                <c:pt idx="1">
                  <c:v>39164762</c:v>
                </c:pt>
                <c:pt idx="2">
                  <c:v>27676846</c:v>
                </c:pt>
                <c:pt idx="3">
                  <c:v>57189155.649999999</c:v>
                </c:pt>
                <c:pt idx="4">
                  <c:v>11490000</c:v>
                </c:pt>
                <c:pt idx="5">
                  <c:v>88237198</c:v>
                </c:pt>
                <c:pt idx="6">
                  <c:v>37085445</c:v>
                </c:pt>
                <c:pt idx="7">
                  <c:v>3400000</c:v>
                </c:pt>
                <c:pt idx="8">
                  <c:v>25394226</c:v>
                </c:pt>
                <c:pt idx="9">
                  <c:v>66792581</c:v>
                </c:pt>
                <c:pt idx="10">
                  <c:v>15640000</c:v>
                </c:pt>
                <c:pt idx="11">
                  <c:v>16855509.300000001</c:v>
                </c:pt>
                <c:pt idx="12">
                  <c:v>24795249.710000001</c:v>
                </c:pt>
                <c:pt idx="13">
                  <c:v>19549550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33EC-41AA-84BA-3D7FED7EF4E6}"/>
            </c:ext>
          </c:extLst>
        </c:ser>
        <c:ser>
          <c:idx val="8"/>
          <c:order val="8"/>
          <c:tx>
            <c:strRef>
              <c:f>'PŘEHLED_nízkopříjmové 2'!$K$4</c:f>
              <c:strCache>
                <c:ptCount val="1"/>
                <c:pt idx="0">
                  <c:v>Vyčerpaná alokace (%)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'PŘEHLED_nízkopříjmové 2'!$B$5:$B$18</c:f>
              <c:strCache>
                <c:ptCount val="14"/>
                <c:pt idx="0">
                  <c:v>Zlínský</c:v>
                </c:pt>
                <c:pt idx="1">
                  <c:v>Olomoucký</c:v>
                </c:pt>
                <c:pt idx="2">
                  <c:v>Jihomoravský</c:v>
                </c:pt>
                <c:pt idx="3">
                  <c:v>Jihočeský</c:v>
                </c:pt>
                <c:pt idx="4">
                  <c:v>Karlovarský</c:v>
                </c:pt>
                <c:pt idx="5">
                  <c:v>Středočeský</c:v>
                </c:pt>
                <c:pt idx="6">
                  <c:v>Plzeňský</c:v>
                </c:pt>
                <c:pt idx="7">
                  <c:v>Praha</c:v>
                </c:pt>
                <c:pt idx="8">
                  <c:v>Pardubický</c:v>
                </c:pt>
                <c:pt idx="9">
                  <c:v>Moravskoslezský</c:v>
                </c:pt>
                <c:pt idx="10">
                  <c:v>Liberecký</c:v>
                </c:pt>
                <c:pt idx="11">
                  <c:v>Ústecký</c:v>
                </c:pt>
                <c:pt idx="12">
                  <c:v>Vysočina</c:v>
                </c:pt>
                <c:pt idx="13">
                  <c:v>Královéhradecký </c:v>
                </c:pt>
              </c:strCache>
            </c:strRef>
          </c:cat>
          <c:val>
            <c:numRef>
              <c:f>'PŘEHLED_nízkopříjmové 2'!$K$5:$K$18</c:f>
              <c:numCache>
                <c:formatCode>0.00%</c:formatCode>
                <c:ptCount val="14"/>
                <c:pt idx="0">
                  <c:v>0.58945484822596572</c:v>
                </c:pt>
                <c:pt idx="1">
                  <c:v>0.48728148406201011</c:v>
                </c:pt>
                <c:pt idx="2">
                  <c:v>0.43727440206611595</c:v>
                </c:pt>
                <c:pt idx="3">
                  <c:v>0.40444947418670435</c:v>
                </c:pt>
                <c:pt idx="4">
                  <c:v>0.36622681200994456</c:v>
                </c:pt>
                <c:pt idx="5">
                  <c:v>0.36515973348783315</c:v>
                </c:pt>
                <c:pt idx="6">
                  <c:v>0.34308513886062131</c:v>
                </c:pt>
                <c:pt idx="7">
                  <c:v>0.30702546505327794</c:v>
                </c:pt>
                <c:pt idx="8">
                  <c:v>0.30588082389785592</c:v>
                </c:pt>
                <c:pt idx="9">
                  <c:v>0.30504467025940812</c:v>
                </c:pt>
                <c:pt idx="10">
                  <c:v>0.23865474413871496</c:v>
                </c:pt>
                <c:pt idx="11">
                  <c:v>0.22332868670005565</c:v>
                </c:pt>
                <c:pt idx="12">
                  <c:v>0.22247070282111642</c:v>
                </c:pt>
                <c:pt idx="13">
                  <c:v>0.20932340535060431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33EC-41AA-84BA-3D7FED7EF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716976"/>
        <c:axId val="321715408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'PŘEHLED_nízkopříjmové 2'!$D$4</c15:sqref>
                        </c15:formulaRef>
                      </c:ext>
                    </c:extLst>
                    <c:strCache>
                      <c:ptCount val="1"/>
                      <c:pt idx="0">
                        <c:v>Počet podaných žádostí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'PŘEHLED_nízkopříjmové 2'!$B$5:$B$18</c15:sqref>
                        </c15:formulaRef>
                      </c:ext>
                    </c:extLst>
                    <c:strCache>
                      <c:ptCount val="14"/>
                      <c:pt idx="0">
                        <c:v>Zlínský</c:v>
                      </c:pt>
                      <c:pt idx="1">
                        <c:v>Olomoucký</c:v>
                      </c:pt>
                      <c:pt idx="2">
                        <c:v>Jihomoravský</c:v>
                      </c:pt>
                      <c:pt idx="3">
                        <c:v>Jihočeský</c:v>
                      </c:pt>
                      <c:pt idx="4">
                        <c:v>Karlovarský</c:v>
                      </c:pt>
                      <c:pt idx="5">
                        <c:v>Středočeský</c:v>
                      </c:pt>
                      <c:pt idx="6">
                        <c:v>Plzeňský</c:v>
                      </c:pt>
                      <c:pt idx="7">
                        <c:v>Praha</c:v>
                      </c:pt>
                      <c:pt idx="8">
                        <c:v>Pardubický</c:v>
                      </c:pt>
                      <c:pt idx="9">
                        <c:v>Moravskoslezský</c:v>
                      </c:pt>
                      <c:pt idx="10">
                        <c:v>Liberecký</c:v>
                      </c:pt>
                      <c:pt idx="11">
                        <c:v>Ústecký</c:v>
                      </c:pt>
                      <c:pt idx="12">
                        <c:v>Vysočina</c:v>
                      </c:pt>
                      <c:pt idx="13">
                        <c:v>Královéhradecký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'PŘEHLED_nízkopříjmové 2'!$D$5:$D$18</c15:sqref>
                        </c15:formulaRef>
                      </c:ext>
                    </c:extLst>
                    <c:numCache>
                      <c:formatCode>#,##0</c:formatCode>
                      <c:ptCount val="14"/>
                      <c:pt idx="0">
                        <c:v>281</c:v>
                      </c:pt>
                      <c:pt idx="1">
                        <c:v>257</c:v>
                      </c:pt>
                      <c:pt idx="2">
                        <c:v>166</c:v>
                      </c:pt>
                      <c:pt idx="3">
                        <c:v>346</c:v>
                      </c:pt>
                      <c:pt idx="4">
                        <c:v>63</c:v>
                      </c:pt>
                      <c:pt idx="5">
                        <c:v>414</c:v>
                      </c:pt>
                      <c:pt idx="6">
                        <c:v>210</c:v>
                      </c:pt>
                      <c:pt idx="7">
                        <c:v>19</c:v>
                      </c:pt>
                      <c:pt idx="8">
                        <c:v>151</c:v>
                      </c:pt>
                      <c:pt idx="9">
                        <c:v>441</c:v>
                      </c:pt>
                      <c:pt idx="10">
                        <c:v>86</c:v>
                      </c:pt>
                      <c:pt idx="11">
                        <c:v>87</c:v>
                      </c:pt>
                      <c:pt idx="12">
                        <c:v>164</c:v>
                      </c:pt>
                      <c:pt idx="13">
                        <c:v>106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11-33EC-41AA-84BA-3D7FED7EF4E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2'!$F$4</c15:sqref>
                        </c15:formulaRef>
                      </c:ext>
                    </c:extLst>
                    <c:strCache>
                      <c:ptCount val="1"/>
                      <c:pt idx="0">
                        <c:v>Počet proplacených žádostí 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2'!$B$5:$B$18</c15:sqref>
                        </c15:formulaRef>
                      </c:ext>
                    </c:extLst>
                    <c:strCache>
                      <c:ptCount val="14"/>
                      <c:pt idx="0">
                        <c:v>Zlínský</c:v>
                      </c:pt>
                      <c:pt idx="1">
                        <c:v>Olomoucký</c:v>
                      </c:pt>
                      <c:pt idx="2">
                        <c:v>Jihomoravský</c:v>
                      </c:pt>
                      <c:pt idx="3">
                        <c:v>Jihočeský</c:v>
                      </c:pt>
                      <c:pt idx="4">
                        <c:v>Karlovarský</c:v>
                      </c:pt>
                      <c:pt idx="5">
                        <c:v>Středočeský</c:v>
                      </c:pt>
                      <c:pt idx="6">
                        <c:v>Plzeňský</c:v>
                      </c:pt>
                      <c:pt idx="7">
                        <c:v>Praha</c:v>
                      </c:pt>
                      <c:pt idx="8">
                        <c:v>Pardubický</c:v>
                      </c:pt>
                      <c:pt idx="9">
                        <c:v>Moravskoslezský</c:v>
                      </c:pt>
                      <c:pt idx="10">
                        <c:v>Liberecký</c:v>
                      </c:pt>
                      <c:pt idx="11">
                        <c:v>Ústecký</c:v>
                      </c:pt>
                      <c:pt idx="12">
                        <c:v>Vysočina</c:v>
                      </c:pt>
                      <c:pt idx="13">
                        <c:v>Královéhradecký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2'!$F$5:$F$18</c15:sqref>
                        </c15:formulaRef>
                      </c:ext>
                    </c:extLst>
                    <c:numCache>
                      <c:formatCode>#,##0</c:formatCode>
                      <c:ptCount val="14"/>
                      <c:pt idx="0">
                        <c:v>0</c:v>
                      </c:pt>
                      <c:pt idx="1">
                        <c:v>39</c:v>
                      </c:pt>
                      <c:pt idx="2">
                        <c:v>12</c:v>
                      </c:pt>
                      <c:pt idx="3">
                        <c:v>61</c:v>
                      </c:pt>
                      <c:pt idx="4">
                        <c:v>9</c:v>
                      </c:pt>
                      <c:pt idx="5">
                        <c:v>96</c:v>
                      </c:pt>
                      <c:pt idx="6">
                        <c:v>65</c:v>
                      </c:pt>
                      <c:pt idx="7">
                        <c:v>6</c:v>
                      </c:pt>
                      <c:pt idx="8">
                        <c:v>20</c:v>
                      </c:pt>
                      <c:pt idx="9">
                        <c:v>104</c:v>
                      </c:pt>
                      <c:pt idx="10">
                        <c:v>28</c:v>
                      </c:pt>
                      <c:pt idx="11">
                        <c:v>34</c:v>
                      </c:pt>
                      <c:pt idx="12">
                        <c:v>16</c:v>
                      </c:pt>
                      <c:pt idx="13">
                        <c:v>43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2-33EC-41AA-84BA-3D7FED7EF4E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2'!$G$4</c15:sqref>
                        </c15:formulaRef>
                      </c:ext>
                    </c:extLst>
                    <c:strCache>
                      <c:ptCount val="1"/>
                      <c:pt idx="0">
                        <c:v>Obnos proplacených žádostí 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2'!$B$5:$B$18</c15:sqref>
                        </c15:formulaRef>
                      </c:ext>
                    </c:extLst>
                    <c:strCache>
                      <c:ptCount val="14"/>
                      <c:pt idx="0">
                        <c:v>Zlínský</c:v>
                      </c:pt>
                      <c:pt idx="1">
                        <c:v>Olomoucký</c:v>
                      </c:pt>
                      <c:pt idx="2">
                        <c:v>Jihomoravský</c:v>
                      </c:pt>
                      <c:pt idx="3">
                        <c:v>Jihočeský</c:v>
                      </c:pt>
                      <c:pt idx="4">
                        <c:v>Karlovarský</c:v>
                      </c:pt>
                      <c:pt idx="5">
                        <c:v>Středočeský</c:v>
                      </c:pt>
                      <c:pt idx="6">
                        <c:v>Plzeňský</c:v>
                      </c:pt>
                      <c:pt idx="7">
                        <c:v>Praha</c:v>
                      </c:pt>
                      <c:pt idx="8">
                        <c:v>Pardubický</c:v>
                      </c:pt>
                      <c:pt idx="9">
                        <c:v>Moravskoslezský</c:v>
                      </c:pt>
                      <c:pt idx="10">
                        <c:v>Liberecký</c:v>
                      </c:pt>
                      <c:pt idx="11">
                        <c:v>Ústecký</c:v>
                      </c:pt>
                      <c:pt idx="12">
                        <c:v>Vysočina</c:v>
                      </c:pt>
                      <c:pt idx="13">
                        <c:v>Královéhradecký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2'!$G$5:$G$18</c15:sqref>
                        </c15:formulaRef>
                      </c:ext>
                    </c:extLst>
                    <c:numCache>
                      <c:formatCode>#,##0</c:formatCode>
                      <c:ptCount val="14"/>
                      <c:pt idx="0">
                        <c:v>0</c:v>
                      </c:pt>
                      <c:pt idx="1">
                        <c:v>5820000</c:v>
                      </c:pt>
                      <c:pt idx="2">
                        <c:v>1824433</c:v>
                      </c:pt>
                      <c:pt idx="3">
                        <c:v>9830480</c:v>
                      </c:pt>
                      <c:pt idx="4">
                        <c:v>1620000</c:v>
                      </c:pt>
                      <c:pt idx="5">
                        <c:v>16000000</c:v>
                      </c:pt>
                      <c:pt idx="6">
                        <c:v>10650000</c:v>
                      </c:pt>
                      <c:pt idx="7">
                        <c:v>1080000</c:v>
                      </c:pt>
                      <c:pt idx="8">
                        <c:v>3050000</c:v>
                      </c:pt>
                      <c:pt idx="9">
                        <c:v>16292500</c:v>
                      </c:pt>
                      <c:pt idx="10">
                        <c:v>4690000</c:v>
                      </c:pt>
                      <c:pt idx="11">
                        <c:v>5770000</c:v>
                      </c:pt>
                      <c:pt idx="12">
                        <c:v>2380000</c:v>
                      </c:pt>
                      <c:pt idx="13">
                        <c:v>7340000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3-33EC-41AA-84BA-3D7FED7EF4E6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2'!$H$4</c15:sqref>
                        </c15:formulaRef>
                      </c:ext>
                    </c:extLst>
                    <c:strCache>
                      <c:ptCount val="1"/>
                      <c:pt idx="0">
                        <c:v>Kotel na biomasu ruční přikládání (%)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2'!$B$5:$B$18</c15:sqref>
                        </c15:formulaRef>
                      </c:ext>
                    </c:extLst>
                    <c:strCache>
                      <c:ptCount val="14"/>
                      <c:pt idx="0">
                        <c:v>Zlínský</c:v>
                      </c:pt>
                      <c:pt idx="1">
                        <c:v>Olomoucký</c:v>
                      </c:pt>
                      <c:pt idx="2">
                        <c:v>Jihomoravský</c:v>
                      </c:pt>
                      <c:pt idx="3">
                        <c:v>Jihočeský</c:v>
                      </c:pt>
                      <c:pt idx="4">
                        <c:v>Karlovarský</c:v>
                      </c:pt>
                      <c:pt idx="5">
                        <c:v>Středočeský</c:v>
                      </c:pt>
                      <c:pt idx="6">
                        <c:v>Plzeňský</c:v>
                      </c:pt>
                      <c:pt idx="7">
                        <c:v>Praha</c:v>
                      </c:pt>
                      <c:pt idx="8">
                        <c:v>Pardubický</c:v>
                      </c:pt>
                      <c:pt idx="9">
                        <c:v>Moravskoslezský</c:v>
                      </c:pt>
                      <c:pt idx="10">
                        <c:v>Liberecký</c:v>
                      </c:pt>
                      <c:pt idx="11">
                        <c:v>Ústecký</c:v>
                      </c:pt>
                      <c:pt idx="12">
                        <c:v>Vysočina</c:v>
                      </c:pt>
                      <c:pt idx="13">
                        <c:v>Královéhradecký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2'!$H$5:$H$18</c15:sqref>
                        </c15:formulaRef>
                      </c:ext>
                    </c:extLst>
                    <c:numCache>
                      <c:formatCode>0.0%</c:formatCode>
                      <c:ptCount val="14"/>
                      <c:pt idx="0">
                        <c:v>0.71250000000000002</c:v>
                      </c:pt>
                      <c:pt idx="1">
                        <c:v>0.61904761904761907</c:v>
                      </c:pt>
                      <c:pt idx="2">
                        <c:v>0.62135922330097082</c:v>
                      </c:pt>
                      <c:pt idx="3">
                        <c:v>0.35447761194029853</c:v>
                      </c:pt>
                      <c:pt idx="4">
                        <c:v>0.17948717948717949</c:v>
                      </c:pt>
                      <c:pt idx="5">
                        <c:v>0.15937499999999999</c:v>
                      </c:pt>
                      <c:pt idx="6">
                        <c:v>0.29696969696969699</c:v>
                      </c:pt>
                      <c:pt idx="7">
                        <c:v>0</c:v>
                      </c:pt>
                      <c:pt idx="8">
                        <c:v>0.38524590163934425</c:v>
                      </c:pt>
                      <c:pt idx="9">
                        <c:v>0.40540540540540543</c:v>
                      </c:pt>
                      <c:pt idx="10">
                        <c:v>0.26829268292682928</c:v>
                      </c:pt>
                      <c:pt idx="11">
                        <c:v>5.2631578947368418E-2</c:v>
                      </c:pt>
                      <c:pt idx="12">
                        <c:v>0.6</c:v>
                      </c:pt>
                      <c:pt idx="13">
                        <c:v>0.20370370370370369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4-33EC-41AA-84BA-3D7FED7EF4E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2'!$I$4</c15:sqref>
                        </c15:formulaRef>
                      </c:ext>
                    </c:extLst>
                    <c:strCache>
                      <c:ptCount val="1"/>
                      <c:pt idx="0">
                        <c:v>Kotel na biomasu automat (%)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2'!$B$5:$B$18</c15:sqref>
                        </c15:formulaRef>
                      </c:ext>
                    </c:extLst>
                    <c:strCache>
                      <c:ptCount val="14"/>
                      <c:pt idx="0">
                        <c:v>Zlínský</c:v>
                      </c:pt>
                      <c:pt idx="1">
                        <c:v>Olomoucký</c:v>
                      </c:pt>
                      <c:pt idx="2">
                        <c:v>Jihomoravský</c:v>
                      </c:pt>
                      <c:pt idx="3">
                        <c:v>Jihočeský</c:v>
                      </c:pt>
                      <c:pt idx="4">
                        <c:v>Karlovarský</c:v>
                      </c:pt>
                      <c:pt idx="5">
                        <c:v>Středočeský</c:v>
                      </c:pt>
                      <c:pt idx="6">
                        <c:v>Plzeňský</c:v>
                      </c:pt>
                      <c:pt idx="7">
                        <c:v>Praha</c:v>
                      </c:pt>
                      <c:pt idx="8">
                        <c:v>Pardubický</c:v>
                      </c:pt>
                      <c:pt idx="9">
                        <c:v>Moravskoslezský</c:v>
                      </c:pt>
                      <c:pt idx="10">
                        <c:v>Liberecký</c:v>
                      </c:pt>
                      <c:pt idx="11">
                        <c:v>Ústecký</c:v>
                      </c:pt>
                      <c:pt idx="12">
                        <c:v>Vysočina</c:v>
                      </c:pt>
                      <c:pt idx="13">
                        <c:v>Královéhradecký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2'!$I$5:$I$18</c15:sqref>
                        </c15:formulaRef>
                      </c:ext>
                    </c:extLst>
                    <c:numCache>
                      <c:formatCode>0.0%</c:formatCode>
                      <c:ptCount val="14"/>
                      <c:pt idx="0">
                        <c:v>6.6666666666666666E-2</c:v>
                      </c:pt>
                      <c:pt idx="1">
                        <c:v>0.10119047619047619</c:v>
                      </c:pt>
                      <c:pt idx="2">
                        <c:v>4.8543689320388349E-2</c:v>
                      </c:pt>
                      <c:pt idx="3">
                        <c:v>0.10074626865671642</c:v>
                      </c:pt>
                      <c:pt idx="4">
                        <c:v>0.17948717948717949</c:v>
                      </c:pt>
                      <c:pt idx="5">
                        <c:v>0.15</c:v>
                      </c:pt>
                      <c:pt idx="6">
                        <c:v>9.696969696969697E-2</c:v>
                      </c:pt>
                      <c:pt idx="7">
                        <c:v>0.15789473684210525</c:v>
                      </c:pt>
                      <c:pt idx="8">
                        <c:v>0.24590163934426229</c:v>
                      </c:pt>
                      <c:pt idx="9">
                        <c:v>0.15405405405405406</c:v>
                      </c:pt>
                      <c:pt idx="10">
                        <c:v>0.12195121951219512</c:v>
                      </c:pt>
                      <c:pt idx="11">
                        <c:v>0.18421052631578946</c:v>
                      </c:pt>
                      <c:pt idx="12">
                        <c:v>4.5454545454545456E-2</c:v>
                      </c:pt>
                      <c:pt idx="13">
                        <c:v>9.2592592592592587E-2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5-33EC-41AA-84BA-3D7FED7EF4E6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2'!$J$4</c15:sqref>
                        </c15:formulaRef>
                      </c:ext>
                    </c:extLst>
                    <c:strCache>
                      <c:ptCount val="1"/>
                      <c:pt idx="0">
                        <c:v>Tepelné čerpadlo (%)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2'!$B$5:$B$18</c15:sqref>
                        </c15:formulaRef>
                      </c:ext>
                    </c:extLst>
                    <c:strCache>
                      <c:ptCount val="14"/>
                      <c:pt idx="0">
                        <c:v>Zlínský</c:v>
                      </c:pt>
                      <c:pt idx="1">
                        <c:v>Olomoucký</c:v>
                      </c:pt>
                      <c:pt idx="2">
                        <c:v>Jihomoravský</c:v>
                      </c:pt>
                      <c:pt idx="3">
                        <c:v>Jihočeský</c:v>
                      </c:pt>
                      <c:pt idx="4">
                        <c:v>Karlovarský</c:v>
                      </c:pt>
                      <c:pt idx="5">
                        <c:v>Středočeský</c:v>
                      </c:pt>
                      <c:pt idx="6">
                        <c:v>Plzeňský</c:v>
                      </c:pt>
                      <c:pt idx="7">
                        <c:v>Praha</c:v>
                      </c:pt>
                      <c:pt idx="8">
                        <c:v>Pardubický</c:v>
                      </c:pt>
                      <c:pt idx="9">
                        <c:v>Moravskoslezský</c:v>
                      </c:pt>
                      <c:pt idx="10">
                        <c:v>Liberecký</c:v>
                      </c:pt>
                      <c:pt idx="11">
                        <c:v>Ústecký</c:v>
                      </c:pt>
                      <c:pt idx="12">
                        <c:v>Vysočina</c:v>
                      </c:pt>
                      <c:pt idx="13">
                        <c:v>Královéhradecký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'PŘEHLED_nízkopříjmové 2'!$J$5:$J$18</c15:sqref>
                        </c15:formulaRef>
                      </c:ext>
                    </c:extLst>
                    <c:numCache>
                      <c:formatCode>0.0%</c:formatCode>
                      <c:ptCount val="14"/>
                      <c:pt idx="0">
                        <c:v>0.22083333333333333</c:v>
                      </c:pt>
                      <c:pt idx="1">
                        <c:v>0.27976190476190477</c:v>
                      </c:pt>
                      <c:pt idx="2">
                        <c:v>0.3300970873786408</c:v>
                      </c:pt>
                      <c:pt idx="3">
                        <c:v>0.54477611940298509</c:v>
                      </c:pt>
                      <c:pt idx="4">
                        <c:v>0.64102564102564108</c:v>
                      </c:pt>
                      <c:pt idx="5">
                        <c:v>0.69062500000000004</c:v>
                      </c:pt>
                      <c:pt idx="6">
                        <c:v>0.60606060606060608</c:v>
                      </c:pt>
                      <c:pt idx="7">
                        <c:v>0.84210526315789469</c:v>
                      </c:pt>
                      <c:pt idx="8">
                        <c:v>0.36885245901639346</c:v>
                      </c:pt>
                      <c:pt idx="9">
                        <c:v>0.44054054054054054</c:v>
                      </c:pt>
                      <c:pt idx="10">
                        <c:v>0.6097560975609756</c:v>
                      </c:pt>
                      <c:pt idx="11">
                        <c:v>0.76315789473684215</c:v>
                      </c:pt>
                      <c:pt idx="12">
                        <c:v>0.35454545454545455</c:v>
                      </c:pt>
                      <c:pt idx="13">
                        <c:v>0.70370370370370372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16-33EC-41AA-84BA-3D7FED7EF4E6}"/>
                  </c:ext>
                </c:extLst>
              </c15:ser>
            </c15:filteredBarSeries>
          </c:ext>
        </c:extLst>
      </c:bar3DChart>
      <c:catAx>
        <c:axId val="3217169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1715408"/>
        <c:crosses val="autoZero"/>
        <c:auto val="1"/>
        <c:lblAlgn val="ctr"/>
        <c:lblOffset val="100"/>
        <c:noMultiLvlLbl val="0"/>
      </c:catAx>
      <c:valAx>
        <c:axId val="32171540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171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0.94773</cdr:y>
    </cdr:from>
    <cdr:to>
      <cdr:x>0.19843</cdr:x>
      <cdr:y>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xmlns="" id="{83BBB97D-7B09-4F0F-96C3-19275F318D48}"/>
            </a:ext>
          </a:extLst>
        </cdr:cNvPr>
        <cdr:cNvSpPr txBox="1"/>
      </cdr:nvSpPr>
      <cdr:spPr>
        <a:xfrm xmlns:a="http://schemas.openxmlformats.org/drawingml/2006/main">
          <a:off x="0" y="5244160"/>
          <a:ext cx="1614196" cy="289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91440" tIns="45720" rIns="91440" bIns="45720" rtlCol="0" anchor="t">
          <a:normAutofit/>
        </a:bodyPr>
        <a:lstStyle xmlns:a="http://schemas.openxmlformats.org/drawingml/2006/main"/>
        <a:p xmlns:a="http://schemas.openxmlformats.org/drawingml/2006/main">
          <a:pPr algn="l"/>
          <a:r>
            <a:rPr lang="cs-CZ" sz="1200" dirty="0">
              <a:solidFill>
                <a:schemeClr val="tx2"/>
              </a:solidFill>
            </a:rPr>
            <a:t>Data k 3/2024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25082-5971-4536-A429-7CAF1F874B8F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2A680-C2C8-4903-9290-1AF8E3D7A4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862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3T14:49:18.0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24575,'1651'0'-1365,"-1627"0"-5461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3T14:49:32.8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24575,'3'1'0,"0"1"0,0-1 0,0 0 0,0 0 0,0 0 0,1 0 0,-1 0 0,0-1 0,0 1 0,1-1 0,-1 0 0,5 0 0,-6 0 0,521 4 0,-273-7 0,615 3-1365,-855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D1F04-B612-464D-9DFF-79EF82B4A90F}" type="datetimeFigureOut">
              <a:rPr lang="cs-CZ" smtClean="0"/>
              <a:t>16.05.2024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3598A-86C9-4665-8D46-0ABCB8F956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43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7001614" cy="6858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502E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01613" y="0"/>
            <a:ext cx="5190387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4002975"/>
            <a:ext cx="6482033" cy="89896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DD1C41EA-6783-F330-B0EF-F3C7B9F3E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857" y="332508"/>
            <a:ext cx="2551216" cy="701710"/>
          </a:xfrm>
          <a:prstGeom prst="rect">
            <a:avLst/>
          </a:prstGeom>
        </p:spPr>
      </p:pic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244497" y="5681344"/>
            <a:ext cx="5609546" cy="34795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244496" y="6029302"/>
            <a:ext cx="5449292" cy="27723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6203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_2_pole_vertikal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xmlns="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1" name="Zástupný symbol obrázku 2">
            <a:extLst>
              <a:ext uri="{FF2B5EF4-FFF2-40B4-BE49-F238E27FC236}">
                <a16:creationId xmlns:a16="http://schemas.microsoft.com/office/drawing/2014/main" xmlns="" id="{E4697B59-EF97-B146-EF45-168E188EA7A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587817" y="0"/>
            <a:ext cx="4304432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2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246050"/>
            <a:ext cx="3068637" cy="26721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3" name="Zástupný symbol obrázku 2">
            <a:extLst>
              <a:ext uri="{FF2B5EF4-FFF2-40B4-BE49-F238E27FC236}">
                <a16:creationId xmlns:a16="http://schemas.microsoft.com/office/drawing/2014/main" xmlns="" id="{33A6A43E-EE60-7175-6E8B-3B00464CD88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887568" y="0"/>
            <a:ext cx="4304432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7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_2_pole_horizontal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7817" y="3429000"/>
            <a:ext cx="8601128" cy="3429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xmlns="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1" name="Zástupný symbol obrázku 2">
            <a:extLst>
              <a:ext uri="{FF2B5EF4-FFF2-40B4-BE49-F238E27FC236}">
                <a16:creationId xmlns:a16="http://schemas.microsoft.com/office/drawing/2014/main" xmlns="" id="{E4697B59-EF97-B146-EF45-168E188EA7A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587817" y="0"/>
            <a:ext cx="8601128" cy="3429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2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246050"/>
            <a:ext cx="3068637" cy="26721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75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Z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8" y="5701136"/>
            <a:ext cx="2977268" cy="625227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20043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Nová zelená úsporám</a:t>
            </a:r>
            <a:endParaRPr lang="en-US" dirty="0"/>
          </a:p>
        </p:txBody>
      </p:sp>
      <p:sp>
        <p:nvSpPr>
          <p:cNvPr id="15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013559"/>
            <a:ext cx="3068637" cy="26721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cxnSp>
        <p:nvCxnSpPr>
          <p:cNvPr id="12" name="Přímá spojnice 11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4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ZÚ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20043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Nová zelená úsporám</a:t>
            </a:r>
            <a:br>
              <a:rPr lang="cs-CZ" dirty="0"/>
            </a:br>
            <a:r>
              <a:rPr lang="cs-CZ" dirty="0" err="1"/>
              <a:t>Light</a:t>
            </a:r>
            <a:endParaRPr lang="en-US" dirty="0"/>
          </a:p>
        </p:txBody>
      </p:sp>
      <p:sp>
        <p:nvSpPr>
          <p:cNvPr id="15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408251"/>
            <a:ext cx="3068637" cy="22768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cxnSp>
        <p:nvCxnSpPr>
          <p:cNvPr id="12" name="Přímá spojnice 11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50"/>
          <a:stretch/>
        </p:blipFill>
        <p:spPr>
          <a:xfrm>
            <a:off x="341530" y="5614468"/>
            <a:ext cx="2923607" cy="81349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1" y="5051177"/>
            <a:ext cx="2458252" cy="5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17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795888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program Životní prostředí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974611"/>
            <a:ext cx="3068637" cy="155455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59" y="5890477"/>
            <a:ext cx="1885220" cy="51694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7" y="5240250"/>
            <a:ext cx="1912706" cy="336144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357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ŽP - zastřešujíc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795888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program Životní prostředí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934347"/>
            <a:ext cx="3068637" cy="15613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Zastřešující schéma</a:t>
            </a:r>
            <a:endParaRPr lang="en-US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7" y="5141815"/>
            <a:ext cx="2200573" cy="57058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84" y="5890477"/>
            <a:ext cx="1885220" cy="516948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524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ŽP - Národní plán obno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0" y="5729796"/>
            <a:ext cx="2213938" cy="662556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795888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program Životní prostředí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866690"/>
            <a:ext cx="3068637" cy="15613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plán obnovy</a:t>
            </a:r>
            <a:endParaRPr lang="en-US" dirty="0"/>
          </a:p>
        </p:txBody>
      </p:sp>
      <p:cxnSp>
        <p:nvCxnSpPr>
          <p:cNvPr id="14" name="Přímá spojnice 13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04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é fo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4" y="5534441"/>
            <a:ext cx="745183" cy="835630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20043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Norské fondy</a:t>
            </a:r>
            <a:endParaRPr lang="en-US" dirty="0"/>
          </a:p>
        </p:txBody>
      </p:sp>
      <p:sp>
        <p:nvSpPr>
          <p:cNvPr id="15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1862274"/>
            <a:ext cx="3068637" cy="26721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cxnSp>
        <p:nvCxnSpPr>
          <p:cNvPr id="12" name="Přímá spojnice 11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182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pic>
        <p:nvPicPr>
          <p:cNvPr id="28" name="Obrázek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1" y="5862196"/>
            <a:ext cx="2200573" cy="570581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795888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Operační program Životní prostředí</a:t>
            </a:r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4" r="26626" b="17549"/>
          <a:stretch/>
        </p:blipFill>
        <p:spPr>
          <a:xfrm>
            <a:off x="356410" y="5286195"/>
            <a:ext cx="1927431" cy="317270"/>
          </a:xfrm>
          <a:prstGeom prst="rect">
            <a:avLst/>
          </a:prstGeom>
        </p:spPr>
      </p:pic>
      <p:sp>
        <p:nvSpPr>
          <p:cNvPr id="12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866690"/>
            <a:ext cx="3068637" cy="15613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cxnSp>
        <p:nvCxnSpPr>
          <p:cNvPr id="17" name="Přímá spojnice 16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217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grpSp>
        <p:nvGrpSpPr>
          <p:cNvPr id="2" name="Skupina 1"/>
          <p:cNvGrpSpPr/>
          <p:nvPr userDrawn="1"/>
        </p:nvGrpSpPr>
        <p:grpSpPr>
          <a:xfrm>
            <a:off x="344433" y="5351074"/>
            <a:ext cx="1880296" cy="228559"/>
            <a:chOff x="479256" y="4019095"/>
            <a:chExt cx="7409096" cy="900610"/>
          </a:xfrm>
        </p:grpSpPr>
        <p:pic>
          <p:nvPicPr>
            <p:cNvPr id="26" name="Obrázek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56" y="4019095"/>
              <a:ext cx="900610" cy="900610"/>
            </a:xfrm>
            <a:prstGeom prst="rect">
              <a:avLst/>
            </a:prstGeom>
          </p:spPr>
        </p:pic>
        <p:pic>
          <p:nvPicPr>
            <p:cNvPr id="27" name="Obrázek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004" y="4019095"/>
              <a:ext cx="900610" cy="900610"/>
            </a:xfrm>
            <a:prstGeom prst="rect">
              <a:avLst/>
            </a:prstGeom>
          </p:spPr>
        </p:pic>
        <p:pic>
          <p:nvPicPr>
            <p:cNvPr id="29" name="Obrázek 2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752" y="4019095"/>
              <a:ext cx="900610" cy="900610"/>
            </a:xfrm>
            <a:prstGeom prst="rect">
              <a:avLst/>
            </a:prstGeom>
          </p:spPr>
        </p:pic>
        <p:pic>
          <p:nvPicPr>
            <p:cNvPr id="31" name="Obrázek 3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500" y="4019095"/>
              <a:ext cx="900610" cy="900610"/>
            </a:xfrm>
            <a:prstGeom prst="rect">
              <a:avLst/>
            </a:prstGeom>
          </p:spPr>
        </p:pic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248" y="4019095"/>
              <a:ext cx="900610" cy="900610"/>
            </a:xfrm>
            <a:prstGeom prst="rect">
              <a:avLst/>
            </a:prstGeom>
          </p:spPr>
        </p:pic>
        <p:pic>
          <p:nvPicPr>
            <p:cNvPr id="33" name="Obrázek 3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996" y="4019095"/>
              <a:ext cx="900610" cy="900610"/>
            </a:xfrm>
            <a:prstGeom prst="rect">
              <a:avLst/>
            </a:prstGeom>
          </p:spPr>
        </p:pic>
        <p:pic>
          <p:nvPicPr>
            <p:cNvPr id="34" name="Obrázek 33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742" y="4019095"/>
              <a:ext cx="900610" cy="900610"/>
            </a:xfrm>
            <a:prstGeom prst="rect">
              <a:avLst/>
            </a:prstGeom>
          </p:spPr>
        </p:pic>
      </p:grpSp>
      <p:sp>
        <p:nvSpPr>
          <p:cNvPr id="18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659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Operační program Spravedlivá transformace</a:t>
            </a:r>
            <a:endParaRPr lang="en-US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48" y="5862196"/>
            <a:ext cx="2200573" cy="570581"/>
          </a:xfrm>
          <a:prstGeom prst="rect">
            <a:avLst/>
          </a:prstGeom>
        </p:spPr>
      </p:pic>
      <p:sp>
        <p:nvSpPr>
          <p:cNvPr id="24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799144"/>
            <a:ext cx="3068637" cy="15613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cxnSp>
        <p:nvCxnSpPr>
          <p:cNvPr id="25" name="Přímá spojnice 24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32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d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xmlns="" id="{074162A5-20EC-8580-4B8E-FEA0B5B3A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0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4261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3587817" cy="4883085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50"/>
          <a:stretch/>
        </p:blipFill>
        <p:spPr>
          <a:xfrm>
            <a:off x="341530" y="5614468"/>
            <a:ext cx="2923607" cy="813491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8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209475" cy="967926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Modernizační fond</a:t>
            </a:r>
            <a:endParaRPr lang="en-US" dirty="0"/>
          </a:p>
        </p:txBody>
      </p:sp>
      <p:sp>
        <p:nvSpPr>
          <p:cNvPr id="19" name="Zástupný text 19">
            <a:extLst>
              <a:ext uri="{FF2B5EF4-FFF2-40B4-BE49-F238E27FC236}">
                <a16:creationId xmlns:a16="http://schemas.microsoft.com/office/drawing/2014/main" xmlns="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1818140"/>
            <a:ext cx="3068637" cy="15613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cxnSp>
        <p:nvCxnSpPr>
          <p:cNvPr id="3" name="Přímá spojnice 2"/>
          <p:cNvCxnSpPr/>
          <p:nvPr userDrawn="1"/>
        </p:nvCxnSpPr>
        <p:spPr>
          <a:xfrm flipH="1" flipV="1">
            <a:off x="3581400" y="3339465"/>
            <a:ext cx="6416" cy="35185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64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7001614" cy="6858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502E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01613" y="0"/>
            <a:ext cx="5190387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4002975"/>
            <a:ext cx="6482033" cy="898963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Děkuji za pozornost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DD1C41EA-6783-F330-B0EF-F3C7B9F3E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857" y="332508"/>
            <a:ext cx="2551216" cy="701710"/>
          </a:xfrm>
          <a:prstGeom prst="rect">
            <a:avLst/>
          </a:prstGeom>
        </p:spPr>
      </p:pic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244497" y="5681344"/>
            <a:ext cx="5609546" cy="34795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244496" y="6029302"/>
            <a:ext cx="5449292" cy="27723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005363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modrá_podtitul_sez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407988" y="476250"/>
            <a:ext cx="11306175" cy="681218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Kliknutím přidáte titulek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407988" y="2082189"/>
            <a:ext cx="11306175" cy="3739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/>
              <a:t>Text</a:t>
            </a:r>
            <a:endParaRPr lang="nb-NO" dirty="0"/>
          </a:p>
          <a:p>
            <a:pPr lvl="1"/>
            <a:r>
              <a:rPr lang="cs-CZ" dirty="0"/>
              <a:t>Druhá úroveň</a:t>
            </a:r>
            <a:endParaRPr lang="nb-NO" dirty="0"/>
          </a:p>
          <a:p>
            <a:pPr lvl="2"/>
            <a:r>
              <a:rPr lang="cs-CZ" dirty="0"/>
              <a:t>Třetí úroveň</a:t>
            </a:r>
            <a:endParaRPr lang="nb-NO" dirty="0"/>
          </a:p>
          <a:p>
            <a:pPr lvl="3"/>
            <a:r>
              <a:rPr lang="cs-CZ" dirty="0"/>
              <a:t>Čtvrtá úroveň</a:t>
            </a:r>
            <a:endParaRPr lang="nb-NO" dirty="0"/>
          </a:p>
          <a:p>
            <a:pPr lvl="4"/>
            <a:r>
              <a:rPr lang="cs-CZ" dirty="0"/>
              <a:t>Pátá úroveň</a:t>
            </a:r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394846" y="1352063"/>
            <a:ext cx="11307004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Podtitulek</a:t>
            </a:r>
            <a:endParaRPr lang="en-GB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096" y="6270768"/>
            <a:ext cx="2717177" cy="238481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>
            <a:off x="407988" y="6096808"/>
            <a:ext cx="1132681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číslo snímku 5">
            <a:extLst>
              <a:ext uri="{FF2B5EF4-FFF2-40B4-BE49-F238E27FC236}">
                <a16:creationId xmlns:a16="http://schemas.microsoft.com/office/drawing/2014/main" xmlns="" id="{C54C7BDB-BF1A-3E44-9B6D-AD596E03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30596"/>
            <a:ext cx="3091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5A686B"/>
                </a:solidFill>
                <a:latin typeface="JohnSans Text Pro" panose="02000503070000020003" pitchFamily="2" charset="0"/>
              </a:defRPr>
            </a:lvl1pPr>
          </a:lstStyle>
          <a:p>
            <a:r>
              <a:rPr lang="cs-CZ" dirty="0"/>
              <a:t>Strana </a:t>
            </a:r>
            <a:fld id="{ED849EA6-AEEF-9E42-A9CB-11D1C1A366A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1489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Z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xmlns="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20043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Nová zelená úsporám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90"/>
          <a:stretch/>
        </p:blipFill>
        <p:spPr>
          <a:xfrm>
            <a:off x="361628" y="5352966"/>
            <a:ext cx="1203221" cy="10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6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5"/>
          <p:cNvSpPr>
            <a:spLocks noGrp="1"/>
          </p:cNvSpPr>
          <p:nvPr>
            <p:ph idx="1"/>
          </p:nvPr>
        </p:nvSpPr>
        <p:spPr>
          <a:xfrm>
            <a:off x="4255504" y="1734532"/>
            <a:ext cx="7307046" cy="46578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xmlns="" id="{074162A5-20EC-8580-4B8E-FEA0B5B3A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8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9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B7B9757D-F856-2AB2-66EB-E083E72BE416}"/>
              </a:ext>
            </a:extLst>
          </p:cNvPr>
          <p:cNvSpPr/>
          <p:nvPr userDrawn="1"/>
        </p:nvSpPr>
        <p:spPr>
          <a:xfrm>
            <a:off x="3587817" y="0"/>
            <a:ext cx="8601128" cy="3429000"/>
          </a:xfrm>
          <a:prstGeom prst="rect">
            <a:avLst/>
          </a:prstGeom>
          <a:solidFill>
            <a:srgbClr val="65B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ástupný text 17">
            <a:extLst>
              <a:ext uri="{FF2B5EF4-FFF2-40B4-BE49-F238E27FC236}">
                <a16:creationId xmlns:a16="http://schemas.microsoft.com/office/drawing/2014/main" xmlns="" id="{164CF6FE-A5B5-4FBF-D667-13B731FA0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3700" y="615460"/>
            <a:ext cx="7442569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2" name="Zástupný text 19">
            <a:extLst>
              <a:ext uri="{FF2B5EF4-FFF2-40B4-BE49-F238E27FC236}">
                <a16:creationId xmlns:a16="http://schemas.microsoft.com/office/drawing/2014/main" xmlns="" id="{AED18843-85BC-A117-78B7-43C1ED6BE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3700" y="1355292"/>
            <a:ext cx="7442569" cy="15541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xmlns="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449B7043-C75A-DE69-5F75-2A873A49C467}"/>
              </a:ext>
            </a:extLst>
          </p:cNvPr>
          <p:cNvSpPr/>
          <p:nvPr userDrawn="1"/>
        </p:nvSpPr>
        <p:spPr>
          <a:xfrm>
            <a:off x="3587817" y="3429000"/>
            <a:ext cx="8601128" cy="3429000"/>
          </a:xfrm>
          <a:prstGeom prst="rect">
            <a:avLst/>
          </a:prstGeom>
          <a:solidFill>
            <a:srgbClr val="B0C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ástupný text 17">
            <a:extLst>
              <a:ext uri="{FF2B5EF4-FFF2-40B4-BE49-F238E27FC236}">
                <a16:creationId xmlns:a16="http://schemas.microsoft.com/office/drawing/2014/main" xmlns="" id="{5700A674-F4D3-273C-F7BF-1C322C552E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3700" y="4044460"/>
            <a:ext cx="7442569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xmlns="" id="{06E8D138-E12B-FDE6-6F27-7BD7DC70CF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3700" y="4784292"/>
            <a:ext cx="7442569" cy="15541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6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B7B9757D-F856-2AB2-66EB-E083E72BE416}"/>
              </a:ext>
            </a:extLst>
          </p:cNvPr>
          <p:cNvSpPr/>
          <p:nvPr userDrawn="1"/>
        </p:nvSpPr>
        <p:spPr>
          <a:xfrm>
            <a:off x="3587817" y="0"/>
            <a:ext cx="8601128" cy="3429000"/>
          </a:xfrm>
          <a:prstGeom prst="rect">
            <a:avLst/>
          </a:prstGeom>
          <a:solidFill>
            <a:srgbClr val="65B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7816" y="3429000"/>
            <a:ext cx="8601128" cy="3429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Zástupný text 17">
            <a:extLst>
              <a:ext uri="{FF2B5EF4-FFF2-40B4-BE49-F238E27FC236}">
                <a16:creationId xmlns:a16="http://schemas.microsoft.com/office/drawing/2014/main" xmlns="" id="{164CF6FE-A5B5-4FBF-D667-13B731FA0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3700" y="615460"/>
            <a:ext cx="7442569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2" name="Zástupný text 19">
            <a:extLst>
              <a:ext uri="{FF2B5EF4-FFF2-40B4-BE49-F238E27FC236}">
                <a16:creationId xmlns:a16="http://schemas.microsoft.com/office/drawing/2014/main" xmlns="" id="{AED18843-85BC-A117-78B7-43C1ED6BE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3700" y="1355292"/>
            <a:ext cx="7442569" cy="15541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xmlns="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0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8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pole_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ADE8C48E-2922-1A58-116D-DD306057F2DF}"/>
              </a:ext>
            </a:extLst>
          </p:cNvPr>
          <p:cNvSpPr/>
          <p:nvPr userDrawn="1"/>
        </p:nvSpPr>
        <p:spPr>
          <a:xfrm>
            <a:off x="7007629" y="0"/>
            <a:ext cx="5184371" cy="3429000"/>
          </a:xfrm>
          <a:prstGeom prst="rect">
            <a:avLst/>
          </a:prstGeom>
          <a:solidFill>
            <a:srgbClr val="B0C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B7B9757D-F856-2AB2-66EB-E083E72BE416}"/>
              </a:ext>
            </a:extLst>
          </p:cNvPr>
          <p:cNvSpPr/>
          <p:nvPr userDrawn="1"/>
        </p:nvSpPr>
        <p:spPr>
          <a:xfrm>
            <a:off x="7007605" y="3429000"/>
            <a:ext cx="5181339" cy="3429000"/>
          </a:xfrm>
          <a:prstGeom prst="rect">
            <a:avLst/>
          </a:prstGeom>
          <a:solidFill>
            <a:srgbClr val="65B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7816" y="0"/>
            <a:ext cx="3419813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xmlns="" id="{3046EFC6-8179-D102-6CB6-FFEC48874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7344" y="640080"/>
            <a:ext cx="4098925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xmlns="" id="{4F4165BC-E376-3CC9-F1AC-4CC471318F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47344" y="1371917"/>
            <a:ext cx="4098925" cy="15541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21" name="Zástupný text 17">
            <a:extLst>
              <a:ext uri="{FF2B5EF4-FFF2-40B4-BE49-F238E27FC236}">
                <a16:creationId xmlns:a16="http://schemas.microsoft.com/office/drawing/2014/main" xmlns="" id="{164CF6FE-A5B5-4FBF-D667-13B731FA0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7344" y="4044460"/>
            <a:ext cx="4098925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2" name="Zástupný text 19">
            <a:extLst>
              <a:ext uri="{FF2B5EF4-FFF2-40B4-BE49-F238E27FC236}">
                <a16:creationId xmlns:a16="http://schemas.microsoft.com/office/drawing/2014/main" xmlns="" id="{AED18843-85BC-A117-78B7-43C1ED6BE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47344" y="4784292"/>
            <a:ext cx="4098925" cy="15541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xmlns="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3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5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od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xmlns="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504" y="615777"/>
            <a:ext cx="7374001" cy="739515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319932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xmlns="" id="{074162A5-20EC-8580-4B8E-FEA0B5B3A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0" name="Zástupný text 9">
            <a:extLst>
              <a:ext uri="{FF2B5EF4-FFF2-40B4-BE49-F238E27FC236}">
                <a16:creationId xmlns:a16="http://schemas.microsoft.com/office/drawing/2014/main" xmlns="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5503" y="1728586"/>
            <a:ext cx="7374002" cy="4663766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18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6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9932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7817" y="0"/>
            <a:ext cx="8601128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xmlns="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1" name="Zástupný text 19">
            <a:extLst>
              <a:ext uri="{FF2B5EF4-FFF2-40B4-BE49-F238E27FC236}">
                <a16:creationId xmlns:a16="http://schemas.microsoft.com/office/drawing/2014/main" xmlns="" id="{D69A1ABE-1778-8481-E65E-D3A727DC4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246050"/>
            <a:ext cx="3068637" cy="26721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630273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3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_3_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3587817" cy="6858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9932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07629" y="3429000"/>
            <a:ext cx="5181315" cy="3429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xmlns="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746967"/>
            <a:ext cx="2350607" cy="645385"/>
          </a:xfrm>
          <a:prstGeom prst="rect">
            <a:avLst/>
          </a:prstGeom>
        </p:spPr>
      </p:pic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xmlns="" id="{7940F9E3-25BC-841B-1665-5EC03B1F3E0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87816" y="0"/>
            <a:ext cx="3419813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Zástupný symbol obrázku 2">
            <a:extLst>
              <a:ext uri="{FF2B5EF4-FFF2-40B4-BE49-F238E27FC236}">
                <a16:creationId xmlns:a16="http://schemas.microsoft.com/office/drawing/2014/main" xmlns="" id="{E4697B59-EF97-B146-EF45-168E188EA7A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007629" y="0"/>
            <a:ext cx="5181315" cy="3429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Zástupný text 19">
            <a:extLst>
              <a:ext uri="{FF2B5EF4-FFF2-40B4-BE49-F238E27FC236}">
                <a16:creationId xmlns:a16="http://schemas.microsoft.com/office/drawing/2014/main" xmlns="" id="{B2F48C53-FAB0-82FF-BCFC-737CBF3815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89" y="2246050"/>
            <a:ext cx="3068637" cy="26721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xmlns="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5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B536A2BF-B894-C127-8DAA-78302F73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CC065C4-D212-260F-848C-B5ADF4D40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0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75" r:id="rId3"/>
    <p:sldLayoutId id="2147483664" r:id="rId4"/>
    <p:sldLayoutId id="2147483658" r:id="rId5"/>
    <p:sldLayoutId id="2147483662" r:id="rId6"/>
    <p:sldLayoutId id="2147483670" r:id="rId7"/>
    <p:sldLayoutId id="2147483666" r:id="rId8"/>
    <p:sldLayoutId id="2147483663" r:id="rId9"/>
    <p:sldLayoutId id="2147483665" r:id="rId10"/>
    <p:sldLayoutId id="2147483667" r:id="rId11"/>
    <p:sldLayoutId id="2147483669" r:id="rId12"/>
    <p:sldLayoutId id="2147483680" r:id="rId13"/>
    <p:sldLayoutId id="2147483676" r:id="rId14"/>
    <p:sldLayoutId id="2147483677" r:id="rId15"/>
    <p:sldLayoutId id="2147483678" r:id="rId16"/>
    <p:sldLayoutId id="2147483671" r:id="rId17"/>
    <p:sldLayoutId id="2147483673" r:id="rId18"/>
    <p:sldLayoutId id="2147483674" r:id="rId19"/>
    <p:sldLayoutId id="2147483672" r:id="rId20"/>
    <p:sldLayoutId id="2147483679" r:id="rId21"/>
    <p:sldLayoutId id="2147483701" r:id="rId22"/>
    <p:sldLayoutId id="214748370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2D84F"/>
        </a:buClr>
        <a:buFont typeface="Arial" panose="020B0604020202020204" pitchFamily="34" charset="0"/>
        <a:buChar char="•"/>
        <a:defRPr sz="28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2D84F"/>
        </a:buClr>
        <a:buFont typeface="Arial" panose="020B0604020202020204" pitchFamily="34" charset="0"/>
        <a:buChar char="•"/>
        <a:defRPr sz="24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2D84F"/>
        </a:buClr>
        <a:buFont typeface="Arial" panose="020B0604020202020204" pitchFamily="34" charset="0"/>
        <a:buChar char="•"/>
        <a:defRPr sz="20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2D84F"/>
        </a:buClr>
        <a:buFont typeface="Arial" panose="020B0604020202020204" pitchFamily="34" charset="0"/>
        <a:buChar char="•"/>
        <a:defRPr sz="18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2D84F"/>
        </a:buClr>
        <a:buFont typeface="Arial" panose="020B0604020202020204" pitchFamily="34" charset="0"/>
        <a:buChar char="•"/>
        <a:defRPr sz="18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customXml" Target="../ink/ink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FF268EA-AAB8-6037-561E-1B112971A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27" y="2794957"/>
            <a:ext cx="6658495" cy="210698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sz="2800" dirty="0"/>
              <a:t>Budoucnost Operačního programu Životní prostředí </a:t>
            </a:r>
          </a:p>
          <a:p>
            <a:pPr algn="ctr"/>
            <a:r>
              <a:rPr lang="cs-CZ" sz="2800" dirty="0"/>
              <a:t>-</a:t>
            </a:r>
          </a:p>
          <a:p>
            <a:pPr algn="ctr"/>
            <a:r>
              <a:rPr lang="cs-CZ" sz="2800" dirty="0"/>
              <a:t>vodohospodářská infrastruktura</a:t>
            </a:r>
          </a:p>
          <a:p>
            <a:pPr algn="ctr"/>
            <a:r>
              <a:rPr lang="cs-CZ" sz="2800" dirty="0"/>
              <a:t>odpadové hospodářství</a:t>
            </a:r>
          </a:p>
          <a:p>
            <a:pPr algn="ctr"/>
            <a:r>
              <a:rPr lang="cs-CZ" sz="2800" dirty="0"/>
              <a:t>FVE</a:t>
            </a:r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244497" y="5681344"/>
            <a:ext cx="5609546" cy="347958"/>
          </a:xfrm>
        </p:spPr>
        <p:txBody>
          <a:bodyPr>
            <a:normAutofit/>
          </a:bodyPr>
          <a:lstStyle/>
          <a:p>
            <a:r>
              <a:rPr lang="cs-CZ" dirty="0"/>
              <a:t>Mgr. Martin Kubica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6"/>
          </p:nvPr>
        </p:nvSpPr>
        <p:spPr>
          <a:xfrm>
            <a:off x="244496" y="6029302"/>
            <a:ext cx="5449292" cy="277230"/>
          </a:xfrm>
        </p:spPr>
        <p:txBody>
          <a:bodyPr>
            <a:normAutofit/>
          </a:bodyPr>
          <a:lstStyle/>
          <a:p>
            <a:r>
              <a:rPr lang="cs-CZ" sz="1300" dirty="0"/>
              <a:t>ředitel sekce realizace projektů ochrany ŽP </a:t>
            </a:r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xmlns="" id="{DD54270D-FB1A-9C9B-1BF4-DF65DD52AB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" b="33"/>
          <a:stretch>
            <a:fillRect/>
          </a:stretch>
        </p:blipFill>
        <p:spPr>
          <a:xfrm>
            <a:off x="7001613" y="0"/>
            <a:ext cx="5190387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64419956-396A-C369-D868-F967CCB2E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14" y="0"/>
            <a:ext cx="1188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88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6F8297AF-2608-09D0-7A9B-DFFED2049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847" y="1361741"/>
            <a:ext cx="8281360" cy="413451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Clr>
                <a:schemeClr val="accent5"/>
              </a:buClr>
              <a:buNone/>
              <a:defRPr/>
            </a:pPr>
            <a:r>
              <a:rPr lang="cs-CZ" sz="1600" b="1" dirty="0">
                <a:solidFill>
                  <a:srgbClr val="024F2F"/>
                </a:solidFill>
              </a:rPr>
              <a:t>Program GREENGAS (</a:t>
            </a:r>
            <a:r>
              <a:rPr lang="cs-CZ" sz="1600" dirty="0">
                <a:solidFill>
                  <a:srgbClr val="024F2F"/>
                </a:solidFill>
              </a:rPr>
              <a:t>podporujícím obnovitelná plynná a kapalná paliva)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600" u="sng" dirty="0">
                <a:solidFill>
                  <a:srgbClr val="024F2F"/>
                </a:solidFill>
              </a:rPr>
              <a:t>zvažována</a:t>
            </a:r>
            <a:r>
              <a:rPr lang="cs-CZ" sz="1600" dirty="0">
                <a:solidFill>
                  <a:srgbClr val="024F2F"/>
                </a:solidFill>
              </a:rPr>
              <a:t> je předně podpora infrastruktury pro vodíkové hospodářství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600" dirty="0">
                <a:solidFill>
                  <a:srgbClr val="024F2F"/>
                </a:solidFill>
              </a:rPr>
              <a:t>pro obce může být zajímavé </a:t>
            </a:r>
            <a:r>
              <a:rPr lang="cs-CZ" sz="1600" u="sng" dirty="0">
                <a:solidFill>
                  <a:srgbClr val="024F2F"/>
                </a:solidFill>
              </a:rPr>
              <a:t>zvažované</a:t>
            </a:r>
            <a:r>
              <a:rPr lang="cs-CZ" sz="1600" dirty="0">
                <a:solidFill>
                  <a:srgbClr val="024F2F"/>
                </a:solidFill>
              </a:rPr>
              <a:t> zaměření se v rámci programu na podporu i výstavbu komunálních bioplynových stanic. Další investicí vhodnou pro kraje či obce je též </a:t>
            </a:r>
            <a:r>
              <a:rPr lang="cs-CZ" sz="1600" dirty="0" err="1">
                <a:solidFill>
                  <a:srgbClr val="024F2F"/>
                </a:solidFill>
              </a:rPr>
              <a:t>odpadářská</a:t>
            </a:r>
            <a:r>
              <a:rPr lang="cs-CZ" sz="1600" dirty="0">
                <a:solidFill>
                  <a:srgbClr val="024F2F"/>
                </a:solidFill>
              </a:rPr>
              <a:t> </a:t>
            </a:r>
            <a:r>
              <a:rPr lang="cs-CZ" sz="1600" dirty="0" err="1">
                <a:solidFill>
                  <a:srgbClr val="024F2F"/>
                </a:solidFill>
              </a:rPr>
              <a:t>biometanová</a:t>
            </a:r>
            <a:r>
              <a:rPr lang="cs-CZ" sz="1600" dirty="0">
                <a:solidFill>
                  <a:srgbClr val="024F2F"/>
                </a:solidFill>
              </a:rPr>
              <a:t> stanice, úpravna bioplynu na biometan nebo i výstavba elektrolyzéru pro výrobu obnovitelného vodíku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Clr>
                <a:schemeClr val="accent5"/>
              </a:buClr>
              <a:buNone/>
              <a:defRPr/>
            </a:pPr>
            <a:r>
              <a:rPr lang="cs-CZ" sz="1600" b="1" dirty="0">
                <a:solidFill>
                  <a:srgbClr val="024F2F"/>
                </a:solidFill>
              </a:rPr>
              <a:t>Programu SMARTNET </a:t>
            </a:r>
            <a:r>
              <a:rPr lang="cs-CZ" sz="1600" dirty="0">
                <a:solidFill>
                  <a:srgbClr val="024F2F"/>
                </a:solidFill>
              </a:rPr>
              <a:t>z podprogramu </a:t>
            </a:r>
            <a:r>
              <a:rPr lang="cs-CZ" sz="1600" b="1" dirty="0">
                <a:solidFill>
                  <a:srgbClr val="024F2F"/>
                </a:solidFill>
              </a:rPr>
              <a:t>PUBGRID (Modernizace veřejných energetických soustav)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600" dirty="0">
                <a:solidFill>
                  <a:srgbClr val="024F2F"/>
                </a:solidFill>
              </a:rPr>
              <a:t>energetické úspory veřejného osvětlení a instalaci </a:t>
            </a:r>
            <a:r>
              <a:rPr lang="cs-CZ" sz="1600" dirty="0" err="1">
                <a:solidFill>
                  <a:srgbClr val="024F2F"/>
                </a:solidFill>
              </a:rPr>
              <a:t>smart</a:t>
            </a:r>
            <a:r>
              <a:rPr lang="cs-CZ" sz="1600" dirty="0">
                <a:solidFill>
                  <a:srgbClr val="024F2F"/>
                </a:solidFill>
              </a:rPr>
              <a:t> prvků v obcích v národních parcích.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600" dirty="0">
                <a:solidFill>
                  <a:srgbClr val="024F2F"/>
                </a:solidFill>
              </a:rPr>
              <a:t>Vyhlášení výzvy se </a:t>
            </a:r>
            <a:r>
              <a:rPr lang="cs-CZ" sz="1600" u="sng" dirty="0">
                <a:solidFill>
                  <a:srgbClr val="024F2F"/>
                </a:solidFill>
              </a:rPr>
              <a:t>předpokládá</a:t>
            </a:r>
            <a:r>
              <a:rPr lang="cs-CZ" sz="1600" dirty="0">
                <a:solidFill>
                  <a:srgbClr val="024F2F"/>
                </a:solidFill>
              </a:rPr>
              <a:t> 30. 4. 2024, příjem žádostí do 1Q/2025.</a:t>
            </a:r>
            <a:br>
              <a:rPr lang="cs-CZ" sz="1600" dirty="0">
                <a:solidFill>
                  <a:srgbClr val="024F2F"/>
                </a:solidFill>
              </a:rPr>
            </a:br>
            <a:r>
              <a:rPr lang="cs-CZ" sz="1600" u="sng" dirty="0">
                <a:solidFill>
                  <a:srgbClr val="024F2F"/>
                </a:solidFill>
              </a:rPr>
              <a:t>Předpokládaná</a:t>
            </a:r>
            <a:r>
              <a:rPr lang="cs-CZ" sz="1600" dirty="0">
                <a:solidFill>
                  <a:srgbClr val="024F2F"/>
                </a:solidFill>
              </a:rPr>
              <a:t> alokace 230 000 000 Kč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6BE010C-34D4-BE3F-A391-12FB9A1E87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7847" y="402499"/>
            <a:ext cx="7374001" cy="739515"/>
          </a:xfrm>
        </p:spPr>
        <p:txBody>
          <a:bodyPr>
            <a:normAutofit/>
          </a:bodyPr>
          <a:lstStyle/>
          <a:p>
            <a:r>
              <a:rPr lang="cs-CZ" sz="2800" dirty="0"/>
              <a:t>Připravované výzvy </a:t>
            </a:r>
            <a:r>
              <a:rPr lang="cs-CZ" sz="2800" dirty="0" err="1"/>
              <a:t>ModFond</a:t>
            </a:r>
            <a:endParaRPr lang="cs-CZ" sz="2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DCDE5E46-CBB7-44C4-3203-3A66966A0D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venku, obloha, mrak, strom&#10;&#10;Popis byl vytvořen automaticky">
            <a:extLst>
              <a:ext uri="{FF2B5EF4-FFF2-40B4-BE49-F238E27FC236}">
                <a16:creationId xmlns:a16="http://schemas.microsoft.com/office/drawing/2014/main" xmlns="" id="{97763F3A-E8C5-9501-75AC-0FE468EFF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686645" cy="3429000"/>
          </a:xfrm>
          <a:prstGeom prst="rect">
            <a:avLst/>
          </a:prstGeom>
        </p:spPr>
      </p:pic>
      <p:pic>
        <p:nvPicPr>
          <p:cNvPr id="5" name="Picture 2" descr="Bioplynová stanice zpracuje odpady, které jinde nemají využití – Společně  udržitelně">
            <a:extLst>
              <a:ext uri="{FF2B5EF4-FFF2-40B4-BE49-F238E27FC236}">
                <a16:creationId xmlns:a16="http://schemas.microsoft.com/office/drawing/2014/main" xmlns="" id="{D65FDE29-F821-58B9-6946-338BCF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686645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9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50133"/>
          <a:stretch/>
        </p:blipFill>
        <p:spPr>
          <a:xfrm flipH="1">
            <a:off x="0" y="0"/>
            <a:ext cx="3564836" cy="6858000"/>
          </a:xfrm>
          <a:prstGeom prst="rect">
            <a:avLst/>
          </a:prstGeom>
        </p:spPr>
      </p:pic>
      <p:sp>
        <p:nvSpPr>
          <p:cNvPr id="11" name="Zástupný symbol pro text 5"/>
          <p:cNvSpPr>
            <a:spLocks noGrp="1"/>
          </p:cNvSpPr>
          <p:nvPr>
            <p:ph type="body" sz="quarter" idx="11"/>
          </p:nvPr>
        </p:nvSpPr>
        <p:spPr>
          <a:xfrm>
            <a:off x="3930596" y="280657"/>
            <a:ext cx="8471139" cy="63824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cs-CZ" sz="3200" dirty="0"/>
              <a:t>Bytové domy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90"/>
          <a:stretch/>
        </p:blipFill>
        <p:spPr>
          <a:xfrm>
            <a:off x="365760" y="146957"/>
            <a:ext cx="1787236" cy="1543880"/>
          </a:xfrm>
          <a:prstGeom prst="rect">
            <a:avLst/>
          </a:prstGeom>
        </p:spPr>
      </p:pic>
      <p:sp>
        <p:nvSpPr>
          <p:cNvPr id="8" name="Zástupný symbol pro text 5"/>
          <p:cNvSpPr>
            <a:spLocks noGrp="1"/>
          </p:cNvSpPr>
          <p:nvPr>
            <p:ph type="body" sz="quarter" idx="11"/>
          </p:nvPr>
        </p:nvSpPr>
        <p:spPr>
          <a:xfrm>
            <a:off x="3752491" y="1213658"/>
            <a:ext cx="8073749" cy="4721629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24F2F"/>
                </a:solidFill>
                <a:latin typeface="Segoe UI"/>
              </a:rPr>
              <a:t>Investiční dotace až </a:t>
            </a:r>
            <a:r>
              <a:rPr lang="cs-CZ" sz="1800" dirty="0">
                <a:solidFill>
                  <a:srgbClr val="024F2F"/>
                </a:solidFill>
                <a:latin typeface="Segoe UI"/>
              </a:rPr>
              <a:t>70 % </a:t>
            </a:r>
            <a:r>
              <a:rPr lang="cs-CZ" sz="1800" b="0" dirty="0">
                <a:solidFill>
                  <a:srgbClr val="024F2F"/>
                </a:solidFill>
                <a:latin typeface="Segoe UI"/>
              </a:rPr>
              <a:t>vynaložených nákladů/každé opatření </a:t>
            </a:r>
            <a:br>
              <a:rPr lang="cs-CZ" sz="1800" b="0" dirty="0">
                <a:solidFill>
                  <a:srgbClr val="024F2F"/>
                </a:solidFill>
                <a:latin typeface="Segoe UI"/>
              </a:rPr>
            </a:br>
            <a:r>
              <a:rPr lang="cs-CZ" sz="1800" b="0" dirty="0">
                <a:solidFill>
                  <a:srgbClr val="024F2F"/>
                </a:solidFill>
                <a:latin typeface="Segoe UI"/>
              </a:rPr>
              <a:t>(při zohlednění pravidel veřejné podpory) – zvýšený veřejný zájem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024F2F"/>
                </a:solidFill>
                <a:latin typeface="Segoe UI"/>
              </a:rPr>
              <a:t>Navýšení </a:t>
            </a:r>
            <a:r>
              <a:rPr lang="cs-CZ" sz="1800" b="0" dirty="0">
                <a:solidFill>
                  <a:srgbClr val="024F2F"/>
                </a:solidFill>
                <a:latin typeface="Segoe UI"/>
              </a:rPr>
              <a:t>podpory o dotační bonusy</a:t>
            </a:r>
            <a:endParaRPr lang="cs-CZ" sz="1800" dirty="0">
              <a:solidFill>
                <a:srgbClr val="024F2F"/>
              </a:solidFill>
              <a:latin typeface="Segoe UI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24F2F"/>
                </a:solidFill>
                <a:latin typeface="Segoe UI"/>
              </a:rPr>
              <a:t>Všechny oblasti podpory (vyjma výstavby)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24F2F"/>
                </a:solidFill>
                <a:latin typeface="Segoe UI"/>
              </a:rPr>
              <a:t>Prostředky vyplaceny </a:t>
            </a:r>
            <a:r>
              <a:rPr lang="cs-CZ" sz="1800" dirty="0">
                <a:solidFill>
                  <a:srgbClr val="024F2F"/>
                </a:solidFill>
                <a:latin typeface="Segoe UI"/>
              </a:rPr>
              <a:t>po realizaci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024F2F"/>
                </a:solidFill>
                <a:latin typeface="Segoe UI"/>
              </a:rPr>
              <a:t>Zvýhodnění sociálních bytů </a:t>
            </a:r>
            <a:r>
              <a:rPr lang="cs-CZ" sz="1800" b="0" dirty="0">
                <a:solidFill>
                  <a:srgbClr val="024F2F"/>
                </a:solidFill>
                <a:latin typeface="Segoe UI"/>
              </a:rPr>
              <a:t>– až 150 tis. Kč 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024F2F"/>
                </a:solidFill>
                <a:latin typeface="Segoe UI"/>
              </a:rPr>
              <a:t>Bonusy </a:t>
            </a:r>
            <a:r>
              <a:rPr lang="cs-CZ" sz="1800" b="0" dirty="0">
                <a:solidFill>
                  <a:srgbClr val="024F2F"/>
                </a:solidFill>
                <a:latin typeface="Segoe UI"/>
              </a:rPr>
              <a:t>pro znevýhodněné regiony, environmentální, kombinační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chemeClr val="tx1"/>
                </a:solidFill>
                <a:latin typeface="Segoe UI"/>
              </a:rPr>
              <a:t>Předloženo </a:t>
            </a:r>
            <a:r>
              <a:rPr lang="cs-CZ" sz="1800" dirty="0">
                <a:solidFill>
                  <a:schemeClr val="tx1"/>
                </a:solidFill>
                <a:latin typeface="Segoe UI"/>
              </a:rPr>
              <a:t>80 projektů obcí </a:t>
            </a:r>
            <a:r>
              <a:rPr lang="cs-CZ" sz="1800" b="0" dirty="0">
                <a:solidFill>
                  <a:schemeClr val="tx1"/>
                </a:solidFill>
                <a:latin typeface="Segoe UI"/>
              </a:rPr>
              <a:t>na bytové domy s podporou 170 mil. Kč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cs-CZ" sz="2500" b="0" dirty="0">
              <a:solidFill>
                <a:srgbClr val="024F2F"/>
              </a:solidFill>
              <a:latin typeface="Segoe UI"/>
            </a:endParaRPr>
          </a:p>
          <a:p>
            <a:pPr algn="ctr">
              <a:lnSpc>
                <a:spcPct val="13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343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170481" y="488394"/>
            <a:ext cx="3316638" cy="1200436"/>
          </a:xfrm>
        </p:spPr>
        <p:txBody>
          <a:bodyPr>
            <a:noAutofit/>
          </a:bodyPr>
          <a:lstStyle/>
          <a:p>
            <a:r>
              <a:rPr lang="cs-CZ" dirty="0"/>
              <a:t>Bytové domy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3237" y="1773343"/>
            <a:ext cx="2960293" cy="269264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65113" lvl="0" indent="-265113">
              <a:lnSpc>
                <a:spcPct val="110000"/>
              </a:lnSpc>
              <a:spcBef>
                <a:spcPts val="6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FFFFFF"/>
                </a:solidFill>
              </a:rPr>
              <a:t>urychlení renovace </a:t>
            </a:r>
          </a:p>
          <a:p>
            <a:pPr lvl="0">
              <a:lnSpc>
                <a:spcPct val="110000"/>
              </a:lnSpc>
              <a:spcBef>
                <a:spcPts val="600"/>
              </a:spcBef>
              <a:buClr>
                <a:srgbClr val="C2D84F"/>
              </a:buClr>
              <a:defRPr/>
            </a:pPr>
            <a:r>
              <a:rPr lang="cs-CZ" dirty="0">
                <a:solidFill>
                  <a:srgbClr val="FFFFFF"/>
                </a:solidFill>
              </a:rPr>
              <a:t>bytového fondu</a:t>
            </a:r>
          </a:p>
          <a:p>
            <a:pPr marL="265113" lvl="0" indent="-265113">
              <a:lnSpc>
                <a:spcPct val="110000"/>
              </a:lnSpc>
              <a:spcBef>
                <a:spcPts val="6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FFFFFF"/>
                </a:solidFill>
              </a:rPr>
              <a:t>zkvalitnění </a:t>
            </a:r>
            <a:r>
              <a:rPr lang="cs-CZ" dirty="0">
                <a:solidFill>
                  <a:srgbClr val="FFFFFF"/>
                </a:solidFill>
              </a:rPr>
              <a:t>nájemního </a:t>
            </a:r>
          </a:p>
          <a:p>
            <a:pPr lvl="0">
              <a:lnSpc>
                <a:spcPct val="110000"/>
              </a:lnSpc>
              <a:spcBef>
                <a:spcPts val="600"/>
              </a:spcBef>
              <a:buClr>
                <a:srgbClr val="C2D84F"/>
              </a:buClr>
              <a:defRPr/>
            </a:pPr>
            <a:r>
              <a:rPr lang="cs-CZ" dirty="0">
                <a:solidFill>
                  <a:srgbClr val="FFFFFF"/>
                </a:solidFill>
              </a:rPr>
              <a:t>bydlení</a:t>
            </a:r>
          </a:p>
          <a:p>
            <a:pPr marL="265113" lvl="0" indent="-265113">
              <a:lnSpc>
                <a:spcPct val="110000"/>
              </a:lnSpc>
              <a:spcBef>
                <a:spcPts val="6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FFFFFF"/>
                </a:solidFill>
              </a:rPr>
              <a:t>snížení výdajů </a:t>
            </a:r>
            <a:r>
              <a:rPr lang="cs-CZ" dirty="0">
                <a:solidFill>
                  <a:srgbClr val="FFFFFF"/>
                </a:solidFill>
              </a:rPr>
              <a:t>na energie</a:t>
            </a:r>
          </a:p>
          <a:p>
            <a:pPr lvl="0">
              <a:lnSpc>
                <a:spcPct val="110000"/>
              </a:lnSpc>
              <a:spcBef>
                <a:spcPts val="600"/>
              </a:spcBef>
              <a:buClr>
                <a:srgbClr val="C2D84F"/>
              </a:buClr>
              <a:defRPr/>
            </a:pPr>
            <a:r>
              <a:rPr lang="cs-CZ" dirty="0">
                <a:solidFill>
                  <a:srgbClr val="FFFFFF"/>
                </a:solidFill>
              </a:rPr>
              <a:t> vlastníkům i domácnostem </a:t>
            </a:r>
          </a:p>
          <a:p>
            <a:pPr lvl="0">
              <a:lnSpc>
                <a:spcPct val="110000"/>
              </a:lnSpc>
              <a:spcBef>
                <a:spcPts val="600"/>
              </a:spcBef>
              <a:buClr>
                <a:srgbClr val="C2D84F"/>
              </a:buClr>
              <a:defRPr/>
            </a:pPr>
            <a:r>
              <a:rPr lang="cs-CZ" dirty="0">
                <a:solidFill>
                  <a:srgbClr val="FFFFFF"/>
                </a:solidFill>
              </a:rPr>
              <a:t>v nájmu</a:t>
            </a: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4152061" y="445874"/>
            <a:ext cx="7374001" cy="119232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solidFill>
                  <a:srgbClr val="0E502E"/>
                </a:solidFill>
              </a:rPr>
              <a:t>Zvýhodněná podpora úsporných opatření u bytových domů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 t="21209" r="5742" b="10766"/>
          <a:stretch/>
        </p:blipFill>
        <p:spPr>
          <a:xfrm>
            <a:off x="4152061" y="1848897"/>
            <a:ext cx="7430756" cy="46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8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D62C10-E34C-5A69-8075-A844CE0E5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B33C65ED-C2AC-D0D4-CCCB-9D8C3C6408F8}"/>
              </a:ext>
            </a:extLst>
          </p:cNvPr>
          <p:cNvSpPr txBox="1"/>
          <p:nvPr/>
        </p:nvSpPr>
        <p:spPr>
          <a:xfrm>
            <a:off x="138545" y="304801"/>
            <a:ext cx="3639127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b="1" cap="small" dirty="0">
                <a:solidFill>
                  <a:srgbClr val="FFFFF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Podpora přechodu na oběhové hospodářství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pic>
        <p:nvPicPr>
          <p:cNvPr id="3" name="Obrázek 2" descr="Obsah obrázku venku, text, strom, cedule&#10;&#10;Popis byl vytvořen automaticky">
            <a:extLst>
              <a:ext uri="{FF2B5EF4-FFF2-40B4-BE49-F238E27FC236}">
                <a16:creationId xmlns:a16="http://schemas.microsoft.com/office/drawing/2014/main" xmlns="" id="{9C3766CF-A792-29C0-5167-A39CD52CA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12013"/>
          <a:stretch/>
        </p:blipFill>
        <p:spPr>
          <a:xfrm>
            <a:off x="3574473" y="0"/>
            <a:ext cx="8617527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7F3B4E34-0127-5713-A392-DC8C4A09DE4E}"/>
              </a:ext>
            </a:extLst>
          </p:cNvPr>
          <p:cNvSpPr txBox="1"/>
          <p:nvPr/>
        </p:nvSpPr>
        <p:spPr>
          <a:xfrm>
            <a:off x="242335" y="2084522"/>
            <a:ext cx="3332138" cy="26889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OPŽP 2021-2027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Národní plán obnovy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 rámci NPŽP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95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5B66FCAC-939F-6D3C-2227-72676DFD2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319" y="943925"/>
            <a:ext cx="8480373" cy="4962723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výzva na sběrné dvory a systémy sběru a svozu odpadů č. 59 vyčerpána, překročena alokace</a:t>
            </a:r>
          </a:p>
          <a:p>
            <a:pPr>
              <a:buClr>
                <a:schemeClr val="accent1"/>
              </a:buClr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v plánu pouze výzva na předcházení vzniku odpadů (výzva č. 68)</a:t>
            </a:r>
          </a:p>
          <a:p>
            <a:pPr marL="0" indent="0">
              <a:spcBef>
                <a:spcPts val="2400"/>
              </a:spcBef>
              <a:buClr>
                <a:schemeClr val="accent1"/>
              </a:buClr>
              <a:buNone/>
            </a:pPr>
            <a:r>
              <a:rPr lang="cs-CZ" sz="1800" b="1" dirty="0">
                <a:solidFill>
                  <a:schemeClr val="tx1"/>
                </a:solidFill>
                <a:latin typeface="+mn-lt"/>
              </a:rPr>
              <a:t>Předcházení vzniku komunálních odpadů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kompostéry pro předcházení vzniku komunálních odpadů</a:t>
            </a:r>
          </a:p>
          <a:p>
            <a:pPr>
              <a:buClr>
                <a:schemeClr val="accent1"/>
              </a:buClr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RE-USE centra</a:t>
            </a:r>
          </a:p>
          <a:p>
            <a:pPr>
              <a:buClr>
                <a:schemeClr val="accent1"/>
              </a:buClr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prevence vzniku odpadů z jednorázového nádobí nebo jednorázových obalů</a:t>
            </a:r>
          </a:p>
          <a:p>
            <a:pPr>
              <a:buClr>
                <a:schemeClr val="accent1"/>
              </a:buClr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doplňkově - výstavba a modernizace sběrných dvorů, doplnění a zefektivnění systému odděleného sběru/svozu zejména komunálních odpadů včetně podpory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door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-to-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door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systémů a zavádění systémů PAYT („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Pay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-as-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You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-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Throw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“)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cs-CZ" sz="1800" dirty="0">
                <a:solidFill>
                  <a:schemeClr val="tx1"/>
                </a:solidFill>
                <a:latin typeface="+mn-lt"/>
              </a:rPr>
              <a:t>Výše dotace: kompostéry 70 % + 15 % (kompostéry s recyklátem);  </a:t>
            </a:r>
            <a:br>
              <a:rPr lang="cs-CZ" sz="1800" dirty="0">
                <a:solidFill>
                  <a:schemeClr val="tx1"/>
                </a:solidFill>
                <a:latin typeface="+mn-lt"/>
              </a:rPr>
            </a:br>
            <a:r>
              <a:rPr lang="cs-CZ" sz="1800" dirty="0">
                <a:solidFill>
                  <a:schemeClr val="tx1"/>
                </a:solidFill>
                <a:latin typeface="+mn-lt"/>
              </a:rPr>
              <a:t>	          RE-USE a prevence obalů 85 %; </a:t>
            </a:r>
            <a:br>
              <a:rPr lang="cs-CZ" sz="1800" dirty="0">
                <a:solidFill>
                  <a:schemeClr val="tx1"/>
                </a:solidFill>
                <a:latin typeface="+mn-lt"/>
              </a:rPr>
            </a:br>
            <a:r>
              <a:rPr lang="cs-CZ" sz="1800" dirty="0">
                <a:solidFill>
                  <a:schemeClr val="tx1"/>
                </a:solidFill>
                <a:latin typeface="+mn-lt"/>
              </a:rPr>
              <a:t>                     sběrné dvory 70 %, max. 50 % pořízení svozového prostředku</a:t>
            </a:r>
            <a:br>
              <a:rPr lang="cs-CZ" sz="1800" dirty="0">
                <a:solidFill>
                  <a:schemeClr val="tx1"/>
                </a:solidFill>
                <a:latin typeface="+mn-lt"/>
              </a:rPr>
            </a:br>
            <a:r>
              <a:rPr lang="cs-CZ" sz="1800" dirty="0">
                <a:solidFill>
                  <a:schemeClr val="tx1"/>
                </a:solidFill>
                <a:latin typeface="+mn-lt"/>
              </a:rPr>
              <a:t>	          (dle veřejné podpory) 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sz="1600" dirty="0">
                <a:solidFill>
                  <a:schemeClr val="tx1"/>
                </a:solidFill>
                <a:latin typeface="+mn-lt"/>
              </a:rPr>
            </a:br>
            <a:r>
              <a:rPr lang="cs-CZ" sz="1600" dirty="0">
                <a:solidFill>
                  <a:schemeClr val="tx1"/>
                </a:solidFill>
                <a:latin typeface="+mn-lt"/>
              </a:rPr>
              <a:t>	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3242D95-18E2-4393-45D8-1C534A3577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317" y="226965"/>
            <a:ext cx="7620422" cy="524704"/>
          </a:xfrm>
        </p:spPr>
        <p:txBody>
          <a:bodyPr>
            <a:normAutofit/>
          </a:bodyPr>
          <a:lstStyle/>
          <a:p>
            <a:r>
              <a:rPr lang="cs-CZ" sz="2600" dirty="0"/>
              <a:t>Podpora přechodu na oběhové hospodářství</a:t>
            </a:r>
            <a:endParaRPr lang="cs-CZ" dirty="0"/>
          </a:p>
        </p:txBody>
      </p:sp>
      <p:pic>
        <p:nvPicPr>
          <p:cNvPr id="5" name="Obrázek 4" descr="Obsah obrázku interiér, nábytek, Dílna, obchod&#10;&#10;Popis byl vytvořen automaticky">
            <a:extLst>
              <a:ext uri="{FF2B5EF4-FFF2-40B4-BE49-F238E27FC236}">
                <a16:creationId xmlns:a16="http://schemas.microsoft.com/office/drawing/2014/main" xmlns="" id="{DB2ADF5E-9B34-646A-2551-30D2075A4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5841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7972FF01-B12F-9231-AD86-213C75E48E95}"/>
              </a:ext>
            </a:extLst>
          </p:cNvPr>
          <p:cNvSpPr txBox="1"/>
          <p:nvPr/>
        </p:nvSpPr>
        <p:spPr>
          <a:xfrm>
            <a:off x="149720" y="226965"/>
            <a:ext cx="3053166" cy="1106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OPŽP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2021-2027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1BA9E3EF-57DB-EBD4-4B30-C45B07F7FB55}"/>
              </a:ext>
            </a:extLst>
          </p:cNvPr>
          <p:cNvSpPr txBox="1"/>
          <p:nvPr/>
        </p:nvSpPr>
        <p:spPr>
          <a:xfrm>
            <a:off x="3605841" y="5895575"/>
            <a:ext cx="8628133" cy="9513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600" b="1" dirty="0"/>
              <a:t>Plánovaná výzva č. 68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A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lokace: </a:t>
            </a:r>
            <a:r>
              <a:rPr lang="cs-CZ" sz="1600" dirty="0">
                <a:solidFill>
                  <a:schemeClr val="bg1"/>
                </a:solidFill>
              </a:rPr>
              <a:t>4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00 mil. Kč</a:t>
            </a:r>
            <a:br>
              <a:rPr lang="cs-CZ" sz="1600" dirty="0">
                <a:solidFill>
                  <a:schemeClr val="bg1"/>
                </a:solidFill>
                <a:latin typeface="+mn-lt"/>
              </a:rPr>
            </a:br>
            <a:r>
              <a:rPr lang="cs-CZ" sz="1600" dirty="0">
                <a:solidFill>
                  <a:schemeClr val="bg1"/>
                </a:solidFill>
                <a:latin typeface="+mn-lt"/>
              </a:rPr>
              <a:t>Příjem žádostí: </a:t>
            </a:r>
            <a:r>
              <a:rPr lang="cs-CZ" sz="1600" dirty="0">
                <a:latin typeface="+mn-lt"/>
              </a:rPr>
              <a:t>28. 8. 2024 - 28. 2. 2025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	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0675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D46C0F-A95B-6387-717D-77E0E6860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stroj/přístroj, ocel, inženýrství, průmysl&#10;&#10;Popis byl vytvořen automaticky">
            <a:extLst>
              <a:ext uri="{FF2B5EF4-FFF2-40B4-BE49-F238E27FC236}">
                <a16:creationId xmlns:a16="http://schemas.microsoft.com/office/drawing/2014/main" xmlns="" id="{B9F55D38-B207-AAB5-DA45-1D5F3660F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50250"/>
          <a:stretch/>
        </p:blipFill>
        <p:spPr>
          <a:xfrm>
            <a:off x="0" y="0"/>
            <a:ext cx="3605842" cy="6858000"/>
          </a:xfrm>
          <a:prstGeom prst="rect">
            <a:avLst/>
          </a:prstGeom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51209E25-23E8-6FBD-2B7C-AB8B9115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670" y="1765864"/>
            <a:ext cx="8258133" cy="2725769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materiálové koncovky</a:t>
            </a:r>
          </a:p>
          <a:p>
            <a:pPr>
              <a:buClr>
                <a:schemeClr val="accent1"/>
              </a:buClr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min. 60% materiálové využití odpadů vstupujících do zařízení po realizaci projektu</a:t>
            </a:r>
          </a:p>
          <a:p>
            <a:pPr>
              <a:buClr>
                <a:schemeClr val="accent1"/>
              </a:buClr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výše podpory 85 %, veřejná podpora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sz="1600" dirty="0">
                <a:solidFill>
                  <a:schemeClr val="tx1"/>
                </a:solidFill>
                <a:latin typeface="+mn-lt"/>
              </a:rPr>
            </a:br>
            <a:r>
              <a:rPr lang="cs-CZ" sz="1600" dirty="0">
                <a:solidFill>
                  <a:schemeClr val="tx1"/>
                </a:solidFill>
                <a:latin typeface="+mn-lt"/>
              </a:rPr>
              <a:t>                      </a:t>
            </a:r>
            <a:br>
              <a:rPr lang="cs-CZ" sz="1600" dirty="0">
                <a:solidFill>
                  <a:schemeClr val="tx1"/>
                </a:solidFill>
                <a:latin typeface="+mn-lt"/>
              </a:rPr>
            </a:br>
            <a:r>
              <a:rPr lang="cs-CZ" sz="1600" dirty="0">
                <a:solidFill>
                  <a:schemeClr val="tx1"/>
                </a:solidFill>
                <a:latin typeface="+mn-lt"/>
              </a:rPr>
              <a:t>	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C82FD29-D98F-50D9-D590-F372AB17B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5670" y="350848"/>
            <a:ext cx="7620422" cy="1042277"/>
          </a:xfrm>
        </p:spPr>
        <p:txBody>
          <a:bodyPr>
            <a:noAutofit/>
          </a:bodyPr>
          <a:lstStyle/>
          <a:p>
            <a:r>
              <a:rPr lang="cs-CZ" sz="2800" dirty="0"/>
              <a:t>Výstavba a modernizace zařízení pro materiálové využití odpadů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0E5A23C6-DD5A-14F8-2A05-EE1AFAACD404}"/>
              </a:ext>
            </a:extLst>
          </p:cNvPr>
          <p:cNvSpPr txBox="1"/>
          <p:nvPr/>
        </p:nvSpPr>
        <p:spPr>
          <a:xfrm>
            <a:off x="3605842" y="5799312"/>
            <a:ext cx="8586159" cy="10586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b="1" dirty="0"/>
              <a:t>Plánovaná výzva č. 69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A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lokace: </a:t>
            </a:r>
            <a:r>
              <a:rPr lang="cs-CZ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00 mil. Kč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  <a:latin typeface="+mn-lt"/>
              </a:rPr>
              <a:t>Příjem žádostí: </a:t>
            </a:r>
            <a:r>
              <a:rPr lang="cs-CZ" dirty="0">
                <a:latin typeface="+mn-lt"/>
              </a:rPr>
              <a:t>3. 6. 2024 - 29. 11. 2024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	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	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A1DECA-BED5-FB71-BF1E-C7BA5338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Skála, voda, Sopečná hornina&#10;&#10;Popis byl vytvořen automaticky">
            <a:extLst>
              <a:ext uri="{FF2B5EF4-FFF2-40B4-BE49-F238E27FC236}">
                <a16:creationId xmlns:a16="http://schemas.microsoft.com/office/drawing/2014/main" xmlns="" id="{8001D712-22A4-E2EE-195A-A47A30C8E0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r="2331"/>
          <a:stretch/>
        </p:blipFill>
        <p:spPr>
          <a:xfrm>
            <a:off x="0" y="0"/>
            <a:ext cx="3647308" cy="6858000"/>
          </a:xfrm>
          <a:prstGeom prst="rect">
            <a:avLst/>
          </a:prstGeom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26E02F7A-3DC7-5FC4-873D-3FF16CAE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67" y="853842"/>
            <a:ext cx="8258133" cy="1461768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rekultivace starých skládek s prioritou A1, P2 a P1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stará skládka byla provozována před účinností zákona č. 238/1991 Sb. a provoz staré skládky byl ukončen před účinností tohoto zákona</a:t>
            </a:r>
          </a:p>
          <a:p>
            <a:pPr>
              <a:buClr>
                <a:schemeClr val="accent1"/>
              </a:buClr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výše podpory 85 %, veřejná podpora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cs-CZ" sz="16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sz="1600" dirty="0">
                <a:solidFill>
                  <a:schemeClr val="tx1"/>
                </a:solidFill>
                <a:latin typeface="+mn-lt"/>
              </a:rPr>
            </a:br>
            <a:r>
              <a:rPr lang="cs-CZ" sz="1600" dirty="0">
                <a:solidFill>
                  <a:schemeClr val="tx1"/>
                </a:solidFill>
                <a:latin typeface="+mn-lt"/>
              </a:rPr>
              <a:t>                      </a:t>
            </a:r>
            <a:br>
              <a:rPr lang="cs-CZ" sz="1600" dirty="0">
                <a:solidFill>
                  <a:schemeClr val="tx1"/>
                </a:solidFill>
                <a:latin typeface="+mn-lt"/>
              </a:rPr>
            </a:br>
            <a:r>
              <a:rPr lang="cs-CZ" sz="1600" dirty="0">
                <a:solidFill>
                  <a:schemeClr val="tx1"/>
                </a:solidFill>
                <a:latin typeface="+mn-lt"/>
              </a:rPr>
              <a:t>	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2DF331E-0253-9D55-E4C7-56CE29C664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317" y="154472"/>
            <a:ext cx="7620422" cy="5247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</a:pPr>
            <a:r>
              <a:rPr lang="cs-CZ" sz="2000" b="1" dirty="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Odstranění rizik kontaminace ohrožující lidské zdraví, vodní zdroje nebo ekosystémy a rekultivace starých skládek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3810051D-6649-1A57-3B04-8749204721F1}"/>
              </a:ext>
            </a:extLst>
          </p:cNvPr>
          <p:cNvSpPr txBox="1"/>
          <p:nvPr/>
        </p:nvSpPr>
        <p:spPr>
          <a:xfrm>
            <a:off x="3647308" y="5906649"/>
            <a:ext cx="8559268" cy="9513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600" b="1" dirty="0"/>
              <a:t>Plánovaná výzva č. 72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/>
            </a:r>
            <a:br>
              <a:rPr lang="cs-CZ" sz="1600" b="1" dirty="0">
                <a:solidFill>
                  <a:schemeClr val="bg1"/>
                </a:solidFill>
                <a:latin typeface="+mn-lt"/>
              </a:rPr>
            </a:br>
            <a:r>
              <a:rPr lang="cs-CZ" sz="1600" dirty="0">
                <a:solidFill>
                  <a:schemeClr val="bg1"/>
                </a:solidFill>
              </a:rPr>
              <a:t>A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lokace: </a:t>
            </a:r>
            <a:r>
              <a:rPr lang="cs-CZ" sz="1600" dirty="0">
                <a:solidFill>
                  <a:schemeClr val="bg1"/>
                </a:solidFill>
              </a:rPr>
              <a:t>5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00 mil. Kč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P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říjem žádostí </a:t>
            </a:r>
            <a:r>
              <a:rPr lang="cs-CZ" sz="1600" dirty="0">
                <a:solidFill>
                  <a:schemeClr val="bg1"/>
                </a:solidFill>
              </a:rPr>
              <a:t>od 2. 9. 2024 do </a:t>
            </a:r>
            <a:r>
              <a:rPr lang="cs-CZ" sz="1600" dirty="0">
                <a:latin typeface="+mn-lt"/>
              </a:rPr>
              <a:t>12. 6. 2025</a:t>
            </a:r>
            <a:r>
              <a:rPr lang="cs-CZ" sz="1600" dirty="0">
                <a:solidFill>
                  <a:schemeClr val="bg1"/>
                </a:solidFill>
              </a:rPr>
              <a:t>	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40803A11-D562-E38B-09A4-FA88B15BA790}"/>
              </a:ext>
            </a:extLst>
          </p:cNvPr>
          <p:cNvSpPr txBox="1"/>
          <p:nvPr/>
        </p:nvSpPr>
        <p:spPr>
          <a:xfrm>
            <a:off x="3910317" y="3644023"/>
            <a:ext cx="7834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</a:pPr>
            <a:r>
              <a:rPr lang="cs-CZ" sz="2000" b="1" dirty="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Odstranění rizik kontaminace ohrožující lidské zdraví, vodní zdroje nebo ekosystémy a rekultivace starých skládek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16057BFE-A2A2-4E46-7ADD-85A6DB30F444}"/>
              </a:ext>
            </a:extLst>
          </p:cNvPr>
          <p:cNvSpPr txBox="1"/>
          <p:nvPr/>
        </p:nvSpPr>
        <p:spPr>
          <a:xfrm>
            <a:off x="3647308" y="2490276"/>
            <a:ext cx="8559268" cy="9513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600" b="1" dirty="0"/>
              <a:t>Výzva č. 16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600" dirty="0">
                <a:solidFill>
                  <a:schemeClr val="bg1"/>
                </a:solidFill>
              </a:rPr>
              <a:t>A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lokace: </a:t>
            </a:r>
            <a:r>
              <a:rPr lang="cs-CZ" sz="1600" dirty="0">
                <a:solidFill>
                  <a:schemeClr val="bg1"/>
                </a:solidFill>
              </a:rPr>
              <a:t>3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00 mil. Kč</a:t>
            </a:r>
            <a:br>
              <a:rPr lang="cs-CZ" sz="1600" dirty="0">
                <a:solidFill>
                  <a:schemeClr val="bg1"/>
                </a:solidFill>
                <a:latin typeface="+mn-lt"/>
              </a:rPr>
            </a:br>
            <a:r>
              <a:rPr lang="cs-CZ" sz="1600" dirty="0">
                <a:solidFill>
                  <a:schemeClr val="bg1"/>
                </a:solidFill>
              </a:rPr>
              <a:t>P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říjem žádostí </a:t>
            </a:r>
            <a:r>
              <a:rPr lang="cs-CZ" sz="1600" dirty="0">
                <a:latin typeface="+mn-lt"/>
              </a:rPr>
              <a:t>do 18. 11. 2024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		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8F981619-A421-9C8B-07EE-3B6C3C83B9A7}"/>
              </a:ext>
            </a:extLst>
          </p:cNvPr>
          <p:cNvSpPr txBox="1"/>
          <p:nvPr/>
        </p:nvSpPr>
        <p:spPr>
          <a:xfrm>
            <a:off x="3910317" y="4324038"/>
            <a:ext cx="78993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výše podpory 50 - 85 %, veřejná podpora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příjemce podpory zátěž nezpůsobil a její původce neexistuje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samostatná podpora průzkumu rozsahu znečištění horninového prostředí a rizik, včetně návrhu efektivního řešení – Výzva č. 67</a:t>
            </a:r>
          </a:p>
        </p:txBody>
      </p:sp>
    </p:spTree>
    <p:extLst>
      <p:ext uri="{BB962C8B-B14F-4D97-AF65-F5344CB8AC3E}">
        <p14:creationId xmlns:p14="http://schemas.microsoft.com/office/powerpoint/2010/main" val="2113207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A83301-3925-5E00-D16C-181F0A34C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mrak, venku, obloha, území&#10;&#10;Popis byl vytvořen automaticky">
            <a:extLst>
              <a:ext uri="{FF2B5EF4-FFF2-40B4-BE49-F238E27FC236}">
                <a16:creationId xmlns:a16="http://schemas.microsoft.com/office/drawing/2014/main" xmlns="" id="{59B8C96D-FBD5-13B0-0FDF-A51DBF355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6" t="1302" r="35160" b="-1302"/>
          <a:stretch/>
        </p:blipFill>
        <p:spPr>
          <a:xfrm>
            <a:off x="-3005" y="-1"/>
            <a:ext cx="3652856" cy="6974237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4FE4FCC-23C2-C91F-D9BF-58E5082F0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317" y="226965"/>
            <a:ext cx="8136610" cy="524704"/>
          </a:xfrm>
        </p:spPr>
        <p:txBody>
          <a:bodyPr>
            <a:noAutofit/>
          </a:bodyPr>
          <a:lstStyle/>
          <a:p>
            <a:pPr algn="l"/>
            <a:r>
              <a:rPr lang="cs-CZ" sz="2400" dirty="0"/>
              <a:t>Využití a zpracování biologicky rozložitelného odpadu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67FD6AE3-36B8-118E-0A6D-240D3C129A51}"/>
              </a:ext>
            </a:extLst>
          </p:cNvPr>
          <p:cNvSpPr txBox="1"/>
          <p:nvPr/>
        </p:nvSpPr>
        <p:spPr>
          <a:xfrm>
            <a:off x="3910317" y="978738"/>
            <a:ext cx="813661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zkapacitnění a zefektivnění systému nakládání BRO - podpora zařízení BRO a aplikace a zapravování kompostu vyprodukovaného ze zařízení na zpracování bioodpadů na zemědělskou půdu.</a:t>
            </a:r>
          </a:p>
          <a:p>
            <a:pPr>
              <a:buClr>
                <a:schemeClr val="accent1"/>
              </a:buClr>
            </a:pPr>
            <a:endParaRPr lang="cs-CZ" sz="2000" dirty="0"/>
          </a:p>
          <a:p>
            <a:pPr>
              <a:buClr>
                <a:schemeClr val="accent1"/>
              </a:buClr>
            </a:pPr>
            <a:r>
              <a:rPr lang="cs-CZ" sz="2000" dirty="0"/>
              <a:t>Pro veřejný sektor: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/>
              <a:t>Aktivita B - Pořízení vybavení na aplikaci kompostu (digestátu či fugátu) na ZPF </a:t>
            </a:r>
            <a:r>
              <a:rPr lang="cs-CZ" sz="2000" b="1" dirty="0"/>
              <a:t>pro provozovatele kompostáren a bioplynových stanic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Aktivita C</a:t>
            </a:r>
            <a:r>
              <a:rPr lang="cs-CZ" sz="2000" b="1" dirty="0">
                <a:ea typeface="Open Sans" pitchFamily="2" charset="0"/>
                <a:cs typeface="Segoe UI" panose="020B0502040204020203" pitchFamily="34" charset="0"/>
              </a:rPr>
              <a:t> - </a:t>
            </a:r>
            <a:r>
              <a:rPr lang="cs-CZ" sz="2000" dirty="0"/>
              <a:t>Podpora pro navýšení kapacity zpracování biologicky rozložitelných odpadů – </a:t>
            </a:r>
            <a:r>
              <a:rPr lang="cs-CZ" sz="2000" b="1" dirty="0"/>
              <a:t>široká škála příjemců </a:t>
            </a:r>
            <a:r>
              <a:rPr lang="cs-CZ" sz="2000" dirty="0"/>
              <a:t>vč. obcí, měst, kraje</a:t>
            </a:r>
          </a:p>
          <a:p>
            <a:pPr>
              <a:buClr>
                <a:schemeClr val="accent1"/>
              </a:buClr>
            </a:pPr>
            <a:endParaRPr lang="cs-CZ" sz="20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výše podpory 70 %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000" b="1" dirty="0"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AA6B9F8F-4ED8-FD6A-49A5-D17E3F8E106C}"/>
              </a:ext>
            </a:extLst>
          </p:cNvPr>
          <p:cNvSpPr txBox="1"/>
          <p:nvPr/>
        </p:nvSpPr>
        <p:spPr>
          <a:xfrm>
            <a:off x="172965" y="326937"/>
            <a:ext cx="311779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200" b="1" cap="small" dirty="0"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NPŽP - NPO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0193D5AB-A156-6902-CCD4-D6A57885555B}"/>
              </a:ext>
            </a:extLst>
          </p:cNvPr>
          <p:cNvSpPr txBox="1"/>
          <p:nvPr/>
        </p:nvSpPr>
        <p:spPr>
          <a:xfrm>
            <a:off x="3632732" y="5799312"/>
            <a:ext cx="8559268" cy="10586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b="1" dirty="0"/>
              <a:t>Výzva č. 6/2023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A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lokace: </a:t>
            </a:r>
            <a:r>
              <a:rPr lang="cs-CZ" dirty="0">
                <a:solidFill>
                  <a:schemeClr val="bg1"/>
                </a:solidFill>
              </a:rPr>
              <a:t>1,6 mld. Kč (z toho 1 mld. na aktivitu C); min. způsobilé výdaje 750 tis. Kč</a:t>
            </a:r>
            <a:r>
              <a:rPr lang="cs-CZ" dirty="0">
                <a:solidFill>
                  <a:schemeClr val="bg1"/>
                </a:solidFill>
                <a:latin typeface="+mn-lt"/>
              </a:rPr>
              <a:t/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říjem žádostí: do 2. 9. 2024	</a:t>
            </a:r>
            <a:endParaRPr lang="cs-CZ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4254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525189EE-2E08-2E8A-D4D7-68F519135658}"/>
              </a:ext>
            </a:extLst>
          </p:cNvPr>
          <p:cNvSpPr txBox="1"/>
          <p:nvPr/>
        </p:nvSpPr>
        <p:spPr>
          <a:xfrm>
            <a:off x="185980" y="542441"/>
            <a:ext cx="3239145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b="1" cap="small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Vodohospodářská infrastruktura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A1AFCAA-84E0-11AE-47BE-A34C870F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09" y="0"/>
            <a:ext cx="8608291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0E4EDC05-EFC7-ED77-3AF4-CB8DCD0F73BD}"/>
              </a:ext>
            </a:extLst>
          </p:cNvPr>
          <p:cNvSpPr txBox="1"/>
          <p:nvPr/>
        </p:nvSpPr>
        <p:spPr>
          <a:xfrm>
            <a:off x="185980" y="2708547"/>
            <a:ext cx="31306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NPŽP</a:t>
            </a:r>
            <a:b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lang="cs-CZ" dirty="0">
              <a:solidFill>
                <a:srgbClr val="FFFFFF"/>
              </a:solidFill>
              <a:latin typeface="Segoe U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87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A83301-3925-5E00-D16C-181F0A34C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4FE4FCC-23C2-C91F-D9BF-58E5082F0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317" y="226965"/>
            <a:ext cx="8136610" cy="524704"/>
          </a:xfrm>
        </p:spPr>
        <p:txBody>
          <a:bodyPr>
            <a:noAutofit/>
          </a:bodyPr>
          <a:lstStyle/>
          <a:p>
            <a:pPr algn="l"/>
            <a:r>
              <a:rPr lang="cs-CZ" sz="2400" dirty="0"/>
              <a:t>Vodovody a úpravny vody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67FD6AE3-36B8-118E-0A6D-240D3C129A51}"/>
              </a:ext>
            </a:extLst>
          </p:cNvPr>
          <p:cNvSpPr txBox="1"/>
          <p:nvPr/>
        </p:nvSpPr>
        <p:spPr>
          <a:xfrm>
            <a:off x="3910317" y="751669"/>
            <a:ext cx="81366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Přivaděče a rozvodné sítě pitné vody vč. souvisejících objektů a zdrojů, úpravny vody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Intenzifikace úpraven vody</a:t>
            </a:r>
          </a:p>
          <a:p>
            <a:pPr>
              <a:buClr>
                <a:schemeClr val="accent1"/>
              </a:buClr>
            </a:pPr>
            <a:endParaRPr lang="cs-CZ" sz="2000" dirty="0"/>
          </a:p>
          <a:p>
            <a:pPr>
              <a:buClr>
                <a:schemeClr val="accent1"/>
              </a:buClr>
            </a:pPr>
            <a:r>
              <a:rPr lang="cs-CZ" sz="2000" dirty="0"/>
              <a:t>Omezení žadatelů: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Žadatelé ze 44. výzvy OPŽP doporučené k podpoře a zařazené do zásobníků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100 % shodný projekt (technicky a finančně) s žádostí OPŽP</a:t>
            </a:r>
          </a:p>
          <a:p>
            <a:pPr>
              <a:buClr>
                <a:schemeClr val="accent1"/>
              </a:buClr>
            </a:pPr>
            <a:endParaRPr lang="cs-CZ" sz="2000" dirty="0"/>
          </a:p>
          <a:p>
            <a:pPr>
              <a:buClr>
                <a:schemeClr val="accent1"/>
              </a:buClr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Výše podpory: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Přivaděče, rozvodné sítě: </a:t>
            </a:r>
            <a:r>
              <a:rPr lang="cs-CZ" sz="2000" dirty="0">
                <a:solidFill>
                  <a:srgbClr val="FF0000"/>
                </a:solidFill>
                <a:ea typeface="Open Sans" pitchFamily="2" charset="0"/>
                <a:cs typeface="Segoe UI" panose="020B0502040204020203" pitchFamily="34" charset="0"/>
              </a:rPr>
              <a:t>60 %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Intenzifikace úpraven vod: max. 30 % z CZV (max. 50 mil. Kč)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Obce do 2 000 obyvatel mohou na zajištění vlastních zdrojů čerpat </a:t>
            </a:r>
            <a:r>
              <a:rPr lang="cs-CZ" sz="2000" dirty="0">
                <a:solidFill>
                  <a:srgbClr val="FF0000"/>
                </a:solidFill>
                <a:ea typeface="Open Sans" pitchFamily="2" charset="0"/>
                <a:cs typeface="Segoe UI" panose="020B0502040204020203" pitchFamily="34" charset="0"/>
              </a:rPr>
              <a:t>výhodnou půjčku</a:t>
            </a: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 max. do 20 % celkových výdajů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AA6B9F8F-4ED8-FD6A-49A5-D17E3F8E106C}"/>
              </a:ext>
            </a:extLst>
          </p:cNvPr>
          <p:cNvSpPr txBox="1"/>
          <p:nvPr/>
        </p:nvSpPr>
        <p:spPr>
          <a:xfrm>
            <a:off x="172965" y="326937"/>
            <a:ext cx="311779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200" b="1" cap="small" dirty="0"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NPŽP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0193D5AB-A156-6902-CCD4-D6A57885555B}"/>
              </a:ext>
            </a:extLst>
          </p:cNvPr>
          <p:cNvSpPr txBox="1"/>
          <p:nvPr/>
        </p:nvSpPr>
        <p:spPr>
          <a:xfrm>
            <a:off x="3632732" y="5799312"/>
            <a:ext cx="8559268" cy="10586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b="1" dirty="0"/>
              <a:t>Výzva č. 6/2024				Výzva č. 1/2024 PU </a:t>
            </a:r>
            <a:r>
              <a:rPr lang="cs-CZ" sz="1800" dirty="0">
                <a:ea typeface="Open Sans" pitchFamily="2" charset="0"/>
                <a:cs typeface="Segoe UI" panose="020B0502040204020203" pitchFamily="34" charset="0"/>
              </a:rPr>
              <a:t>(IFN Bene-</a:t>
            </a:r>
            <a:r>
              <a:rPr lang="cs-CZ" sz="1800" dirty="0" err="1">
                <a:ea typeface="Open Sans" pitchFamily="2" charset="0"/>
                <a:cs typeface="Segoe UI" panose="020B0502040204020203" pitchFamily="34" charset="0"/>
              </a:rPr>
              <a:t>fill</a:t>
            </a:r>
            <a:r>
              <a:rPr lang="cs-CZ" sz="1800" dirty="0">
                <a:ea typeface="Open Sans" pitchFamily="2" charset="0"/>
                <a:cs typeface="Segoe UI" panose="020B0502040204020203" pitchFamily="34" charset="0"/>
              </a:rPr>
              <a:t>)</a:t>
            </a:r>
            <a:endParaRPr lang="cs-CZ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A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lokace: 2,2</a:t>
            </a:r>
            <a:r>
              <a:rPr lang="cs-CZ" dirty="0">
                <a:solidFill>
                  <a:schemeClr val="bg1"/>
                </a:solidFill>
              </a:rPr>
              <a:t> mld. Kč 			Alokace: 2 mld. Kč</a:t>
            </a:r>
            <a:r>
              <a:rPr lang="cs-CZ" dirty="0">
                <a:solidFill>
                  <a:schemeClr val="bg1"/>
                </a:solidFill>
                <a:latin typeface="+mn-lt"/>
              </a:rPr>
              <a:t/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říjem žádostí: </a:t>
            </a:r>
            <a:r>
              <a:rPr lang="cs-CZ" dirty="0">
                <a:solidFill>
                  <a:schemeClr val="bg1"/>
                </a:solidFill>
              </a:rPr>
              <a:t>15. 5. – 2. 9. 	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	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Příjem žádostí: 15. 6. </a:t>
            </a:r>
            <a:r>
              <a:rPr lang="cs-CZ" dirty="0">
                <a:solidFill>
                  <a:schemeClr val="bg1"/>
                </a:solidFill>
              </a:rPr>
              <a:t>– 2. 9. 2024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	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ázek 3" descr="Obsah obrázku obloha, venku, mrak, strom&#10;&#10;Popis byl vytvořen automaticky">
            <a:extLst>
              <a:ext uri="{FF2B5EF4-FFF2-40B4-BE49-F238E27FC236}">
                <a16:creationId xmlns:a16="http://schemas.microsoft.com/office/drawing/2014/main" xmlns="" id="{89521DB4-2A31-DD28-21A9-62CFFC904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3714012" cy="68579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6AC99681-926A-443B-690B-8AB3464A79FE}"/>
              </a:ext>
            </a:extLst>
          </p:cNvPr>
          <p:cNvSpPr txBox="1"/>
          <p:nvPr/>
        </p:nvSpPr>
        <p:spPr>
          <a:xfrm>
            <a:off x="325365" y="479337"/>
            <a:ext cx="311779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200" b="1" cap="small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NPŽP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7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D277F27-51BD-7C66-8516-40DE3A535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9395" b="-2"/>
          <a:stretch/>
        </p:blipFill>
        <p:spPr>
          <a:xfrm>
            <a:off x="3584075" y="0"/>
            <a:ext cx="8607925" cy="6858000"/>
          </a:xfrm>
          <a:prstGeom prst="rect">
            <a:avLst/>
          </a:prstGeom>
          <a:noFill/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D0146B3-8E11-19C1-14C6-676B66282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589" y="615777"/>
            <a:ext cx="3068637" cy="1979612"/>
          </a:xfrm>
        </p:spPr>
        <p:txBody>
          <a:bodyPr>
            <a:normAutofit/>
          </a:bodyPr>
          <a:lstStyle/>
          <a:p>
            <a:pPr algn="ctr"/>
            <a:r>
              <a:rPr lang="cs-CZ" b="1" cap="small" dirty="0"/>
              <a:t>Energetika a OZE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E9914BF0-B776-DA5F-0A2B-43E3345E33F5}"/>
              </a:ext>
            </a:extLst>
          </p:cNvPr>
          <p:cNvSpPr txBox="1"/>
          <p:nvPr/>
        </p:nvSpPr>
        <p:spPr>
          <a:xfrm>
            <a:off x="588936" y="2657959"/>
            <a:ext cx="2347993" cy="26889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cs-CZ" sz="3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FBDE248A-9920-7AB3-8509-A75B364291A5}"/>
              </a:ext>
            </a:extLst>
          </p:cNvPr>
          <p:cNvSpPr txBox="1"/>
          <p:nvPr/>
        </p:nvSpPr>
        <p:spPr>
          <a:xfrm>
            <a:off x="259588" y="2479729"/>
            <a:ext cx="3068637" cy="26889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OPŽP 2021-2027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Modernizační fond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Nová zelená úsporám</a:t>
            </a:r>
          </a:p>
        </p:txBody>
      </p:sp>
    </p:spTree>
    <p:extLst>
      <p:ext uri="{BB962C8B-B14F-4D97-AF65-F5344CB8AC3E}">
        <p14:creationId xmlns:p14="http://schemas.microsoft.com/office/powerpoint/2010/main" val="262935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A83301-3925-5E00-D16C-181F0A34C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4FE4FCC-23C2-C91F-D9BF-58E5082F0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317" y="226965"/>
            <a:ext cx="8136610" cy="524704"/>
          </a:xfrm>
        </p:spPr>
        <p:txBody>
          <a:bodyPr>
            <a:noAutofit/>
          </a:bodyPr>
          <a:lstStyle/>
          <a:p>
            <a:pPr algn="l"/>
            <a:r>
              <a:rPr lang="cs-CZ" sz="2400" dirty="0"/>
              <a:t>Kanalizace a čistírny odpadních vod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67FD6AE3-36B8-118E-0A6D-240D3C129A51}"/>
              </a:ext>
            </a:extLst>
          </p:cNvPr>
          <p:cNvSpPr txBox="1"/>
          <p:nvPr/>
        </p:nvSpPr>
        <p:spPr>
          <a:xfrm>
            <a:off x="3881380" y="794802"/>
            <a:ext cx="813661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Kanalizace – výstavba a dostavba pro veřejnou potřebu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Výstavba čistíren odpadních vod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Modernizace a intenzifikace ČOV </a:t>
            </a:r>
          </a:p>
          <a:p>
            <a:pPr>
              <a:buClr>
                <a:schemeClr val="accent1"/>
              </a:buClr>
            </a:pPr>
            <a:endParaRPr lang="cs-CZ" sz="2000" dirty="0"/>
          </a:p>
          <a:p>
            <a:pPr>
              <a:buClr>
                <a:schemeClr val="accent1"/>
              </a:buClr>
            </a:pPr>
            <a:r>
              <a:rPr lang="cs-CZ" sz="2000" dirty="0"/>
              <a:t>Omezení žadatelů: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Žadatelé ze 42. a 43. výzvy OPŽP doporučené k podpoře a zařazené do zásobníků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100 % shodný projekt (technicky a finančně) s žádostí OPŽP</a:t>
            </a:r>
          </a:p>
          <a:p>
            <a:pPr>
              <a:buClr>
                <a:schemeClr val="accent1"/>
              </a:buClr>
            </a:pPr>
            <a:endParaRPr lang="cs-CZ" sz="2000" dirty="0"/>
          </a:p>
          <a:p>
            <a:pPr>
              <a:buClr>
                <a:schemeClr val="accent1"/>
              </a:buClr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Výše podpory: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Kanalizace a výstavba ČOV: </a:t>
            </a:r>
            <a:r>
              <a:rPr lang="cs-CZ" sz="2000" dirty="0">
                <a:solidFill>
                  <a:srgbClr val="FF0000"/>
                </a:solidFill>
                <a:ea typeface="Open Sans" pitchFamily="2" charset="0"/>
                <a:cs typeface="Segoe UI" panose="020B0502040204020203" pitchFamily="34" charset="0"/>
              </a:rPr>
              <a:t>60 %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ea typeface="Open Sans" pitchFamily="2" charset="0"/>
                <a:cs typeface="Segoe UI" panose="020B0502040204020203" pitchFamily="34" charset="0"/>
              </a:rPr>
              <a:t>Modernizace, intenzifikace: 30 % (max. 25 mil. Kč)</a:t>
            </a:r>
          </a:p>
          <a:p>
            <a:pPr>
              <a:buClr>
                <a:schemeClr val="accent1"/>
              </a:buClr>
            </a:pPr>
            <a:endParaRPr lang="cs-CZ" dirty="0">
              <a:latin typeface="Aptos" panose="020B0004020202020204" pitchFamily="34" charset="0"/>
              <a:ea typeface="Aptos" panose="020B00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cs-CZ" sz="20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Pokud projekt podaný v OPŽP řešil kombinaci opatření s odlišnou mírou podpory je nutné žádost v NPŽP rozdělit a podat do AIS dvě žádostí. </a:t>
            </a:r>
            <a:endParaRPr lang="cs-CZ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cs-CZ" sz="2000" dirty="0">
              <a:ea typeface="Open Sans" pitchFamily="2" charset="0"/>
              <a:cs typeface="Segoe UI" panose="020B0502040204020203" pitchFamily="34" charset="0"/>
            </a:endParaRPr>
          </a:p>
          <a:p>
            <a:pPr>
              <a:buClr>
                <a:schemeClr val="accent1"/>
              </a:buClr>
            </a:pPr>
            <a:endParaRPr lang="cs-CZ" sz="2000" dirty="0"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AA6B9F8F-4ED8-FD6A-49A5-D17E3F8E106C}"/>
              </a:ext>
            </a:extLst>
          </p:cNvPr>
          <p:cNvSpPr txBox="1"/>
          <p:nvPr/>
        </p:nvSpPr>
        <p:spPr>
          <a:xfrm>
            <a:off x="172965" y="326937"/>
            <a:ext cx="311779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200" b="1" cap="small" dirty="0"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NPŽP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pic>
        <p:nvPicPr>
          <p:cNvPr id="4" name="Obrázek 3" descr="Obsah obrázku venku, flétna/dudy&#10;&#10;Popis byl vytvořen automaticky">
            <a:extLst>
              <a:ext uri="{FF2B5EF4-FFF2-40B4-BE49-F238E27FC236}">
                <a16:creationId xmlns:a16="http://schemas.microsoft.com/office/drawing/2014/main" xmlns="" id="{88C2AA11-6E87-4756-3A23-5612188C7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8826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0193D5AB-A156-6902-CCD4-D6A57885555B}"/>
              </a:ext>
            </a:extLst>
          </p:cNvPr>
          <p:cNvSpPr txBox="1"/>
          <p:nvPr/>
        </p:nvSpPr>
        <p:spPr>
          <a:xfrm>
            <a:off x="3632732" y="5799312"/>
            <a:ext cx="8559268" cy="10586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b="1" dirty="0"/>
              <a:t>Výzva č. 7/2024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A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lokace: 7,8</a:t>
            </a:r>
            <a:r>
              <a:rPr lang="cs-CZ" dirty="0">
                <a:solidFill>
                  <a:schemeClr val="bg1"/>
                </a:solidFill>
              </a:rPr>
              <a:t> mld. Kč (max. 200 mil. Kč/žádost)</a:t>
            </a:r>
            <a:r>
              <a:rPr lang="cs-CZ" dirty="0">
                <a:solidFill>
                  <a:schemeClr val="bg1"/>
                </a:solidFill>
                <a:latin typeface="+mn-lt"/>
              </a:rPr>
              <a:t/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říjem žádostí: </a:t>
            </a:r>
            <a:r>
              <a:rPr lang="cs-CZ" dirty="0">
                <a:solidFill>
                  <a:schemeClr val="bg1"/>
                </a:solidFill>
              </a:rPr>
              <a:t>15. 5. – 2. 9. 2024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	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8C987CF6-20AC-BCB2-1004-608AB1C7EE53}"/>
              </a:ext>
            </a:extLst>
          </p:cNvPr>
          <p:cNvSpPr txBox="1"/>
          <p:nvPr/>
        </p:nvSpPr>
        <p:spPr>
          <a:xfrm>
            <a:off x="300517" y="269242"/>
            <a:ext cx="311779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200" b="1" cap="small" dirty="0"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NPŽP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67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354439" y="5043168"/>
            <a:ext cx="5609546" cy="347958"/>
          </a:xfrm>
        </p:spPr>
        <p:txBody>
          <a:bodyPr/>
          <a:lstStyle/>
          <a:p>
            <a:r>
              <a:rPr lang="cs-CZ" dirty="0"/>
              <a:t>martin.kubica@sfzp.cz</a:t>
            </a:r>
          </a:p>
        </p:txBody>
      </p:sp>
      <p:pic>
        <p:nvPicPr>
          <p:cNvPr id="5" name="Zástupný symbol obrázku 4" descr="Obsah obrázku venku, rostlina, budova, strom&#10;&#10;Popis byl vytvořen automaticky">
            <a:extLst>
              <a:ext uri="{FF2B5EF4-FFF2-40B4-BE49-F238E27FC236}">
                <a16:creationId xmlns:a16="http://schemas.microsoft.com/office/drawing/2014/main" xmlns="" id="{C40B4A90-BFC3-39FC-197D-06ACD70DBD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>
            <a:fillRect/>
          </a:stretch>
        </p:blipFill>
        <p:spPr/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393543C-5CB4-BA9F-145B-FBEF47911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90"/>
          <a:stretch/>
        </p:blipFill>
        <p:spPr>
          <a:xfrm>
            <a:off x="3114113" y="245497"/>
            <a:ext cx="1203221" cy="103938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9" y="5870222"/>
            <a:ext cx="2708685" cy="78541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37" y="495950"/>
            <a:ext cx="2392672" cy="53848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9139" r="10864" b="17455"/>
          <a:stretch/>
        </p:blipFill>
        <p:spPr>
          <a:xfrm>
            <a:off x="5047685" y="5343870"/>
            <a:ext cx="1686561" cy="13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2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802F25-55AE-0495-6C81-3DFA7DDAD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xmlns="" id="{DD2564C7-D576-7C49-FAB1-4B8785EA6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957" y="642796"/>
            <a:ext cx="8110582" cy="46895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600" b="1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900" dirty="0">
                <a:solidFill>
                  <a:srgbClr val="024F2F"/>
                </a:solidFill>
              </a:rPr>
              <a:t>komplexní podpora revitalizace veřejných budov s cílem snížení konečné spotřeby energie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900" dirty="0">
                <a:solidFill>
                  <a:srgbClr val="024F2F"/>
                </a:solidFill>
              </a:rPr>
              <a:t>min </a:t>
            </a:r>
            <a:r>
              <a:rPr lang="cs-CZ" sz="1900" b="1" dirty="0">
                <a:solidFill>
                  <a:srgbClr val="024F2F"/>
                </a:solidFill>
              </a:rPr>
              <a:t>30 % úspora primární energie z neobnovitelných zdrojů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900" dirty="0">
                <a:solidFill>
                  <a:srgbClr val="024F2F"/>
                </a:solidFill>
              </a:rPr>
              <a:t>podpora poskytována </a:t>
            </a:r>
            <a:r>
              <a:rPr lang="cs-CZ" sz="1900" b="1" dirty="0">
                <a:solidFill>
                  <a:srgbClr val="024F2F"/>
                </a:solidFill>
              </a:rPr>
              <a:t>formou jednotkových nákladů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buNone/>
              <a:defRPr/>
            </a:pPr>
            <a:endParaRPr lang="cs-CZ" sz="1900" b="1" dirty="0">
              <a:solidFill>
                <a:srgbClr val="024F2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1900" dirty="0">
                <a:solidFill>
                  <a:srgbClr val="024F2F"/>
                </a:solidFill>
              </a:rPr>
              <a:t>zlepšení tepelně technických vlastností obvodových konstrukcí budovy 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lang="cs-CZ" sz="1900" dirty="0">
                <a:solidFill>
                  <a:srgbClr val="024F2F"/>
                </a:solidFill>
              </a:rPr>
              <a:t>instalace obnovitelných zdrojů vč. fotovoltaiky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lang="cs-CZ" sz="1900" dirty="0">
                <a:solidFill>
                  <a:srgbClr val="024F2F"/>
                </a:solidFill>
              </a:rPr>
              <a:t>výměna zdroje vytápění, chlazení nebo ohřevu vody vč. případné rekonstrukce otopné soustavy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lang="cs-CZ" sz="1900" dirty="0">
                <a:solidFill>
                  <a:srgbClr val="024F2F"/>
                </a:solidFill>
              </a:rPr>
              <a:t>systémy využívající odpadní teplo nebo systémy nuceného větrání </a:t>
            </a:r>
            <a:br>
              <a:rPr lang="cs-CZ" sz="1900" dirty="0">
                <a:solidFill>
                  <a:srgbClr val="024F2F"/>
                </a:solidFill>
              </a:rPr>
            </a:br>
            <a:r>
              <a:rPr lang="cs-CZ" sz="1900" dirty="0">
                <a:solidFill>
                  <a:srgbClr val="024F2F"/>
                </a:solidFill>
              </a:rPr>
              <a:t>s rekuperací odpadního tepla 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lang="cs-CZ" sz="1900" dirty="0">
                <a:solidFill>
                  <a:srgbClr val="024F2F"/>
                </a:solidFill>
              </a:rPr>
              <a:t>opatření na zlepšení vnitřního prostředí budov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lang="cs-CZ" sz="1900" dirty="0">
                <a:solidFill>
                  <a:srgbClr val="024F2F"/>
                </a:solidFill>
              </a:rPr>
              <a:t>zvýšení adaptability veřejných budov - akumulace, úprava a rozvod šedých a srážkových vod, zelené střechy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0B3E5B1D-BBC1-080E-A8D2-52EFCD1D38DD}"/>
              </a:ext>
            </a:extLst>
          </p:cNvPr>
          <p:cNvSpPr txBox="1"/>
          <p:nvPr/>
        </p:nvSpPr>
        <p:spPr>
          <a:xfrm>
            <a:off x="234462" y="738554"/>
            <a:ext cx="225979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OPŽP </a:t>
            </a:r>
            <a:b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</a:b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2021-2027</a:t>
            </a:r>
          </a:p>
        </p:txBody>
      </p:sp>
      <p:pic>
        <p:nvPicPr>
          <p:cNvPr id="5" name="Obrázek 4" descr="Obsah obrázku Solární energie, obloha, solární energie, Solární panel&#10;&#10;Popis byl vytvořen automaticky">
            <a:extLst>
              <a:ext uri="{FF2B5EF4-FFF2-40B4-BE49-F238E27FC236}">
                <a16:creationId xmlns:a16="http://schemas.microsoft.com/office/drawing/2014/main" xmlns="" id="{895FFE62-44FA-DD8F-8DA1-7409F9B2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8"/>
          <a:stretch/>
        </p:blipFill>
        <p:spPr>
          <a:xfrm>
            <a:off x="-110289" y="0"/>
            <a:ext cx="3733384" cy="685800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xmlns="" id="{69E0BCF9-DDD4-B37C-8FA8-A9959E45BC11}"/>
              </a:ext>
            </a:extLst>
          </p:cNvPr>
          <p:cNvSpPr txBox="1"/>
          <p:nvPr/>
        </p:nvSpPr>
        <p:spPr>
          <a:xfrm>
            <a:off x="234462" y="114959"/>
            <a:ext cx="3199440" cy="105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C2D84F"/>
              </a:buClr>
              <a:defRPr/>
            </a:pPr>
            <a:r>
              <a:rPr lang="cs-CZ" sz="3200" b="1" dirty="0">
                <a:solidFill>
                  <a:srgbClr val="FFFFF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OPŽP</a:t>
            </a:r>
            <a:endParaRPr lang="en-US" sz="3200" b="1" dirty="0">
              <a:solidFill>
                <a:srgbClr val="FFFFFF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C2D84F"/>
              </a:buClr>
              <a:defRPr/>
            </a:pPr>
            <a:r>
              <a:rPr lang="cs-CZ" sz="3200" b="1" dirty="0">
                <a:solidFill>
                  <a:srgbClr val="FFFFF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2021 - 2027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xmlns="" id="{87E652F8-6B80-8CF6-BE38-E420B37D2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7846" y="213626"/>
            <a:ext cx="8110583" cy="510491"/>
          </a:xfrm>
        </p:spPr>
        <p:txBody>
          <a:bodyPr>
            <a:normAutofit/>
          </a:bodyPr>
          <a:lstStyle/>
          <a:p>
            <a:r>
              <a:rPr lang="cs-CZ" sz="2800" b="1" dirty="0"/>
              <a:t>Energetické úspory veřejných budov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CF43D2DD-CF1F-08DE-E90F-1C1ADB54B209}"/>
              </a:ext>
            </a:extLst>
          </p:cNvPr>
          <p:cNvSpPr txBox="1"/>
          <p:nvPr/>
        </p:nvSpPr>
        <p:spPr>
          <a:xfrm>
            <a:off x="3623095" y="5534561"/>
            <a:ext cx="8588379" cy="13234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Výzva 38 OPŽP </a:t>
            </a:r>
            <a:r>
              <a:rPr lang="cs-CZ" sz="2000" dirty="0"/>
              <a:t>(přechodové regiony)</a:t>
            </a:r>
          </a:p>
          <a:p>
            <a:r>
              <a:rPr lang="cs-CZ" sz="2000" dirty="0"/>
              <a:t>Alokace: 2,5 mld. Kč</a:t>
            </a:r>
          </a:p>
          <a:p>
            <a:r>
              <a:rPr lang="cs-CZ" sz="2000" dirty="0"/>
              <a:t>Příjem žádostí prodloužen do 28. 6. 2024 – </a:t>
            </a:r>
            <a:r>
              <a:rPr lang="cs-CZ" sz="2000" dirty="0">
                <a:solidFill>
                  <a:srgbClr val="FF0000"/>
                </a:solidFill>
              </a:rPr>
              <a:t>zásobník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8490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FD289B-3729-0510-9A20-CF57ED35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dřez, Pracovní deska, kuchyně&#10;&#10;Popis byl vytvořen automaticky">
            <a:extLst>
              <a:ext uri="{FF2B5EF4-FFF2-40B4-BE49-F238E27FC236}">
                <a16:creationId xmlns:a16="http://schemas.microsoft.com/office/drawing/2014/main" xmlns="" id="{1CD5FC78-6FC8-9FC1-CCB7-6BD4A07E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1337" cy="6858000"/>
          </a:xfrm>
          <a:prstGeom prst="rect">
            <a:avLst/>
          </a:prstGeom>
        </p:spPr>
      </p:pic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xmlns="" id="{103239AA-7C07-54EF-12FB-9251EFFA5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221" y="887240"/>
            <a:ext cx="8155317" cy="44450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cs-CZ" sz="2600" b="1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endParaRPr lang="cs-CZ" sz="3200" dirty="0">
              <a:solidFill>
                <a:srgbClr val="024F2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3200" dirty="0">
                <a:solidFill>
                  <a:srgbClr val="024F2F"/>
                </a:solidFill>
              </a:rPr>
              <a:t>snížení energetické náročnosti/zvýšení energetické účinnosti </a:t>
            </a:r>
            <a:r>
              <a:rPr lang="cs-CZ" sz="3200" b="1" dirty="0">
                <a:solidFill>
                  <a:srgbClr val="024F2F"/>
                </a:solidFill>
              </a:rPr>
              <a:t>gastro provozů </a:t>
            </a:r>
            <a:r>
              <a:rPr lang="cs-CZ" sz="3200" dirty="0">
                <a:solidFill>
                  <a:srgbClr val="024F2F"/>
                </a:solidFill>
              </a:rPr>
              <a:t>(např. školských, sociálních, či zdravotnických zařízení)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3200" dirty="0">
                <a:solidFill>
                  <a:srgbClr val="024F2F"/>
                </a:solidFill>
              </a:rPr>
              <a:t>snížení energetické náročnosti/zvýšení energetické účinnosti </a:t>
            </a:r>
            <a:r>
              <a:rPr lang="cs-CZ" sz="3200" b="1" dirty="0">
                <a:solidFill>
                  <a:srgbClr val="024F2F"/>
                </a:solidFill>
              </a:rPr>
              <a:t>provozu prádelen</a:t>
            </a:r>
            <a:r>
              <a:rPr lang="cs-CZ" sz="3200" dirty="0">
                <a:solidFill>
                  <a:srgbClr val="024F2F"/>
                </a:solidFill>
              </a:rPr>
              <a:t> (např. sociálních, či zdravotnických zařízení)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3200" dirty="0">
                <a:solidFill>
                  <a:srgbClr val="024F2F"/>
                </a:solidFill>
              </a:rPr>
              <a:t>snížení energetické náročnosti/zvýšení energetické účinnosti u </a:t>
            </a:r>
            <a:r>
              <a:rPr lang="cs-CZ" sz="3200" b="1" dirty="0">
                <a:solidFill>
                  <a:srgbClr val="024F2F"/>
                </a:solidFill>
              </a:rPr>
              <a:t>dalších technologických zařízení ve veřejných </a:t>
            </a:r>
            <a:r>
              <a:rPr lang="cs-CZ" sz="3200" dirty="0">
                <a:solidFill>
                  <a:srgbClr val="024F2F"/>
                </a:solidFill>
              </a:rPr>
              <a:t>budovách a infrastruktuře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endParaRPr lang="cs-CZ" sz="3200" dirty="0">
              <a:solidFill>
                <a:srgbClr val="024F2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endParaRPr lang="cs-CZ" sz="3200" dirty="0">
              <a:solidFill>
                <a:srgbClr val="024F2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3200" dirty="0">
                <a:solidFill>
                  <a:srgbClr val="024F2F"/>
                </a:solidFill>
              </a:rPr>
              <a:t>min. úspora 30 % primární energie z neobnovitelných zdrojů oproti původnímu stavu na řešeném technologickém uzlu, infrastruktuře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endParaRPr lang="cs-CZ" sz="3200" dirty="0">
              <a:solidFill>
                <a:srgbClr val="024F2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defRPr/>
            </a:pPr>
            <a:r>
              <a:rPr lang="cs-CZ" sz="3200" dirty="0">
                <a:solidFill>
                  <a:srgbClr val="024F2F"/>
                </a:solidFill>
              </a:rPr>
              <a:t>náklady spojené se zavedením energetického managementu, včetně řídícího softwaru a měřících a řídících prvků pro optimalizaci výroby a spotřeby energie, náklady na související zkoušky a testy.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5B9186F0-BBDE-6539-BBFA-F4B9BF4EF05C}"/>
              </a:ext>
            </a:extLst>
          </p:cNvPr>
          <p:cNvSpPr txBox="1"/>
          <p:nvPr/>
        </p:nvSpPr>
        <p:spPr>
          <a:xfrm>
            <a:off x="394139" y="263166"/>
            <a:ext cx="278305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OPŽP </a:t>
            </a:r>
            <a:b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</a:b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2021-2027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xmlns="" id="{84BCECB9-0C69-F5DD-0855-F0383DF2CA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2976" y="235213"/>
            <a:ext cx="8613646" cy="1006682"/>
          </a:xfrm>
        </p:spPr>
        <p:txBody>
          <a:bodyPr>
            <a:normAutofit/>
          </a:bodyPr>
          <a:lstStyle/>
          <a:p>
            <a:r>
              <a:rPr lang="cs-CZ" sz="2800" b="1" dirty="0"/>
              <a:t>Snížení energetické náročnosti/zvýšení účinnosti technologických procesů</a:t>
            </a:r>
          </a:p>
          <a:p>
            <a:endParaRPr lang="cs-CZ" sz="2800" b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xmlns="" id="{57427D4E-2641-D5EF-6927-9EF665617842}"/>
              </a:ext>
            </a:extLst>
          </p:cNvPr>
          <p:cNvSpPr txBox="1"/>
          <p:nvPr/>
        </p:nvSpPr>
        <p:spPr>
          <a:xfrm>
            <a:off x="3578354" y="5842337"/>
            <a:ext cx="8613646" cy="1015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Výzva 64 OPŽP </a:t>
            </a:r>
            <a:r>
              <a:rPr lang="cs-CZ" sz="2000" dirty="0"/>
              <a:t>(přechodové regiony)</a:t>
            </a:r>
            <a:endParaRPr lang="cs-CZ" sz="2000" b="1" dirty="0"/>
          </a:p>
          <a:p>
            <a:r>
              <a:rPr lang="cs-CZ" sz="2000" dirty="0"/>
              <a:t>Alokace: 300 mil. Kč </a:t>
            </a:r>
            <a:r>
              <a:rPr lang="cs-CZ" i="1" dirty="0"/>
              <a:t>(z 68 % alokována)</a:t>
            </a:r>
          </a:p>
          <a:p>
            <a:r>
              <a:rPr lang="cs-CZ" sz="2000" dirty="0"/>
              <a:t>Příjem žádostí: 1. 4. 2024 – 3. 3. 2025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29130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21D357F4-F6A2-2023-FAA0-34166FE3F9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6711" y="365611"/>
            <a:ext cx="7935700" cy="739515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Počet vyměněných</a:t>
            </a:r>
            <a:r>
              <a:rPr lang="cs-CZ" b="1" baseline="0" dirty="0"/>
              <a:t> zdrojů v OPŽP 2014 - 2020 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851A6C2D-ECB2-057E-7E7D-91286FAA3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xmlns="" id="{A3759AE7-E93B-2785-924F-876A8A3F63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080801"/>
              </p:ext>
            </p:extLst>
          </p:nvPr>
        </p:nvGraphicFramePr>
        <p:xfrm>
          <a:off x="4228097" y="1039219"/>
          <a:ext cx="7305675" cy="506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Obrázek 9" descr="Obsah obrázku spotřebič, Domácí spotřebič, kuchyňský spotřebič, venku&#10;&#10;Popis byl vytvořen automaticky">
            <a:extLst>
              <a:ext uri="{FF2B5EF4-FFF2-40B4-BE49-F238E27FC236}">
                <a16:creationId xmlns:a16="http://schemas.microsoft.com/office/drawing/2014/main" xmlns="" id="{74269BBA-7B69-9313-D408-75E3430CF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8072" cy="57289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CDFFAAA2-1096-3A6E-6EA3-E7EF110B1EA9}"/>
              </a:ext>
            </a:extLst>
          </p:cNvPr>
          <p:cNvSpPr txBox="1"/>
          <p:nvPr/>
        </p:nvSpPr>
        <p:spPr>
          <a:xfrm>
            <a:off x="4228097" y="6103614"/>
            <a:ext cx="7565797" cy="6050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77500" lnSpcReduction="20000"/>
          </a:bodyPr>
          <a:lstStyle/>
          <a:p>
            <a:pPr algn="l"/>
            <a:r>
              <a:rPr lang="cs-CZ" sz="3600" dirty="0"/>
              <a:t>Profinancovaná částka 11 324 510 200 Kč.</a:t>
            </a:r>
          </a:p>
          <a:p>
            <a:pPr algn="l"/>
            <a:r>
              <a:rPr lang="cs-CZ" sz="1500" dirty="0"/>
              <a:t>Data k 1/2024</a:t>
            </a:r>
          </a:p>
        </p:txBody>
      </p:sp>
    </p:spTree>
    <p:extLst>
      <p:ext uri="{BB962C8B-B14F-4D97-AF65-F5344CB8AC3E}">
        <p14:creationId xmlns:p14="http://schemas.microsoft.com/office/powerpoint/2010/main" val="3537825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2538C84D-9D56-9101-5348-0422DF8760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2198" y="246019"/>
            <a:ext cx="7374001" cy="73951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b="1" dirty="0"/>
              <a:t>Aktuální</a:t>
            </a:r>
            <a:r>
              <a:rPr lang="cs-CZ" b="1" baseline="0" dirty="0"/>
              <a:t> stav 45. výzvy OPŽP 2021 - 2027 </a:t>
            </a:r>
            <a:r>
              <a:rPr lang="cs-CZ" b="0" baseline="0" dirty="0"/>
              <a:t>(mil. Kč)</a:t>
            </a:r>
            <a:endParaRPr lang="cs-CZ" b="0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EF26B74-CF01-1F42-FF55-5C578C6AB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439194"/>
            <a:ext cx="3648974" cy="1979612"/>
          </a:xfrm>
        </p:spPr>
        <p:txBody>
          <a:bodyPr>
            <a:normAutofit fontScale="92500"/>
          </a:bodyPr>
          <a:lstStyle/>
          <a:p>
            <a:pPr algn="ctr"/>
            <a:r>
              <a:rPr lang="cs-CZ" dirty="0"/>
              <a:t>Příjem žádostí od fyzických osob</a:t>
            </a:r>
            <a:br>
              <a:rPr lang="cs-CZ" dirty="0"/>
            </a:br>
            <a:r>
              <a:rPr lang="cs-CZ" dirty="0"/>
              <a:t> už jen do </a:t>
            </a:r>
            <a:br>
              <a:rPr lang="cs-CZ" dirty="0"/>
            </a:br>
            <a:r>
              <a:rPr lang="cs-CZ" dirty="0"/>
              <a:t>31. 8. 2024 !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xmlns="" id="{A5449EEC-DE86-B21C-A821-14CA34E789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662966"/>
              </p:ext>
            </p:extLst>
          </p:nvPr>
        </p:nvGraphicFramePr>
        <p:xfrm>
          <a:off x="3901525" y="1131133"/>
          <a:ext cx="8134965" cy="553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xmlns="" id="{D6CEFA34-BE7E-BC17-F0A6-DE7783941B5A}"/>
                  </a:ext>
                </a:extLst>
              </p14:cNvPr>
              <p14:cNvContentPartPr/>
              <p14:nvPr/>
            </p14:nvContentPartPr>
            <p14:xfrm>
              <a:off x="4468225" y="3838537"/>
              <a:ext cx="603360" cy="3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D6CEFA34-BE7E-BC17-F0A6-DE7783941B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2105" y="3832417"/>
                <a:ext cx="615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xmlns="" id="{4E2F16CC-D364-D9C1-B1E3-DED605B8893B}"/>
                  </a:ext>
                </a:extLst>
              </p14:cNvPr>
              <p14:cNvContentPartPr/>
              <p14:nvPr/>
            </p14:nvContentPartPr>
            <p14:xfrm>
              <a:off x="4463640" y="3877658"/>
              <a:ext cx="610920" cy="54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4E2F16CC-D364-D9C1-B1E3-DED605B889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57520" y="3871538"/>
                <a:ext cx="623160" cy="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0791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4A85BB-53A1-F56C-3FB6-89C9E91BA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A47455CE-FC42-780B-AF03-7DD100D9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9312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670F4A86-CFB0-1557-17AF-EF5891BFE1B5}"/>
              </a:ext>
            </a:extLst>
          </p:cNvPr>
          <p:cNvSpPr txBox="1"/>
          <p:nvPr/>
        </p:nvSpPr>
        <p:spPr>
          <a:xfrm>
            <a:off x="0" y="333215"/>
            <a:ext cx="3810000" cy="1106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Modernizační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200" b="1" cap="small" dirty="0">
                <a:solidFill>
                  <a:srgbClr val="FFFFF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fond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F93488B2-870F-1A01-E31F-89761EDCF7C4}"/>
              </a:ext>
            </a:extLst>
          </p:cNvPr>
          <p:cNvSpPr txBox="1"/>
          <p:nvPr/>
        </p:nvSpPr>
        <p:spPr>
          <a:xfrm>
            <a:off x="3882325" y="635431"/>
            <a:ext cx="80658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24F2F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  <a:p>
            <a:pPr marL="228600" indent="-2286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24F2F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buClr>
                <a:schemeClr val="accent5"/>
              </a:buClr>
              <a:defRPr/>
            </a:pPr>
            <a:r>
              <a:rPr lang="cs-CZ" b="1" i="1" dirty="0" err="1">
                <a:solidFill>
                  <a:schemeClr val="accent5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ENERGov</a:t>
            </a:r>
            <a:r>
              <a:rPr lang="cs-CZ" b="1" i="1" dirty="0">
                <a:solidFill>
                  <a:schemeClr val="accent5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 2/2023 - </a:t>
            </a:r>
            <a:r>
              <a:rPr lang="cs-CZ" altLang="cs-CZ" b="1" i="1" dirty="0">
                <a:solidFill>
                  <a:schemeClr val="accent5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Energetické úspory památkově chráněných budov</a:t>
            </a:r>
            <a:r>
              <a:rPr lang="cs-CZ" b="1" i="1" dirty="0">
                <a:solidFill>
                  <a:schemeClr val="accent5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snížení energetické náročnosti, zlepšení vnitřního prostředí, zvýšení adaptability na změnu klimatu, výstavba či rekonstrukce obnovitelných zdrojů energie</a:t>
            </a:r>
          </a:p>
          <a:p>
            <a:pPr marL="457200" indent="-4572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snížené požadavky - min 10 % úspora primární energie z neobnovitelných zdrojů</a:t>
            </a:r>
          </a:p>
          <a:p>
            <a:pPr marL="457200" indent="-4572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při dosažení 30 % úspory - vyšší podpora</a:t>
            </a:r>
          </a:p>
          <a:p>
            <a:pPr marL="457200" indent="-4572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památkově chráněné či architektonicky cenné budovy</a:t>
            </a:r>
          </a:p>
          <a:p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F2F40EB4-8E4C-EC29-AFFE-8981F9E9CE84}"/>
              </a:ext>
            </a:extLst>
          </p:cNvPr>
          <p:cNvSpPr txBox="1"/>
          <p:nvPr/>
        </p:nvSpPr>
        <p:spPr>
          <a:xfrm>
            <a:off x="3882324" y="163540"/>
            <a:ext cx="8065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Výzvy</a:t>
            </a:r>
            <a:r>
              <a:rPr lang="cs-CZ" sz="2800" b="1" dirty="0">
                <a:solidFill>
                  <a:schemeClr val="accent5"/>
                </a:solidFill>
                <a:latin typeface="Segoe UI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pro obce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a m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ěsta</a:t>
            </a:r>
            <a:endParaRPr lang="cs-CZ" sz="1400" dirty="0">
              <a:solidFill>
                <a:schemeClr val="accent5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039185B-31AF-20B7-6E74-DF82E82923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8054" b="-3870"/>
          <a:stretch/>
        </p:blipFill>
        <p:spPr bwMode="auto">
          <a:xfrm>
            <a:off x="48163" y="6284372"/>
            <a:ext cx="3542986" cy="480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7D1D4D7-3B1D-7FA9-488B-9E067DE71152}"/>
              </a:ext>
            </a:extLst>
          </p:cNvPr>
          <p:cNvSpPr txBox="1"/>
          <p:nvPr/>
        </p:nvSpPr>
        <p:spPr>
          <a:xfrm>
            <a:off x="3638897" y="5765393"/>
            <a:ext cx="8552687" cy="10926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Výzva 2/2023</a:t>
            </a:r>
          </a:p>
          <a:p>
            <a:r>
              <a:rPr lang="cs-CZ" sz="2000" dirty="0"/>
              <a:t>Alokace: 2 mld. Kč</a:t>
            </a:r>
            <a:endParaRPr lang="cs-CZ" sz="2000" i="1" dirty="0"/>
          </a:p>
          <a:p>
            <a:pPr>
              <a:spcBef>
                <a:spcPts val="600"/>
              </a:spcBef>
            </a:pPr>
            <a:r>
              <a:rPr lang="cs-CZ" sz="2000" dirty="0"/>
              <a:t>Příjem žádostí prodloužen do 28. 6. 2024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94727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F0CDE-3AE0-BF0F-0C96-A73D6A4D6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42596638-9866-F8B5-E980-6B240D9D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3192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CF532606-1492-5A8F-C2CA-017E9434271D}"/>
              </a:ext>
            </a:extLst>
          </p:cNvPr>
          <p:cNvSpPr txBox="1"/>
          <p:nvPr/>
        </p:nvSpPr>
        <p:spPr>
          <a:xfrm>
            <a:off x="106680" y="182684"/>
            <a:ext cx="3718560" cy="1106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Modernizační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2D84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200" b="1" cap="small" dirty="0">
                <a:solidFill>
                  <a:srgbClr val="FFFFF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fond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3289DF95-24F3-7FEA-E2AE-895C70BC3B33}"/>
              </a:ext>
            </a:extLst>
          </p:cNvPr>
          <p:cNvSpPr txBox="1"/>
          <p:nvPr/>
        </p:nvSpPr>
        <p:spPr>
          <a:xfrm>
            <a:off x="4145796" y="475603"/>
            <a:ext cx="8046203" cy="505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endParaRPr lang="cs-CZ" sz="1600" b="1" dirty="0">
              <a:solidFill>
                <a:schemeClr val="accent5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buClr>
                <a:schemeClr val="accent5"/>
              </a:buClr>
              <a:defRPr/>
            </a:pPr>
            <a:r>
              <a:rPr lang="cs-CZ" b="1" i="1" dirty="0">
                <a:solidFill>
                  <a:schemeClr val="accent5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RES+ č. 1/2024 – Fotovoltaické elektrárny 10 kW – 5 MW s vlastní spotřebou</a:t>
            </a:r>
            <a:endParaRPr lang="cs-CZ" b="1" dirty="0">
              <a:solidFill>
                <a:schemeClr val="accent5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fotovoltaika 10 kW – 5 MW s vlastní spotřebou a jedním předávacím místem</a:t>
            </a:r>
          </a:p>
          <a:p>
            <a:pPr marL="285750" indent="-28575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podporu lze současně čerpat na baterie, výroba vodíku elektrolýzou</a:t>
            </a:r>
          </a:p>
          <a:p>
            <a:pPr marL="285750" indent="-28575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výše podpory </a:t>
            </a:r>
            <a:r>
              <a:rPr lang="pl-PL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max. 50 % z celkových výdajů projektu</a:t>
            </a:r>
          </a:p>
          <a:p>
            <a:pPr marL="285750" indent="-28575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endParaRPr lang="pl-PL" dirty="0">
              <a:solidFill>
                <a:srgbClr val="024F2F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buClr>
                <a:schemeClr val="accent5"/>
              </a:buClr>
              <a:defRPr/>
            </a:pPr>
            <a:r>
              <a:rPr lang="cs-CZ" b="1" i="1" dirty="0">
                <a:solidFill>
                  <a:schemeClr val="accent5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RES+ č. 3/2024 – Komunální FVE na veřejných budovách pro malé obce</a:t>
            </a:r>
          </a:p>
          <a:p>
            <a:pPr marL="228600" indent="-2286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fotovoltaika do 1MW - malé obce do 3000 obyvatel</a:t>
            </a:r>
          </a:p>
          <a:p>
            <a:pPr marL="228600" indent="-2286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výše podpory </a:t>
            </a:r>
            <a:r>
              <a:rPr lang="pl-PL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max. 75 % z celkových výdajů projektu</a:t>
            </a:r>
          </a:p>
          <a:p>
            <a:pPr marL="228600" indent="-22860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systémy bateriové akumulace vyrobené elektřiny + vynucené investice do renovací konstrukcí střech + zavedení energetického managementu včetně softwaru a měřících a řídících prvků</a:t>
            </a:r>
          </a:p>
          <a:p>
            <a:pPr>
              <a:lnSpc>
                <a:spcPct val="90000"/>
              </a:lnSpc>
              <a:buClr>
                <a:schemeClr val="accent5"/>
              </a:buClr>
              <a:defRPr/>
            </a:pPr>
            <a:endParaRPr lang="cs-CZ" b="1" dirty="0">
              <a:solidFill>
                <a:schemeClr val="accent5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buClr>
                <a:schemeClr val="accent5"/>
              </a:buClr>
              <a:defRPr/>
            </a:pPr>
            <a:r>
              <a:rPr lang="cs-CZ" b="1" i="1" dirty="0">
                <a:solidFill>
                  <a:schemeClr val="accent5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RES+ č. 4/2024 – Komunální FVE na budovách a další infrastruktuře</a:t>
            </a:r>
          </a:p>
          <a:p>
            <a:pPr marL="285750" indent="-28575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fotovoltaika do 1MW - ostatní obce, města, kraje</a:t>
            </a:r>
          </a:p>
          <a:p>
            <a:pPr marL="285750" indent="-28575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sdružené projekty výstavby FVE</a:t>
            </a:r>
          </a:p>
          <a:p>
            <a:pPr marL="285750" indent="-285750">
              <a:lnSpc>
                <a:spcPct val="9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24F2F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výše podpory max. 45 % na instalaci FVE, max. 30 % na bateriovou akumulaci, elektrolyzér a další investice</a:t>
            </a:r>
            <a:endParaRPr lang="cs-CZ" sz="1600" b="1" dirty="0">
              <a:solidFill>
                <a:schemeClr val="accent5"/>
              </a:solidFill>
              <a:latin typeface="Segoe UI" panose="020B0502040204020203" pitchFamily="34" charset="0"/>
              <a:ea typeface="Open Sans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432D3C02-66EF-4308-0518-80DDC3B5C8C7}"/>
              </a:ext>
            </a:extLst>
          </p:cNvPr>
          <p:cNvSpPr txBox="1"/>
          <p:nvPr/>
        </p:nvSpPr>
        <p:spPr>
          <a:xfrm>
            <a:off x="4130557" y="69011"/>
            <a:ext cx="7954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Výzvy</a:t>
            </a:r>
            <a:r>
              <a:rPr lang="cs-CZ" sz="2800" b="1" dirty="0">
                <a:solidFill>
                  <a:schemeClr val="accent5"/>
                </a:solidFill>
                <a:latin typeface="Segoe UI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pro obce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a m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ěsta</a:t>
            </a:r>
            <a:endParaRPr lang="cs-CZ" sz="2800" dirty="0">
              <a:solidFill>
                <a:schemeClr val="accent5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498488C-6D23-A0B3-94D7-C64458E85AE0}"/>
              </a:ext>
            </a:extLst>
          </p:cNvPr>
          <p:cNvSpPr txBox="1"/>
          <p:nvPr/>
        </p:nvSpPr>
        <p:spPr>
          <a:xfrm>
            <a:off x="3931920" y="5842337"/>
            <a:ext cx="8260080" cy="10156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000" b="1" dirty="0"/>
              <a:t>Výzvy 1/2024 		Výzva 3/2024		Výzva 4/2024</a:t>
            </a:r>
          </a:p>
          <a:p>
            <a:r>
              <a:rPr lang="cs-CZ" sz="2000" dirty="0"/>
              <a:t>Alokace: 3 mld. Kč </a:t>
            </a:r>
            <a:r>
              <a:rPr lang="cs-CZ" sz="2000" b="1" dirty="0"/>
              <a:t>	</a:t>
            </a:r>
            <a:r>
              <a:rPr lang="cs-CZ" sz="2000" dirty="0"/>
              <a:t>Alokace: 1 mld. Kč	Alokace: 1 mld. Kč</a:t>
            </a:r>
            <a:endParaRPr lang="cs-CZ" sz="2000" i="1" dirty="0"/>
          </a:p>
          <a:p>
            <a:r>
              <a:rPr lang="cs-CZ" sz="2000" dirty="0"/>
              <a:t>		    Příjem žádostí: do 31. 10. 2024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574257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1D507FDB-DAC0-4766-B62B-6AA7E7540A9E}"/>
              </a:ext>
            </a:extLst>
          </p:cNvPr>
          <p:cNvCxnSpPr/>
          <p:nvPr/>
        </p:nvCxnSpPr>
        <p:spPr>
          <a:xfrm>
            <a:off x="10214471" y="1235923"/>
            <a:ext cx="0" cy="4751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4458FDAB-872F-47B4-BE7B-523EFD00D0CD}"/>
              </a:ext>
            </a:extLst>
          </p:cNvPr>
          <p:cNvCxnSpPr>
            <a:cxnSpLocks/>
          </p:cNvCxnSpPr>
          <p:nvPr/>
        </p:nvCxnSpPr>
        <p:spPr>
          <a:xfrm>
            <a:off x="534154" y="3414635"/>
            <a:ext cx="11085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065A7A2C-B4EA-4FB7-9294-FAC5DF68F154}"/>
              </a:ext>
            </a:extLst>
          </p:cNvPr>
          <p:cNvSpPr/>
          <p:nvPr/>
        </p:nvSpPr>
        <p:spPr>
          <a:xfrm>
            <a:off x="9073667" y="2355210"/>
            <a:ext cx="2276120" cy="22761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ovéPole 2">
            <a:extLst>
              <a:ext uri="{FF2B5EF4-FFF2-40B4-BE49-F238E27FC236}">
                <a16:creationId xmlns:a16="http://schemas.microsoft.com/office/drawing/2014/main" xmlns="" id="{A75E3FEB-91FF-4B32-A636-7E9FFD8ECEE5}"/>
              </a:ext>
            </a:extLst>
          </p:cNvPr>
          <p:cNvSpPr txBox="1"/>
          <p:nvPr/>
        </p:nvSpPr>
        <p:spPr>
          <a:xfrm>
            <a:off x="9259133" y="3107451"/>
            <a:ext cx="1966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 mld. Kč</a:t>
            </a:r>
          </a:p>
        </p:txBody>
      </p:sp>
      <p:sp>
        <p:nvSpPr>
          <p:cNvPr id="14" name="TextovéPole 16">
            <a:extLst>
              <a:ext uri="{FF2B5EF4-FFF2-40B4-BE49-F238E27FC236}">
                <a16:creationId xmlns:a16="http://schemas.microsoft.com/office/drawing/2014/main" xmlns="" id="{EC3B3E00-F717-48F8-96BF-E2B70448F443}"/>
              </a:ext>
            </a:extLst>
          </p:cNvPr>
          <p:cNvSpPr txBox="1"/>
          <p:nvPr/>
        </p:nvSpPr>
        <p:spPr>
          <a:xfrm>
            <a:off x="2519729" y="5421513"/>
            <a:ext cx="133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přívětivý</a:t>
            </a: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xmlns="" id="{370F6929-7B81-4136-8C12-C16210D7A708}"/>
              </a:ext>
            </a:extLst>
          </p:cNvPr>
          <p:cNvSpPr txBox="1">
            <a:spLocks/>
          </p:cNvSpPr>
          <p:nvPr/>
        </p:nvSpPr>
        <p:spPr>
          <a:xfrm>
            <a:off x="407988" y="476250"/>
            <a:ext cx="11306175" cy="68103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Nové obnovitelné zdroje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/>
              <a:ea typeface="+mj-ea"/>
              <a:cs typeface="+mj-cs"/>
            </a:endParaRPr>
          </a:p>
        </p:txBody>
      </p:sp>
      <p:sp>
        <p:nvSpPr>
          <p:cNvPr id="22" name="TextovéPole 5">
            <a:extLst>
              <a:ext uri="{FF2B5EF4-FFF2-40B4-BE49-F238E27FC236}">
                <a16:creationId xmlns:a16="http://schemas.microsoft.com/office/drawing/2014/main" xmlns="" id="{A0C2DFF6-9381-47C3-8BFE-8147710A52C8}"/>
              </a:ext>
            </a:extLst>
          </p:cNvPr>
          <p:cNvSpPr txBox="1"/>
          <p:nvPr/>
        </p:nvSpPr>
        <p:spPr>
          <a:xfrm>
            <a:off x="5226787" y="2076409"/>
            <a:ext cx="1738425" cy="726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 mld. Kč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průběžná výzva</a:t>
            </a:r>
          </a:p>
        </p:txBody>
      </p:sp>
      <p:sp>
        <p:nvSpPr>
          <p:cNvPr id="29" name="TextovéPole 41">
            <a:extLst>
              <a:ext uri="{FF2B5EF4-FFF2-40B4-BE49-F238E27FC236}">
                <a16:creationId xmlns:a16="http://schemas.microsoft.com/office/drawing/2014/main" xmlns="" id="{072815B3-E150-4782-9301-16A90BEF3282}"/>
              </a:ext>
            </a:extLst>
          </p:cNvPr>
          <p:cNvSpPr txBox="1"/>
          <p:nvPr/>
        </p:nvSpPr>
        <p:spPr>
          <a:xfrm>
            <a:off x="5307646" y="4307632"/>
            <a:ext cx="1746440" cy="726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 mld. Kč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průběžná výzva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xmlns="" id="{08302080-EB1C-464A-BA80-8816C38450EE}"/>
              </a:ext>
            </a:extLst>
          </p:cNvPr>
          <p:cNvSpPr/>
          <p:nvPr/>
        </p:nvSpPr>
        <p:spPr>
          <a:xfrm>
            <a:off x="8416809" y="1574683"/>
            <a:ext cx="1499450" cy="149945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 pro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malé obce</a:t>
            </a:r>
          </a:p>
        </p:txBody>
      </p:sp>
      <p:sp>
        <p:nvSpPr>
          <p:cNvPr id="31" name="Šipka dolů 4">
            <a:extLst>
              <a:ext uri="{FF2B5EF4-FFF2-40B4-BE49-F238E27FC236}">
                <a16:creationId xmlns:a16="http://schemas.microsoft.com/office/drawing/2014/main" xmlns="" id="{84DBEE4D-6E3E-4E89-9FC3-6FB91AD3D64E}"/>
              </a:ext>
            </a:extLst>
          </p:cNvPr>
          <p:cNvSpPr/>
          <p:nvPr/>
        </p:nvSpPr>
        <p:spPr>
          <a:xfrm rot="8100000">
            <a:off x="9536589" y="2108265"/>
            <a:ext cx="704558" cy="853107"/>
          </a:xfrm>
          <a:prstGeom prst="downArrow">
            <a:avLst/>
          </a:prstGeom>
          <a:solidFill>
            <a:srgbClr val="375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xmlns="" id="{70133472-84EA-474E-BB1C-7DC192637B0B}"/>
              </a:ext>
            </a:extLst>
          </p:cNvPr>
          <p:cNvSpPr/>
          <p:nvPr/>
        </p:nvSpPr>
        <p:spPr>
          <a:xfrm>
            <a:off x="8416809" y="3788540"/>
            <a:ext cx="1499450" cy="1499450"/>
          </a:xfrm>
          <a:prstGeom prst="ellipse">
            <a:avLst/>
          </a:prstGeom>
          <a:solidFill>
            <a:srgbClr val="E6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 pro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obce</a:t>
            </a:r>
          </a:p>
        </p:txBody>
      </p:sp>
      <p:sp>
        <p:nvSpPr>
          <p:cNvPr id="34" name="Šipka dolů 4">
            <a:extLst>
              <a:ext uri="{FF2B5EF4-FFF2-40B4-BE49-F238E27FC236}">
                <a16:creationId xmlns:a16="http://schemas.microsoft.com/office/drawing/2014/main" xmlns="" id="{69BD5C1E-CF45-4262-8604-E70B1A7C6DF7}"/>
              </a:ext>
            </a:extLst>
          </p:cNvPr>
          <p:cNvSpPr/>
          <p:nvPr/>
        </p:nvSpPr>
        <p:spPr>
          <a:xfrm rot="13500000" flipV="1">
            <a:off x="9563980" y="3957878"/>
            <a:ext cx="704558" cy="853107"/>
          </a:xfrm>
          <a:prstGeom prst="downArrow">
            <a:avLst/>
          </a:prstGeom>
          <a:solidFill>
            <a:srgbClr val="3752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TextovéPole 5">
            <a:extLst>
              <a:ext uri="{FF2B5EF4-FFF2-40B4-BE49-F238E27FC236}">
                <a16:creationId xmlns:a16="http://schemas.microsoft.com/office/drawing/2014/main" xmlns="" id="{5230C846-5801-424D-81E5-C096038FF798}"/>
              </a:ext>
            </a:extLst>
          </p:cNvPr>
          <p:cNvSpPr txBox="1"/>
          <p:nvPr/>
        </p:nvSpPr>
        <p:spPr>
          <a:xfrm>
            <a:off x="534154" y="1603025"/>
            <a:ext cx="3215625" cy="10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jednotkové dotace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max. 75 % (bez VP)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pouze střechy veřejných budov</a:t>
            </a:r>
          </a:p>
        </p:txBody>
      </p:sp>
      <p:sp>
        <p:nvSpPr>
          <p:cNvPr id="36" name="TextovéPole 5">
            <a:extLst>
              <a:ext uri="{FF2B5EF4-FFF2-40B4-BE49-F238E27FC236}">
                <a16:creationId xmlns:a16="http://schemas.microsoft.com/office/drawing/2014/main" xmlns="" id="{264F555F-834F-4543-AA98-C7997DBC47E5}"/>
              </a:ext>
            </a:extLst>
          </p:cNvPr>
          <p:cNvSpPr txBox="1"/>
          <p:nvPr/>
        </p:nvSpPr>
        <p:spPr>
          <a:xfrm>
            <a:off x="322757" y="970041"/>
            <a:ext cx="5582490" cy="494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RES+ 3/2024 OBCE do 3 000 obyvatel</a:t>
            </a:r>
          </a:p>
        </p:txBody>
      </p:sp>
      <p:sp>
        <p:nvSpPr>
          <p:cNvPr id="38" name="TextovéPole 5">
            <a:extLst>
              <a:ext uri="{FF2B5EF4-FFF2-40B4-BE49-F238E27FC236}">
                <a16:creationId xmlns:a16="http://schemas.microsoft.com/office/drawing/2014/main" xmlns="" id="{4BE6FA58-3E5F-4E0A-ACC7-81BCC698D5C4}"/>
              </a:ext>
            </a:extLst>
          </p:cNvPr>
          <p:cNvSpPr txBox="1"/>
          <p:nvPr/>
        </p:nvSpPr>
        <p:spPr>
          <a:xfrm>
            <a:off x="1634890" y="3010455"/>
            <a:ext cx="3283463" cy="8370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80 % vlastní spotřeby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 celém sdruženém projektu</a:t>
            </a:r>
          </a:p>
        </p:txBody>
      </p:sp>
      <p:sp>
        <p:nvSpPr>
          <p:cNvPr id="39" name="TextovéPole 5">
            <a:extLst>
              <a:ext uri="{FF2B5EF4-FFF2-40B4-BE49-F238E27FC236}">
                <a16:creationId xmlns:a16="http://schemas.microsoft.com/office/drawing/2014/main" xmlns="" id="{54767A5F-C8EC-456F-9695-94D1D331D1E2}"/>
              </a:ext>
            </a:extLst>
          </p:cNvPr>
          <p:cNvSpPr txBox="1"/>
          <p:nvPr/>
        </p:nvSpPr>
        <p:spPr>
          <a:xfrm>
            <a:off x="322757" y="5386927"/>
            <a:ext cx="6369244" cy="494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RES+ 4/2024 OBCE a jiné veřejné subjekty</a:t>
            </a:r>
          </a:p>
        </p:txBody>
      </p:sp>
      <p:sp>
        <p:nvSpPr>
          <p:cNvPr id="40" name="TextovéPole 5">
            <a:extLst>
              <a:ext uri="{FF2B5EF4-FFF2-40B4-BE49-F238E27FC236}">
                <a16:creationId xmlns:a16="http://schemas.microsoft.com/office/drawing/2014/main" xmlns="" id="{54CB51D0-A9B0-4A8B-A86E-D70A152933C5}"/>
              </a:ext>
            </a:extLst>
          </p:cNvPr>
          <p:cNvSpPr txBox="1"/>
          <p:nvPr/>
        </p:nvSpPr>
        <p:spPr>
          <a:xfrm>
            <a:off x="624754" y="4105192"/>
            <a:ext cx="2200538" cy="1058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7528D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jednotkové dotace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max. dle GBER (VP)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5A686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střechy i pozemky</a:t>
            </a:r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xmlns="" id="{237E4511-F59A-47CD-B618-C8C1CEFDACA5}"/>
              </a:ext>
            </a:extLst>
          </p:cNvPr>
          <p:cNvSpPr/>
          <p:nvPr/>
        </p:nvSpPr>
        <p:spPr>
          <a:xfrm>
            <a:off x="7764444" y="873220"/>
            <a:ext cx="1225079" cy="12250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Vyhlášeno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xmlns="" id="{6D85E34A-7D97-B734-D95C-941E4E7F1934}"/>
              </a:ext>
            </a:extLst>
          </p:cNvPr>
          <p:cNvSpPr/>
          <p:nvPr/>
        </p:nvSpPr>
        <p:spPr>
          <a:xfrm>
            <a:off x="7758835" y="4670777"/>
            <a:ext cx="1225079" cy="12250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Vyhlášeno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007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Vlastní 4">
      <a:dk1>
        <a:srgbClr val="024F2F"/>
      </a:dk1>
      <a:lt1>
        <a:srgbClr val="FFFFFF"/>
      </a:lt1>
      <a:dk2>
        <a:srgbClr val="024F2F"/>
      </a:dk2>
      <a:lt2>
        <a:srgbClr val="73767D"/>
      </a:lt2>
      <a:accent1>
        <a:srgbClr val="024F2F"/>
      </a:accent1>
      <a:accent2>
        <a:srgbClr val="A9D15B"/>
      </a:accent2>
      <a:accent3>
        <a:srgbClr val="2DA343"/>
      </a:accent3>
      <a:accent4>
        <a:srgbClr val="73767D"/>
      </a:accent4>
      <a:accent5>
        <a:srgbClr val="024F2F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3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SFŽP ČR_prezentace_16-9" id="{2BA6B87A-BDE8-45C3-AD6D-7584D16F57D4}" vid="{936D27BA-F5F7-4FAB-9A8D-5DE3505398D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17800-sfzp_cr_prezentace_16_9 (1)</Template>
  <TotalTime>14998</TotalTime>
  <Words>1187</Words>
  <Application>Microsoft Office PowerPoint</Application>
  <PresentationFormat>Širokoúhlá obrazovka</PresentationFormat>
  <Paragraphs>218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JohnSans Text Pro</vt:lpstr>
      <vt:lpstr>Open Sans</vt:lpstr>
      <vt:lpstr>Segoe UI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Neradová Dagmar</dc:creator>
  <cp:lastModifiedBy>Uživatel</cp:lastModifiedBy>
  <cp:revision>271</cp:revision>
  <dcterms:created xsi:type="dcterms:W3CDTF">2023-11-28T11:12:08Z</dcterms:created>
  <dcterms:modified xsi:type="dcterms:W3CDTF">2024-05-16T09:41:18Z</dcterms:modified>
</cp:coreProperties>
</file>