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76FE8-35C8-4977-82FB-CAA716E981FA}" type="datetimeFigureOut">
              <a:rPr lang="cs-CZ" smtClean="0"/>
              <a:t>7.2.2014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5DF46-DBD1-40C2-A687-8EEBCA7DA8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76FE8-35C8-4977-82FB-CAA716E981FA}" type="datetimeFigureOut">
              <a:rPr lang="cs-CZ" smtClean="0"/>
              <a:t>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5DF46-DBD1-40C2-A687-8EEBCA7DA8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76FE8-35C8-4977-82FB-CAA716E981FA}" type="datetimeFigureOut">
              <a:rPr lang="cs-CZ" smtClean="0"/>
              <a:t>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5DF46-DBD1-40C2-A687-8EEBCA7DA8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76FE8-35C8-4977-82FB-CAA716E981FA}" type="datetimeFigureOut">
              <a:rPr lang="cs-CZ" smtClean="0"/>
              <a:t>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5DF46-DBD1-40C2-A687-8EEBCA7DA8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76FE8-35C8-4977-82FB-CAA716E981FA}" type="datetimeFigureOut">
              <a:rPr lang="cs-CZ" smtClean="0"/>
              <a:t>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5DF46-DBD1-40C2-A687-8EEBCA7DA8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76FE8-35C8-4977-82FB-CAA716E981FA}" type="datetimeFigureOut">
              <a:rPr lang="cs-CZ" smtClean="0"/>
              <a:t>7.2.2014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5DF46-DBD1-40C2-A687-8EEBCA7DA8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76FE8-35C8-4977-82FB-CAA716E981FA}" type="datetimeFigureOut">
              <a:rPr lang="cs-CZ" smtClean="0"/>
              <a:t>7.2.2014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5DF46-DBD1-40C2-A687-8EEBCA7DA8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76FE8-35C8-4977-82FB-CAA716E981FA}" type="datetimeFigureOut">
              <a:rPr lang="cs-CZ" smtClean="0"/>
              <a:t>7.2.2014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5DF46-DBD1-40C2-A687-8EEBCA7DA8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76FE8-35C8-4977-82FB-CAA716E981FA}" type="datetimeFigureOut">
              <a:rPr lang="cs-CZ" smtClean="0"/>
              <a:t>7.2.2014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5DF46-DBD1-40C2-A687-8EEBCA7DA8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76FE8-35C8-4977-82FB-CAA716E981FA}" type="datetimeFigureOut">
              <a:rPr lang="cs-CZ" smtClean="0"/>
              <a:t>7.2.2014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5DF46-DBD1-40C2-A687-8EEBCA7DA8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076FE8-35C8-4977-82FB-CAA716E981FA}" type="datetimeFigureOut">
              <a:rPr lang="cs-CZ" smtClean="0"/>
              <a:t>7.2.2014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75DF46-DBD1-40C2-A687-8EEBCA7DA88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5076FE8-35C8-4977-82FB-CAA716E981FA}" type="datetimeFigureOut">
              <a:rPr lang="cs-CZ" smtClean="0"/>
              <a:t>7.2.2014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75DF46-DBD1-40C2-A687-8EEBCA7DA88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hmania.cz/info.php?mn1=35&amp;inf=kdenasnaj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plzensky-kraj.cz/sites/default/files/users/u1003874/p1150752_525_prohlidka_provozu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plzensky-kraj.cz/sites/default/files/users/u1003874/p1150799_525_z_vyrobni_haly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plzen.eu/Files/MestoPlzen/web2013/Obcan/aktuality/z_mesta/131211_Technicke_vzdelavani_hala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Akce v </a:t>
            </a:r>
            <a:r>
              <a:rPr lang="cs-CZ" dirty="0" err="1" smtClean="0"/>
              <a:t>Doosan</a:t>
            </a:r>
            <a:r>
              <a:rPr lang="cs-CZ" dirty="0" smtClean="0"/>
              <a:t> Škoda </a:t>
            </a:r>
            <a:r>
              <a:rPr lang="cs-CZ" dirty="0" err="1" smtClean="0"/>
              <a:t>Power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cs-CZ" dirty="0" smtClean="0"/>
          </a:p>
          <a:p>
            <a:pPr algn="r"/>
            <a:r>
              <a:rPr lang="cs-CZ" dirty="0" smtClean="0"/>
              <a:t>Pavel Jarolím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fontScale="32500" lnSpcReduction="20000"/>
          </a:bodyPr>
          <a:lstStyle/>
          <a:p>
            <a:pPr algn="just" fontAlgn="base">
              <a:buNone/>
            </a:pPr>
            <a:r>
              <a:rPr lang="cs-CZ" b="1" dirty="0" smtClean="0"/>
              <a:t>	</a:t>
            </a:r>
          </a:p>
          <a:p>
            <a:pPr algn="just" fontAlgn="base">
              <a:buNone/>
            </a:pPr>
            <a:endParaRPr lang="cs-CZ" b="1" dirty="0" smtClean="0"/>
          </a:p>
          <a:p>
            <a:pPr algn="just" fontAlgn="base">
              <a:buNone/>
            </a:pPr>
            <a:endParaRPr lang="cs-CZ" b="1" dirty="0" smtClean="0"/>
          </a:p>
          <a:p>
            <a:pPr algn="just" fontAlgn="base">
              <a:buNone/>
            </a:pPr>
            <a:endParaRPr lang="cs-CZ" b="1" dirty="0" smtClean="0"/>
          </a:p>
          <a:p>
            <a:pPr algn="just" fontAlgn="base">
              <a:buNone/>
            </a:pPr>
            <a:r>
              <a:rPr lang="cs-CZ" b="1" dirty="0" smtClean="0"/>
              <a:t>	</a:t>
            </a:r>
            <a:r>
              <a:rPr lang="cs-CZ" sz="4300" b="1" dirty="0" smtClean="0"/>
              <a:t>Město </a:t>
            </a:r>
            <a:r>
              <a:rPr lang="cs-CZ" sz="4300" b="1" dirty="0"/>
              <a:t>i kraj chtějí zvýšit zájem o technické obory</a:t>
            </a:r>
          </a:p>
          <a:p>
            <a:pPr algn="just" fontAlgn="base">
              <a:buNone/>
            </a:pPr>
            <a:r>
              <a:rPr lang="cs-CZ" sz="4300" dirty="0"/>
              <a:t> </a:t>
            </a:r>
          </a:p>
          <a:p>
            <a:pPr algn="just" fontAlgn="base">
              <a:buNone/>
            </a:pPr>
            <a:r>
              <a:rPr lang="cs-CZ" sz="4300" dirty="0" smtClean="0"/>
              <a:t>	Napomoci </a:t>
            </a:r>
            <a:r>
              <a:rPr lang="cs-CZ" sz="4300" dirty="0"/>
              <a:t>zvýšení zájmu o studium technických oborů si klade za cíl město Plzně i krajská správa. Oba subjekty tak chtějí přispět ke zvýšení počtu a kvality odborně erudovaných pracovníků v regionu. Proto se jejich zástupci sešli  nejen s řediteli a výchovnými poradci vybraných základních škol, ale také s významnými zaměstnavateli v technických oborech v druhém prosincovém týdnu. Na setkání představil Plzeňský kraj Komisi pro podporu technického vzdělávání, která vznikla v květnu letošního roku, a rovněž programy a činnosti podporující vzdělávání v </a:t>
            </a:r>
            <a:r>
              <a:rPr lang="cs-CZ" sz="4300" dirty="0" smtClean="0"/>
              <a:t>této oblasti.</a:t>
            </a:r>
          </a:p>
          <a:p>
            <a:pPr algn="just" fontAlgn="base">
              <a:buNone/>
            </a:pPr>
            <a:endParaRPr lang="cs-CZ" sz="4300" dirty="0"/>
          </a:p>
          <a:p>
            <a:pPr algn="just" fontAlgn="base">
              <a:buNone/>
            </a:pPr>
            <a:r>
              <a:rPr lang="cs-CZ" sz="4300" dirty="0" smtClean="0"/>
              <a:t>	Mezi </a:t>
            </a:r>
            <a:r>
              <a:rPr lang="cs-CZ" sz="4300" dirty="0"/>
              <a:t>tradiční akce patří rukodělná soutěž "Řemeslo má zlaté dno", která popularizuje řemeslné obory mezi žáky základních a středních škol, nebo program "Motivace pro technické vzdělávání", jehož cílem je podnítit vyšší zájem žáků základních škol o studium technických oborů. V letošním roce nově vznikl program "Podpora technického a přírodovědného vzdělávání v Plzeňském kraji", který je zaměřen na spolupráci mezi základní a střední školou. Další aktivitou je například soutěž "Technika má zlaté dno" určená pro žáky středních škol či "Technická olympiáda Plzeňského kraje" podporující spolupráci mezi středními školami a Západočeskou univerzitou v Plzni</a:t>
            </a:r>
            <a:r>
              <a:rPr lang="cs-CZ" sz="4300" dirty="0" smtClean="0"/>
              <a:t>.</a:t>
            </a:r>
          </a:p>
          <a:p>
            <a:pPr algn="just" fontAlgn="base">
              <a:buNone/>
            </a:pPr>
            <a:endParaRPr lang="cs-CZ" sz="4300" dirty="0"/>
          </a:p>
          <a:p>
            <a:pPr algn="just" fontAlgn="base">
              <a:buNone/>
            </a:pPr>
            <a:r>
              <a:rPr lang="cs-CZ" sz="4300" dirty="0" smtClean="0"/>
              <a:t>	Součástí </a:t>
            </a:r>
            <a:r>
              <a:rPr lang="cs-CZ" sz="4300" dirty="0"/>
              <a:t>setkání byla prohlídka výrobního provozu Dopsán Škoda </a:t>
            </a:r>
            <a:r>
              <a:rPr lang="cs-CZ" sz="4300" dirty="0" err="1"/>
              <a:t>Power</a:t>
            </a:r>
            <a:r>
              <a:rPr lang="cs-CZ" sz="4300" dirty="0"/>
              <a:t>, která zcela vyvrátila předsudky o špinavé a namáhavé práci ve strojírenství.</a:t>
            </a:r>
          </a:p>
          <a:p>
            <a:pPr algn="just" fontAlgn="base">
              <a:buNone/>
            </a:pPr>
            <a:r>
              <a:rPr lang="cs-CZ" sz="4300" dirty="0"/>
              <a:t> </a:t>
            </a:r>
            <a:br>
              <a:rPr lang="cs-CZ" sz="4300" dirty="0"/>
            </a:br>
            <a:r>
              <a:rPr lang="cs-CZ" sz="4300" dirty="0"/>
              <a:t>Za město Plzeň se akce zúčastnil náměstek primátora Martin Zrzavecký.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23554" name="Picture 2" descr="Plzen.e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190" y="500286"/>
            <a:ext cx="21526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Děkuji Vám za pozornost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 algn="r">
              <a:buNone/>
            </a:pPr>
            <a:r>
              <a:rPr lang="cs-CZ" dirty="0" smtClean="0"/>
              <a:t>Pavel Jarolím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cs-CZ" sz="5000" dirty="0"/>
              <a:t>Setkání ředitelů a výchovných poradců vybraných škol se zástupci významných zaměstnavatelů v technických oborech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pPr algn="ctr">
              <a:buNone/>
            </a:pPr>
            <a:r>
              <a:rPr lang="cs-CZ" i="1" dirty="0"/>
              <a:t>Plzeň 10. prosince 2013</a:t>
            </a:r>
            <a:endParaRPr lang="cs-CZ" dirty="0"/>
          </a:p>
          <a:p>
            <a:pPr>
              <a:buNone/>
            </a:pPr>
            <a:r>
              <a:rPr lang="cs-CZ" dirty="0"/>
              <a:t>  </a:t>
            </a:r>
          </a:p>
          <a:p>
            <a:pPr>
              <a:buNone/>
            </a:pPr>
            <a:r>
              <a:rPr lang="cs-CZ" b="1" dirty="0"/>
              <a:t>Termín konání:</a:t>
            </a:r>
            <a:r>
              <a:rPr lang="cs-CZ" dirty="0"/>
              <a:t>	</a:t>
            </a:r>
            <a:r>
              <a:rPr lang="cs-CZ" dirty="0" smtClean="0"/>
              <a:t>10.12.2013</a:t>
            </a:r>
            <a:endParaRPr lang="cs-CZ" dirty="0"/>
          </a:p>
          <a:p>
            <a:pPr>
              <a:buNone/>
            </a:pPr>
            <a:r>
              <a:rPr lang="cs-CZ" dirty="0"/>
              <a:t> </a:t>
            </a:r>
          </a:p>
          <a:p>
            <a:pPr>
              <a:buNone/>
            </a:pPr>
            <a:r>
              <a:rPr lang="cs-CZ" b="1" dirty="0"/>
              <a:t>Místo konání:</a:t>
            </a:r>
            <a:r>
              <a:rPr lang="cs-CZ" dirty="0"/>
              <a:t>	konferenční sál společnosti </a:t>
            </a:r>
            <a:r>
              <a:rPr lang="cs-CZ" dirty="0" err="1"/>
              <a:t>Doosan</a:t>
            </a:r>
            <a:r>
              <a:rPr lang="cs-CZ" dirty="0"/>
              <a:t> Škoda </a:t>
            </a:r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/>
              <a:t>8. brána, administrativní budova </a:t>
            </a:r>
            <a:r>
              <a:rPr lang="cs-CZ" dirty="0" smtClean="0"/>
              <a:t>		č.321)	GPS</a:t>
            </a:r>
            <a:r>
              <a:rPr lang="cs-CZ" dirty="0"/>
              <a:t>: 49°44'15.272"N, 13°20'33.539"E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pPr>
              <a:buNone/>
            </a:pPr>
            <a:r>
              <a:rPr lang="cs-CZ" b="1" dirty="0"/>
              <a:t>Program:</a:t>
            </a:r>
            <a:endParaRPr lang="cs-CZ" dirty="0"/>
          </a:p>
          <a:p>
            <a:pPr>
              <a:buNone/>
            </a:pPr>
            <a:r>
              <a:rPr lang="cs-CZ" dirty="0"/>
              <a:t> </a:t>
            </a:r>
            <a:endParaRPr lang="cs-CZ" sz="2000" dirty="0"/>
          </a:p>
          <a:p>
            <a:pPr>
              <a:buNone/>
            </a:pPr>
            <a:r>
              <a:rPr lang="cs-CZ" b="1" i="1" dirty="0"/>
              <a:t>08:45 – 09:00</a:t>
            </a:r>
            <a:r>
              <a:rPr lang="cs-CZ" b="1" dirty="0"/>
              <a:t>	</a:t>
            </a:r>
            <a:r>
              <a:rPr lang="cs-CZ" dirty="0" smtClean="0"/>
              <a:t>registrace </a:t>
            </a:r>
            <a:r>
              <a:rPr lang="cs-CZ" dirty="0"/>
              <a:t>účastníků</a:t>
            </a:r>
          </a:p>
          <a:p>
            <a:pPr>
              <a:buNone/>
            </a:pPr>
            <a:r>
              <a:rPr lang="cs-CZ" b="1" i="1" dirty="0"/>
              <a:t>09:00 – 09:05</a:t>
            </a:r>
            <a:r>
              <a:rPr lang="cs-CZ" b="1" dirty="0"/>
              <a:t>	</a:t>
            </a:r>
            <a:r>
              <a:rPr lang="cs-CZ" dirty="0" smtClean="0"/>
              <a:t>zahájení </a:t>
            </a:r>
            <a:r>
              <a:rPr lang="cs-CZ" dirty="0"/>
              <a:t>setkání </a:t>
            </a:r>
          </a:p>
          <a:p>
            <a:pPr>
              <a:buNone/>
            </a:pPr>
            <a:r>
              <a:rPr lang="cs-CZ" b="1" i="1" dirty="0"/>
              <a:t>09:05 – 09:15</a:t>
            </a:r>
            <a:r>
              <a:rPr lang="cs-CZ" b="1" dirty="0"/>
              <a:t>	</a:t>
            </a:r>
            <a:r>
              <a:rPr lang="cs-CZ" dirty="0"/>
              <a:t>představení Komise pro podporu technického  vzdělávání v Plzeňském kraji</a:t>
            </a:r>
          </a:p>
          <a:p>
            <a:pPr>
              <a:buNone/>
            </a:pPr>
            <a:r>
              <a:rPr lang="cs-CZ" b="1" i="1" dirty="0"/>
              <a:t>09:15 – 10:45</a:t>
            </a:r>
            <a:r>
              <a:rPr lang="cs-CZ" dirty="0"/>
              <a:t>	prezentace:</a:t>
            </a:r>
          </a:p>
          <a:p>
            <a:pPr>
              <a:buNone/>
            </a:pPr>
            <a:r>
              <a:rPr lang="cs-CZ" dirty="0"/>
              <a:t>                                         </a:t>
            </a:r>
            <a:r>
              <a:rPr lang="cs-CZ" sz="2000" dirty="0"/>
              <a:t>                                       </a:t>
            </a:r>
          </a:p>
          <a:p>
            <a:pPr>
              <a:buNone/>
            </a:pPr>
            <a:r>
              <a:rPr lang="cs-CZ" b="1" i="1" dirty="0"/>
              <a:t>                                             </a:t>
            </a:r>
            <a:r>
              <a:rPr lang="cs-CZ" b="1" dirty="0" err="1"/>
              <a:t>Doosan</a:t>
            </a:r>
            <a:r>
              <a:rPr lang="cs-CZ" b="1" dirty="0"/>
              <a:t> Škoda </a:t>
            </a:r>
            <a:r>
              <a:rPr lang="cs-CZ" b="1" dirty="0" err="1"/>
              <a:t>Power</a:t>
            </a:r>
            <a:endParaRPr lang="cs-CZ" dirty="0"/>
          </a:p>
          <a:p>
            <a:pPr>
              <a:buNone/>
            </a:pPr>
            <a:r>
              <a:rPr lang="cs-CZ" b="1" dirty="0"/>
              <a:t>                                             ŠKODA TRANSPORTATION</a:t>
            </a:r>
            <a:endParaRPr lang="cs-CZ" dirty="0"/>
          </a:p>
          <a:p>
            <a:pPr>
              <a:buNone/>
            </a:pPr>
            <a:r>
              <a:rPr lang="cs-CZ" b="1" dirty="0"/>
              <a:t>                                             ŠKODA JS</a:t>
            </a:r>
            <a:endParaRPr lang="cs-CZ" dirty="0"/>
          </a:p>
          <a:p>
            <a:pPr>
              <a:buNone/>
            </a:pPr>
            <a:r>
              <a:rPr lang="cs-CZ" b="1" dirty="0"/>
              <a:t>                                             </a:t>
            </a:r>
            <a:r>
              <a:rPr lang="cs-CZ" b="1" dirty="0" err="1"/>
              <a:t>Brush</a:t>
            </a:r>
            <a:r>
              <a:rPr lang="cs-CZ" b="1" dirty="0"/>
              <a:t> SEM</a:t>
            </a:r>
            <a:endParaRPr lang="cs-CZ" dirty="0"/>
          </a:p>
          <a:p>
            <a:pPr>
              <a:buNone/>
            </a:pPr>
            <a:r>
              <a:rPr lang="cs-CZ" b="1" dirty="0"/>
              <a:t>                                             SPŠ Strojnická a SOŠ prof. Švejcara</a:t>
            </a:r>
            <a:endParaRPr lang="cs-CZ" dirty="0"/>
          </a:p>
          <a:p>
            <a:pPr>
              <a:buNone/>
            </a:pPr>
            <a:r>
              <a:rPr lang="cs-CZ" dirty="0"/>
              <a:t> </a:t>
            </a:r>
            <a:endParaRPr lang="cs-CZ" sz="2000" dirty="0"/>
          </a:p>
          <a:p>
            <a:pPr>
              <a:buNone/>
            </a:pPr>
            <a:r>
              <a:rPr lang="cs-CZ" b="1" i="1" dirty="0"/>
              <a:t>10:45 – 12:00</a:t>
            </a:r>
            <a:r>
              <a:rPr lang="cs-CZ" b="1" dirty="0"/>
              <a:t>	</a:t>
            </a:r>
            <a:r>
              <a:rPr lang="cs-CZ" dirty="0" smtClean="0"/>
              <a:t>Prohlídka </a:t>
            </a:r>
            <a:r>
              <a:rPr lang="cs-CZ" dirty="0"/>
              <a:t>výrobního provozu </a:t>
            </a:r>
            <a:r>
              <a:rPr lang="cs-CZ" dirty="0" err="1"/>
              <a:t>Doosan</a:t>
            </a:r>
            <a:r>
              <a:rPr lang="cs-CZ" dirty="0"/>
              <a:t> Škoda </a:t>
            </a:r>
            <a:r>
              <a:rPr lang="cs-CZ" dirty="0" err="1"/>
              <a:t>Power</a:t>
            </a:r>
            <a:endParaRPr lang="cs-CZ" dirty="0"/>
          </a:p>
          <a:p>
            <a:pPr>
              <a:buNone/>
            </a:pPr>
            <a:r>
              <a:rPr lang="cs-CZ" b="1" i="1" dirty="0"/>
              <a:t>12:00 – 12:30</a:t>
            </a:r>
            <a:r>
              <a:rPr lang="cs-CZ" dirty="0"/>
              <a:t>	přesun do </a:t>
            </a:r>
            <a:r>
              <a:rPr lang="cs-CZ" dirty="0" err="1"/>
              <a:t>Techmania</a:t>
            </a:r>
            <a:r>
              <a:rPr lang="cs-CZ" dirty="0"/>
              <a:t> Science Center</a:t>
            </a:r>
          </a:p>
          <a:p>
            <a:pPr>
              <a:buNone/>
            </a:pPr>
            <a:r>
              <a:rPr lang="cs-CZ" b="1" i="1" dirty="0"/>
              <a:t>12:30 – 14:00</a:t>
            </a:r>
            <a:r>
              <a:rPr lang="cs-CZ" dirty="0"/>
              <a:t>	návštěva 3D planetária v </a:t>
            </a:r>
            <a:r>
              <a:rPr lang="cs-CZ" dirty="0" err="1"/>
              <a:t>Techmania</a:t>
            </a:r>
            <a:r>
              <a:rPr lang="cs-CZ" dirty="0"/>
              <a:t> Science Center</a:t>
            </a:r>
          </a:p>
          <a:p>
            <a:pPr>
              <a:buNone/>
            </a:pPr>
            <a:r>
              <a:rPr lang="cs-CZ" dirty="0"/>
              <a:t> </a:t>
            </a:r>
            <a:endParaRPr lang="cs-CZ" dirty="0" smtClean="0"/>
          </a:p>
          <a:p>
            <a:pPr>
              <a:buNone/>
            </a:pPr>
            <a:endParaRPr lang="cs-CZ" dirty="0"/>
          </a:p>
          <a:p>
            <a:pPr algn="just">
              <a:buNone/>
            </a:pPr>
            <a:r>
              <a:rPr lang="cs-CZ" dirty="0"/>
              <a:t> </a:t>
            </a:r>
            <a:r>
              <a:rPr lang="cs-CZ" dirty="0" smtClean="0"/>
              <a:t>	</a:t>
            </a:r>
            <a:r>
              <a:rPr lang="cs-CZ" sz="2600" dirty="0" smtClean="0"/>
              <a:t>Dopravu </a:t>
            </a:r>
            <a:r>
              <a:rPr lang="cs-CZ" sz="2600" dirty="0"/>
              <a:t>si zajišťují účastníci setkání samostatně. Parkovací místa budou zajištěna na parkovišti před </a:t>
            </a:r>
            <a:r>
              <a:rPr lang="cs-CZ" sz="2600" dirty="0" err="1"/>
              <a:t>Techmania</a:t>
            </a:r>
            <a:r>
              <a:rPr lang="cs-CZ" sz="2600" dirty="0"/>
              <a:t> Science Center (bližší informace jsou na </a:t>
            </a:r>
            <a:r>
              <a:rPr lang="cs-CZ" sz="2600" u="sng" dirty="0">
                <a:hlinkClick r:id="rId2"/>
              </a:rPr>
              <a:t>http://www.</a:t>
            </a:r>
            <a:r>
              <a:rPr lang="cs-CZ" sz="2600" u="sng" dirty="0" err="1">
                <a:hlinkClick r:id="rId2"/>
              </a:rPr>
              <a:t>techmania.cz</a:t>
            </a:r>
            <a:r>
              <a:rPr lang="cs-CZ" sz="2600" u="sng" dirty="0">
                <a:hlinkClick r:id="rId2"/>
              </a:rPr>
              <a:t>/</a:t>
            </a:r>
            <a:r>
              <a:rPr lang="cs-CZ" sz="2600" u="sng" dirty="0" err="1">
                <a:hlinkClick r:id="rId2"/>
              </a:rPr>
              <a:t>info.php</a:t>
            </a:r>
            <a:r>
              <a:rPr lang="cs-CZ" sz="2600" u="sng" dirty="0">
                <a:hlinkClick r:id="rId2"/>
              </a:rPr>
              <a:t>?mn1=35&amp;</a:t>
            </a:r>
            <a:r>
              <a:rPr lang="cs-CZ" sz="2600" u="sng" dirty="0" err="1">
                <a:hlinkClick r:id="rId2"/>
              </a:rPr>
              <a:t>inf</a:t>
            </a:r>
            <a:r>
              <a:rPr lang="cs-CZ" sz="2600" u="sng" dirty="0">
                <a:hlinkClick r:id="rId2"/>
              </a:rPr>
              <a:t>=</a:t>
            </a:r>
            <a:r>
              <a:rPr lang="cs-CZ" sz="2600" u="sng" dirty="0" err="1">
                <a:hlinkClick r:id="rId2"/>
              </a:rPr>
              <a:t>kdenasnaj</a:t>
            </a:r>
            <a:r>
              <a:rPr lang="cs-CZ" sz="2600" dirty="0"/>
              <a:t>) Společná doprava po areálu bude zajištěna. Pro účastníky konference bude zajištěno drobné občerstvení.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C1078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83351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C1078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84011" cy="604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C107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975" y="404664"/>
            <a:ext cx="4540257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lzensky-kraj.cz/sites/default/files/users/u1003874/p1150752_525_prohlidka_provozu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11560" y="404664"/>
            <a:ext cx="8064896" cy="606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lzensky-kraj.cz/sites/default/files/users/u1003874/p1150799_525_z_vyrobni_haly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9552" y="404663"/>
            <a:ext cx="8064896" cy="60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částí setkání byla také prohlídka výrobní haly Doosan Power.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8654" y="648072"/>
            <a:ext cx="828981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496944" cy="69847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 algn="just" fontAlgn="base">
              <a:buNone/>
            </a:pPr>
            <a:r>
              <a:rPr lang="cs-CZ" sz="4800" b="1" dirty="0" smtClean="0"/>
              <a:t>	</a:t>
            </a:r>
          </a:p>
          <a:p>
            <a:pPr algn="just" fontAlgn="base">
              <a:buNone/>
            </a:pPr>
            <a:r>
              <a:rPr lang="cs-CZ" sz="4800" b="1" dirty="0" smtClean="0"/>
              <a:t>	</a:t>
            </a:r>
            <a:r>
              <a:rPr lang="cs-CZ" sz="4400" b="1" dirty="0" smtClean="0"/>
              <a:t>Kraj </a:t>
            </a:r>
            <a:r>
              <a:rPr lang="cs-CZ" sz="4400" b="1" dirty="0"/>
              <a:t>chce zvýšit zájem o technické obory</a:t>
            </a:r>
          </a:p>
          <a:p>
            <a:pPr algn="just" fontAlgn="base">
              <a:buNone/>
            </a:pPr>
            <a:r>
              <a:rPr lang="cs-CZ" sz="4400" dirty="0" smtClean="0"/>
              <a:t>	</a:t>
            </a:r>
          </a:p>
          <a:p>
            <a:pPr algn="just" fontAlgn="base">
              <a:buNone/>
            </a:pPr>
            <a:r>
              <a:rPr lang="cs-CZ" sz="4400" dirty="0" smtClean="0"/>
              <a:t>	</a:t>
            </a:r>
            <a:r>
              <a:rPr lang="cs-CZ" sz="4400" dirty="0" smtClean="0"/>
              <a:t>V</a:t>
            </a:r>
            <a:r>
              <a:rPr lang="cs-CZ" sz="4400" dirty="0"/>
              <a:t> úterý 10. prosince se z iniciativy Plzeňského kraje a Komise pro podporu technického vzdělávání uskutečnilo setkání ředitelů </a:t>
            </a:r>
            <a:r>
              <a:rPr lang="cs-CZ" sz="4400" dirty="0" smtClean="0"/>
              <a:t>a výchovných </a:t>
            </a:r>
            <a:r>
              <a:rPr lang="cs-CZ" sz="4400" dirty="0"/>
              <a:t>poradců vybraných základních škol se zástupci významných zaměstnavatelů v technických oborech. Jeho cílem je podpořit zájem o technické vzdělávání již na základní škole.</a:t>
            </a:r>
          </a:p>
          <a:p>
            <a:pPr algn="just" fontAlgn="base">
              <a:buNone/>
            </a:pPr>
            <a:r>
              <a:rPr lang="cs-CZ" sz="4400" dirty="0" smtClean="0"/>
              <a:t>	Nejen </a:t>
            </a:r>
            <a:r>
              <a:rPr lang="cs-CZ" sz="4400" dirty="0"/>
              <a:t>představitelé Plzeňského kraje, ale i města Plzně se shodli na tom, že je důležité napomoci zvýšit zájem o studium technických oborů a tím i přispět ke zvýšení počtu a kvality odborně erudovaných pracovníků v regionu.</a:t>
            </a:r>
          </a:p>
          <a:p>
            <a:pPr algn="just" fontAlgn="base">
              <a:buNone/>
            </a:pPr>
            <a:r>
              <a:rPr lang="cs-CZ" sz="4400" dirty="0" smtClean="0"/>
              <a:t>	Po </a:t>
            </a:r>
            <a:r>
              <a:rPr lang="cs-CZ" sz="4400" dirty="0"/>
              <a:t>představení pracovní skupiny "Komise pro podporu technického vzdělávání v Plzeňském kraji", která vznikla v květnu letošního roku a která má více než tři desítky členů (představitelé významných municipalit, odborníci z řad jejich úřednického aparátu, zástupci jednotlivých stupňů naší vzdělávací soustavy a zástupci zaměstnavatelů), seznámila přítomné vedoucí Odboru školství, mládeže a sportu KÚPK Jaroslava Havlíčková s programy a činnostmi Plzeňského kraje podporujícími vzdělávání v této oblasti.</a:t>
            </a:r>
          </a:p>
          <a:p>
            <a:pPr algn="just" fontAlgn="base">
              <a:buNone/>
            </a:pPr>
            <a:r>
              <a:rPr lang="cs-CZ" sz="4400" dirty="0" smtClean="0"/>
              <a:t>	Mezi </a:t>
            </a:r>
            <a:r>
              <a:rPr lang="cs-CZ" sz="4400" dirty="0"/>
              <a:t>ty tradiční patří rukodělná soutěž "Řemeslo má zlaté dno", která popularizuje řemeslné obory mezi žáky základních a středních škol nebo program "Motivace pro technické vzdělávání", jehož cílem je zvětšit zájem žáků základních škol o studium technických oborů. V letošním roce pak nově vznikl program "Podpora technického a přírodovědného vzdělávání v Plzeňském kraji", který je zaměřen na spolupráci mezi základní a střední školou. Další aktivitou je soutěž "Technika má zlaté dno" určená pro žáky středních škol či "Technická olympiáda Plzeňského kraje" podporující spolupráci mezi středními školami a Západočeskou univerzitou v Plzni.</a:t>
            </a:r>
          </a:p>
          <a:p>
            <a:pPr algn="just" fontAlgn="base">
              <a:buNone/>
            </a:pPr>
            <a:r>
              <a:rPr lang="cs-CZ" sz="4400" i="1" dirty="0" smtClean="0"/>
              <a:t>	"</a:t>
            </a:r>
            <a:r>
              <a:rPr lang="cs-CZ" sz="4400" i="1" dirty="0"/>
              <a:t>Výše zmíněnými projekty podporujeme spolupráci základních a středních škol, středních škol s univerzitou, středních škol a firem, ale zároveň nasloucháme požadavkům jednotlivých zaměstnavatelů, o čemž svědčí např. v listopadu uzavřená "Dohoda o spolupráci mezi Českým svazem zaměstnavatelů v energetice, Plzeňským krajem a Středním odborným učilištěm elektrotechnickým v Plzni,"</a:t>
            </a:r>
            <a:r>
              <a:rPr lang="cs-CZ" sz="4400" dirty="0"/>
              <a:t> podotknul Jiří Struček, náměstek hejtmana Plzeňského kraje pro oblasti školství, sportu, kultury a cestovního ruchu.</a:t>
            </a:r>
          </a:p>
          <a:p>
            <a:pPr algn="just" fontAlgn="base">
              <a:buNone/>
            </a:pPr>
            <a:r>
              <a:rPr lang="cs-CZ" sz="4400" dirty="0" smtClean="0"/>
              <a:t>	V </a:t>
            </a:r>
            <a:r>
              <a:rPr lang="cs-CZ" sz="4400" dirty="0"/>
              <a:t>druhé části dopolední prezentace vystoupili personální ředitelé významných strojírenských firem v regionu jako je </a:t>
            </a:r>
            <a:r>
              <a:rPr lang="cs-CZ" sz="4400" dirty="0" err="1"/>
              <a:t>Doosan</a:t>
            </a:r>
            <a:r>
              <a:rPr lang="cs-CZ" sz="4400" dirty="0"/>
              <a:t> Škoda </a:t>
            </a:r>
            <a:r>
              <a:rPr lang="cs-CZ" sz="4400" dirty="0" err="1"/>
              <a:t>Power</a:t>
            </a:r>
            <a:r>
              <a:rPr lang="cs-CZ" sz="4400" dirty="0"/>
              <a:t>, Škoda </a:t>
            </a:r>
            <a:r>
              <a:rPr lang="cs-CZ" sz="4400" dirty="0" err="1"/>
              <a:t>Transportation</a:t>
            </a:r>
            <a:r>
              <a:rPr lang="cs-CZ" sz="4400" dirty="0"/>
              <a:t>, Škoda JS a </a:t>
            </a:r>
            <a:r>
              <a:rPr lang="cs-CZ" sz="4400" dirty="0" err="1"/>
              <a:t>Brush</a:t>
            </a:r>
            <a:r>
              <a:rPr lang="cs-CZ" sz="4400" dirty="0"/>
              <a:t> SEM. Z jejich úst zaznělo, jaké zaměstnanecké výhody u nich získají potencionální zaměstnanci, kolik současných pracovníků se v příštích letech chystá do důchodu. Zároveň to byl i apel na přítomné představitele základních škol, aby své žáky motivovali ke studiu technických oborů s perspektivou úspěšného zaměstnání.</a:t>
            </a:r>
          </a:p>
          <a:p>
            <a:pPr algn="just" fontAlgn="base">
              <a:buNone/>
            </a:pPr>
            <a:r>
              <a:rPr lang="cs-CZ" sz="4400" dirty="0" smtClean="0"/>
              <a:t>	Prohlídka </a:t>
            </a:r>
            <a:r>
              <a:rPr lang="cs-CZ" sz="4400" dirty="0"/>
              <a:t>výrobního provozu </a:t>
            </a:r>
            <a:r>
              <a:rPr lang="cs-CZ" sz="4400" dirty="0" err="1"/>
              <a:t>Doosan</a:t>
            </a:r>
            <a:r>
              <a:rPr lang="cs-CZ" sz="4400" dirty="0"/>
              <a:t> Škoda </a:t>
            </a:r>
            <a:r>
              <a:rPr lang="cs-CZ" sz="4400" dirty="0" err="1"/>
              <a:t>Power</a:t>
            </a:r>
            <a:r>
              <a:rPr lang="cs-CZ" sz="4400" dirty="0"/>
              <a:t> zcela vyvrátila předsudky o špinavé a namáhavé práci v oblasti strojírenství.</a:t>
            </a:r>
          </a:p>
          <a:p>
            <a:pPr algn="just" fontAlgn="base">
              <a:buNone/>
            </a:pPr>
            <a:r>
              <a:rPr lang="cs-CZ" sz="4400" i="1" dirty="0" smtClean="0"/>
              <a:t>	„</a:t>
            </a:r>
            <a:r>
              <a:rPr lang="cs-CZ" sz="4400" i="1" dirty="0"/>
              <a:t>Věřím, že odcházíte s poznatky, které dál předáte nejen svým žákům, ale hlavně jejich rodičům, a své žáky nadané na matematiku a fyziku přivedete ke studiu technických oborů,"</a:t>
            </a:r>
            <a:r>
              <a:rPr lang="cs-CZ" sz="4400" dirty="0"/>
              <a:t> rozloučil se s téměř 40 zástupci základních škol v prostorách 3D Planetária </a:t>
            </a:r>
            <a:r>
              <a:rPr lang="cs-CZ" sz="4400" dirty="0" err="1"/>
              <a:t>Techmanie</a:t>
            </a:r>
            <a:r>
              <a:rPr lang="cs-CZ" sz="4400" dirty="0"/>
              <a:t> Science Center Jiří </a:t>
            </a:r>
            <a:r>
              <a:rPr lang="cs-CZ" sz="4400" dirty="0" smtClean="0"/>
              <a:t>Struček.</a:t>
            </a:r>
            <a:endParaRPr lang="cs-CZ" sz="4400" dirty="0"/>
          </a:p>
          <a:p>
            <a:endParaRPr lang="cs-CZ" dirty="0"/>
          </a:p>
        </p:txBody>
      </p:sp>
      <p:pic>
        <p:nvPicPr>
          <p:cNvPr id="22530" name="Picture 2" descr="Dom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9429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</TotalTime>
  <Words>25</Words>
  <Application>Microsoft Office PowerPoint</Application>
  <PresentationFormat>Předvádění na obrazovce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Aspekt</vt:lpstr>
      <vt:lpstr>Akce v Doosan Škoda Power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Akce ve firmě Doosan Škoda Power</dc:title>
  <dc:creator>Zdeněk Weber</dc:creator>
  <cp:lastModifiedBy>Zdeněk Weber</cp:lastModifiedBy>
  <cp:revision>3</cp:revision>
  <dcterms:created xsi:type="dcterms:W3CDTF">2014-02-07T06:02:36Z</dcterms:created>
  <dcterms:modified xsi:type="dcterms:W3CDTF">2014-02-07T06:27:54Z</dcterms:modified>
</cp:coreProperties>
</file>