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56" r:id="rId2"/>
    <p:sldId id="267" r:id="rId3"/>
    <p:sldId id="264" r:id="rId4"/>
    <p:sldId id="257" r:id="rId5"/>
    <p:sldId id="265" r:id="rId6"/>
    <p:sldId id="266" r:id="rId7"/>
    <p:sldId id="263" r:id="rId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24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23" Type="http://schemas.microsoft.com/office/2015/10/relationships/revisionInfo" Target="revisionInfo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/>
              <a:t>Záhlaví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C78CD7-80B2-49F9-A2A5-FC0AF35C453A}" type="datetimeFigureOut">
              <a:rPr lang="cs-CZ" smtClean="0"/>
              <a:t>18.04.2019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4EF64D-BB8B-4A71-95C3-67DEB856D6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2154266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/>
              <a:t>Záhlaví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2EE71B-5620-4C68-8DA7-C64C5CD00BBA}" type="datetimeFigureOut">
              <a:rPr lang="cs-CZ" smtClean="0"/>
              <a:t>18.04.2019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822548-E79E-46AC-B8DC-4382670794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8884883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73188" y="3447206"/>
            <a:ext cx="4485011" cy="1755031"/>
          </a:xfrm>
        </p:spPr>
        <p:txBody>
          <a:bodyPr anchor="b">
            <a:normAutofit/>
          </a:bodyPr>
          <a:lstStyle>
            <a:lvl1pPr algn="r">
              <a:defRPr sz="3600" b="1"/>
            </a:lvl1pPr>
          </a:lstStyle>
          <a:p>
            <a:r>
              <a:rPr lang="cs-CZ" dirty="0"/>
              <a:t>Název prezentace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00200" y="5202238"/>
            <a:ext cx="6858000" cy="818236"/>
          </a:xfrm>
        </p:spPr>
        <p:txBody>
          <a:bodyPr/>
          <a:lstStyle>
            <a:lvl1pPr marL="0" indent="0" algn="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Podnadpis prezentace</a:t>
            </a:r>
            <a:endParaRPr lang="en-US" dirty="0"/>
          </a:p>
        </p:txBody>
      </p:sp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205" y="1072450"/>
            <a:ext cx="1879697" cy="4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930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1744133"/>
            <a:ext cx="4633912" cy="2022476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cs-CZ" dirty="0"/>
              <a:t>Nadpis sekce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766609"/>
            <a:ext cx="4633912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205" y="1072450"/>
            <a:ext cx="1879697" cy="4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022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Nadpis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009640"/>
              </a:buClr>
              <a:defRPr/>
            </a:lvl1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628650" y="792000"/>
            <a:ext cx="78867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Zástupný symbol pro text 22"/>
          <p:cNvSpPr>
            <a:spLocks noGrp="1"/>
          </p:cNvSpPr>
          <p:nvPr>
            <p:ph type="body" sz="quarter" idx="13" hasCustomPrompt="1"/>
          </p:nvPr>
        </p:nvSpPr>
        <p:spPr>
          <a:xfrm>
            <a:off x="628649" y="360364"/>
            <a:ext cx="5703888" cy="352966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cs-CZ" dirty="0"/>
              <a:t>Doplňte nadpis sekce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860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4" name="Zástupný symbol pro číslo snímku 9"/>
          <p:cNvSpPr>
            <a:spLocks noGrp="1"/>
          </p:cNvSpPr>
          <p:nvPr>
            <p:ph type="sldNum" sz="quarter" idx="4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/>
              <a:t>Strana </a:t>
            </a:r>
            <a:fld id="{20A22714-1925-4CB5-873C-0DA602053BBE}" type="slidenum">
              <a:rPr lang="cs-CZ" smtClean="0"/>
              <a:pPr/>
              <a:t>‹#›</a:t>
            </a:fld>
            <a:r>
              <a:rPr lang="cs-CZ"/>
              <a:t> 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903" y="416191"/>
            <a:ext cx="914447" cy="241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223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ástupný symbol pro obrázek 14"/>
          <p:cNvSpPr>
            <a:spLocks noGrp="1"/>
          </p:cNvSpPr>
          <p:nvPr>
            <p:ph type="pic" sz="quarter" idx="12"/>
          </p:nvPr>
        </p:nvSpPr>
        <p:spPr>
          <a:xfrm>
            <a:off x="5653616" y="1993902"/>
            <a:ext cx="3490384" cy="4864098"/>
          </a:xfrm>
          <a:custGeom>
            <a:avLst/>
            <a:gdLst>
              <a:gd name="connsiteX0" fmla="*/ 3152775 w 3490384"/>
              <a:gd name="connsiteY0" fmla="*/ 0 h 4864098"/>
              <a:gd name="connsiteX1" fmla="*/ 3475128 w 3490384"/>
              <a:gd name="connsiteY1" fmla="*/ 16278 h 4864098"/>
              <a:gd name="connsiteX2" fmla="*/ 3490384 w 3490384"/>
              <a:gd name="connsiteY2" fmla="*/ 18216 h 4864098"/>
              <a:gd name="connsiteX3" fmla="*/ 3490384 w 3490384"/>
              <a:gd name="connsiteY3" fmla="*/ 4864098 h 4864098"/>
              <a:gd name="connsiteX4" fmla="*/ 507205 w 3490384"/>
              <a:gd name="connsiteY4" fmla="*/ 4864098 h 4864098"/>
              <a:gd name="connsiteX5" fmla="*/ 380523 w 3490384"/>
              <a:gd name="connsiteY5" fmla="*/ 4655575 h 4864098"/>
              <a:gd name="connsiteX6" fmla="*/ 0 w 3490384"/>
              <a:gd name="connsiteY6" fmla="*/ 3152775 h 4864098"/>
              <a:gd name="connsiteX7" fmla="*/ 3152775 w 3490384"/>
              <a:gd name="connsiteY7" fmla="*/ 0 h 4864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90384" h="4864098">
                <a:moveTo>
                  <a:pt x="3152775" y="0"/>
                </a:moveTo>
                <a:cubicBezTo>
                  <a:pt x="3261602" y="0"/>
                  <a:pt x="3369141" y="5514"/>
                  <a:pt x="3475128" y="16278"/>
                </a:cubicBezTo>
                <a:lnTo>
                  <a:pt x="3490384" y="18216"/>
                </a:lnTo>
                <a:lnTo>
                  <a:pt x="3490384" y="4864098"/>
                </a:lnTo>
                <a:lnTo>
                  <a:pt x="507205" y="4864098"/>
                </a:lnTo>
                <a:lnTo>
                  <a:pt x="380523" y="4655575"/>
                </a:lnTo>
                <a:cubicBezTo>
                  <a:pt x="137847" y="4208848"/>
                  <a:pt x="0" y="3696910"/>
                  <a:pt x="0" y="3152775"/>
                </a:cubicBezTo>
                <a:cubicBezTo>
                  <a:pt x="0" y="1411545"/>
                  <a:pt x="1411545" y="0"/>
                  <a:pt x="3152775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49" y="1825625"/>
            <a:ext cx="4536017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cxnSp>
        <p:nvCxnSpPr>
          <p:cNvPr id="17" name="Přímá spojnice 16"/>
          <p:cNvCxnSpPr/>
          <p:nvPr userDrawn="1"/>
        </p:nvCxnSpPr>
        <p:spPr>
          <a:xfrm>
            <a:off x="628650" y="792000"/>
            <a:ext cx="78867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Zástupný symbol pro text 22"/>
          <p:cNvSpPr>
            <a:spLocks noGrp="1"/>
          </p:cNvSpPr>
          <p:nvPr>
            <p:ph type="body" sz="quarter" idx="13" hasCustomPrompt="1"/>
          </p:nvPr>
        </p:nvSpPr>
        <p:spPr>
          <a:xfrm>
            <a:off x="628649" y="360364"/>
            <a:ext cx="5703888" cy="352966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cs-CZ" dirty="0"/>
              <a:t>Doplňte nadpis sekce</a:t>
            </a:r>
          </a:p>
        </p:txBody>
      </p:sp>
      <p:sp>
        <p:nvSpPr>
          <p:cNvPr id="2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860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25" name="Zástupný symbol pro číslo snímku 9"/>
          <p:cNvSpPr>
            <a:spLocks noGrp="1"/>
          </p:cNvSpPr>
          <p:nvPr>
            <p:ph type="sldNum" sz="quarter" idx="4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/>
              <a:t>Strana </a:t>
            </a:r>
            <a:fld id="{20A22714-1925-4CB5-873C-0DA602053BBE}" type="slidenum">
              <a:rPr lang="cs-CZ" smtClean="0"/>
              <a:pPr/>
              <a:t>‹#›</a:t>
            </a:fld>
            <a:r>
              <a:rPr lang="cs-CZ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52503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cxnSp>
        <p:nvCxnSpPr>
          <p:cNvPr id="7" name="Přímá spojnice 6"/>
          <p:cNvCxnSpPr/>
          <p:nvPr userDrawn="1"/>
        </p:nvCxnSpPr>
        <p:spPr>
          <a:xfrm>
            <a:off x="628650" y="792000"/>
            <a:ext cx="78867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Zástupný symbol pro text 22"/>
          <p:cNvSpPr>
            <a:spLocks noGrp="1"/>
          </p:cNvSpPr>
          <p:nvPr>
            <p:ph type="body" sz="quarter" idx="13" hasCustomPrompt="1"/>
          </p:nvPr>
        </p:nvSpPr>
        <p:spPr>
          <a:xfrm>
            <a:off x="628649" y="360364"/>
            <a:ext cx="5703888" cy="352966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cs-CZ" dirty="0"/>
              <a:t>Doplňte nadpis sekce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860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1" name="Zástupný symbol pro číslo snímku 9"/>
          <p:cNvSpPr>
            <a:spLocks noGrp="1"/>
          </p:cNvSpPr>
          <p:nvPr>
            <p:ph type="sldNum" sz="quarter" idx="4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/>
              <a:t>Strana </a:t>
            </a:r>
            <a:fld id="{20A22714-1925-4CB5-873C-0DA602053BBE}" type="slidenum">
              <a:rPr lang="cs-CZ" smtClean="0"/>
              <a:pPr/>
              <a:t>‹#›</a:t>
            </a:fld>
            <a:r>
              <a:rPr lang="cs-CZ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17529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Přímá spojnice 5"/>
          <p:cNvCxnSpPr/>
          <p:nvPr userDrawn="1"/>
        </p:nvCxnSpPr>
        <p:spPr>
          <a:xfrm>
            <a:off x="628650" y="792000"/>
            <a:ext cx="78867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Zástupný symbol pro text 22"/>
          <p:cNvSpPr>
            <a:spLocks noGrp="1"/>
          </p:cNvSpPr>
          <p:nvPr>
            <p:ph type="body" sz="quarter" idx="13" hasCustomPrompt="1"/>
          </p:nvPr>
        </p:nvSpPr>
        <p:spPr>
          <a:xfrm>
            <a:off x="628649" y="360364"/>
            <a:ext cx="5703888" cy="352966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cs-CZ" dirty="0"/>
              <a:t>Doplňte nadpis sekce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860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4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/>
              <a:t>Strana </a:t>
            </a:r>
            <a:fld id="{20A22714-1925-4CB5-873C-0DA602053BBE}" type="slidenum">
              <a:rPr lang="cs-CZ" smtClean="0"/>
              <a:pPr/>
              <a:t>‹#›</a:t>
            </a:fld>
            <a:r>
              <a:rPr lang="cs-CZ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7555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987426"/>
            <a:ext cx="2949178" cy="106997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628650" y="792000"/>
            <a:ext cx="78867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Zástupný symbol pro text 22"/>
          <p:cNvSpPr>
            <a:spLocks noGrp="1"/>
          </p:cNvSpPr>
          <p:nvPr>
            <p:ph type="body" sz="quarter" idx="13" hasCustomPrompt="1"/>
          </p:nvPr>
        </p:nvSpPr>
        <p:spPr>
          <a:xfrm>
            <a:off x="628649" y="360364"/>
            <a:ext cx="5703888" cy="352966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cs-CZ" dirty="0"/>
              <a:t>Doplňte nadpis sekce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860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3" name="Zástupný symbol pro číslo snímku 9"/>
          <p:cNvSpPr>
            <a:spLocks noGrp="1"/>
          </p:cNvSpPr>
          <p:nvPr>
            <p:ph type="sldNum" sz="quarter" idx="4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/>
              <a:t>Strana </a:t>
            </a:r>
            <a:fld id="{20A22714-1925-4CB5-873C-0DA602053BBE}" type="slidenum">
              <a:rPr lang="cs-CZ" smtClean="0"/>
              <a:pPr/>
              <a:t>‹#›</a:t>
            </a:fld>
            <a:r>
              <a:rPr lang="cs-CZ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69287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987426"/>
            <a:ext cx="2949178" cy="106997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628650" y="792000"/>
            <a:ext cx="78867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Zástupný symbol pro text 22"/>
          <p:cNvSpPr>
            <a:spLocks noGrp="1"/>
          </p:cNvSpPr>
          <p:nvPr>
            <p:ph type="body" sz="quarter" idx="13" hasCustomPrompt="1"/>
          </p:nvPr>
        </p:nvSpPr>
        <p:spPr>
          <a:xfrm>
            <a:off x="628649" y="360364"/>
            <a:ext cx="5703888" cy="352966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cs-CZ" dirty="0"/>
              <a:t>Doplňte nadpis sekce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860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3" name="Zástupný symbol pro číslo snímku 9"/>
          <p:cNvSpPr>
            <a:spLocks noGrp="1"/>
          </p:cNvSpPr>
          <p:nvPr>
            <p:ph type="sldNum" sz="quarter" idx="4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/>
              <a:t>Strana </a:t>
            </a:r>
            <a:fld id="{20A22714-1925-4CB5-873C-0DA602053BBE}" type="slidenum">
              <a:rPr lang="cs-CZ" smtClean="0"/>
              <a:pPr/>
              <a:t>‹#›</a:t>
            </a:fld>
            <a:r>
              <a:rPr lang="cs-CZ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75941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134533"/>
            <a:ext cx="7886700" cy="556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Nadpis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860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4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/>
              <a:t>Strana </a:t>
            </a:r>
            <a:fld id="{20A22714-1925-4CB5-873C-0DA602053BBE}" type="slidenum">
              <a:rPr lang="cs-CZ" smtClean="0"/>
              <a:pPr/>
              <a:t>‹#›</a:t>
            </a:fld>
            <a:r>
              <a:rPr lang="cs-CZ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47233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2" r:id="rId3"/>
    <p:sldLayoutId id="2147483664" r:id="rId4"/>
    <p:sldLayoutId id="2147483666" r:id="rId5"/>
    <p:sldLayoutId id="2147483667" r:id="rId6"/>
    <p:sldLayoutId id="2147483668" r:id="rId7"/>
    <p:sldLayoutId id="2147483669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457200" indent="-457200" algn="l" defTabSz="914400" rtl="0" eaLnBrk="1" latinLnBrk="0" hangingPunct="1">
        <a:lnSpc>
          <a:spcPct val="90000"/>
        </a:lnSpc>
        <a:spcBef>
          <a:spcPts val="1000"/>
        </a:spcBef>
        <a:buClr>
          <a:srgbClr val="009640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800100" indent="-342900" algn="l" defTabSz="914400" rtl="0" eaLnBrk="1" latinLnBrk="0" hangingPunct="1">
        <a:lnSpc>
          <a:spcPct val="90000"/>
        </a:lnSpc>
        <a:spcBef>
          <a:spcPts val="500"/>
        </a:spcBef>
        <a:buClr>
          <a:srgbClr val="00964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257300" indent="-342900" algn="l" defTabSz="914400" rtl="0" eaLnBrk="1" latinLnBrk="0" hangingPunct="1">
        <a:lnSpc>
          <a:spcPct val="90000"/>
        </a:lnSpc>
        <a:spcBef>
          <a:spcPts val="500"/>
        </a:spcBef>
        <a:buClr>
          <a:srgbClr val="00964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57350" indent="-285750" algn="l" defTabSz="914400" rtl="0" eaLnBrk="1" latinLnBrk="0" hangingPunct="1">
        <a:lnSpc>
          <a:spcPct val="90000"/>
        </a:lnSpc>
        <a:spcBef>
          <a:spcPts val="500"/>
        </a:spcBef>
        <a:buClr>
          <a:srgbClr val="00964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114550" indent="-285750" algn="l" defTabSz="914400" rtl="0" eaLnBrk="1" latinLnBrk="0" hangingPunct="1">
        <a:lnSpc>
          <a:spcPct val="90000"/>
        </a:lnSpc>
        <a:spcBef>
          <a:spcPts val="500"/>
        </a:spcBef>
        <a:buClr>
          <a:srgbClr val="00964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Jaroslav.kovanda@plzensky-kraj.cz" TargetMode="Externa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557848" y="3740725"/>
            <a:ext cx="4900352" cy="1098190"/>
          </a:xfrm>
        </p:spPr>
        <p:txBody>
          <a:bodyPr/>
          <a:lstStyle/>
          <a:p>
            <a:pPr algn="ctr"/>
            <a:r>
              <a:rPr lang="cs-CZ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Aktualizace PÚR ČR</a:t>
            </a:r>
            <a:endParaRPr lang="cs-CZ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600199" y="4922045"/>
            <a:ext cx="6858000" cy="808037"/>
          </a:xfrm>
        </p:spPr>
        <p:txBody>
          <a:bodyPr>
            <a:normAutofit/>
          </a:bodyPr>
          <a:lstStyle/>
          <a:p>
            <a:r>
              <a:rPr lang="cs-CZ" dirty="0" smtClean="0"/>
              <a:t>Porada KÚPK s ÚÚP a pořizovateli ÚPD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628650" y="5895975"/>
            <a:ext cx="78295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Mgr. Jaroslav Kovanda</a:t>
            </a: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ORR KÚPK</a:t>
            </a:r>
            <a:r>
              <a:rPr lang="cs-CZ" dirty="0" smtClean="0"/>
              <a:t>		                                    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Babylon 25. - 26. 04. 2019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4941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628649" y="1642742"/>
            <a:ext cx="7886700" cy="521525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cs-CZ" dirty="0" smtClean="0"/>
          </a:p>
          <a:p>
            <a:pPr marL="0" indent="0" algn="ctr">
              <a:buNone/>
            </a:pP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smtClean="0"/>
              <a:t>Aktualizace PÚR ČR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cs-CZ" smtClean="0"/>
              <a:t>Strana </a:t>
            </a:r>
            <a:fld id="{20A22714-1925-4CB5-873C-0DA602053BBE}" type="slidenum">
              <a:rPr lang="cs-CZ" smtClean="0"/>
              <a:pPr/>
              <a:t>2</a:t>
            </a:fld>
            <a:r>
              <a:rPr lang="cs-CZ" smtClean="0"/>
              <a:t> 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6839" y="980902"/>
            <a:ext cx="7886700" cy="4547062"/>
          </a:xfrm>
        </p:spPr>
        <p:txBody>
          <a:bodyPr>
            <a:normAutofit/>
          </a:bodyPr>
          <a:lstStyle/>
          <a:p>
            <a:r>
              <a:rPr lang="cs-CZ" sz="3200" b="1" dirty="0" smtClean="0">
                <a:solidFill>
                  <a:srgbClr val="00B050"/>
                </a:solidFill>
              </a:rPr>
              <a:t>3 procesy:</a:t>
            </a:r>
            <a:r>
              <a:rPr lang="cs-CZ" sz="3200" b="1" dirty="0" smtClean="0"/>
              <a:t/>
            </a:r>
            <a:br>
              <a:rPr lang="cs-CZ" sz="3200" b="1" dirty="0" smtClean="0"/>
            </a:br>
            <a:r>
              <a:rPr lang="cs-CZ" sz="3200" b="1" dirty="0"/>
              <a:t/>
            </a:r>
            <a:br>
              <a:rPr lang="cs-CZ" sz="3200" b="1" dirty="0"/>
            </a:br>
            <a:r>
              <a:rPr lang="cs-CZ" sz="2800" b="1" dirty="0" smtClean="0"/>
              <a:t>Zpráva </a:t>
            </a:r>
            <a:r>
              <a:rPr lang="cs-CZ" sz="2800" dirty="0"/>
              <a:t>o uplatňování Politiky územního</a:t>
            </a:r>
            <a:br>
              <a:rPr lang="cs-CZ" sz="2800" dirty="0"/>
            </a:br>
            <a:r>
              <a:rPr lang="cs-CZ" sz="2800" dirty="0"/>
              <a:t>rozvoje ČR, ve znění Aktualizace č. </a:t>
            </a:r>
            <a:r>
              <a:rPr lang="cs-CZ" sz="2800" dirty="0" smtClean="0"/>
              <a:t>1</a:t>
            </a:r>
            <a:br>
              <a:rPr lang="cs-CZ" sz="2800" dirty="0" smtClean="0"/>
            </a:br>
            <a:r>
              <a:rPr lang="cs-CZ" sz="2800" dirty="0"/>
              <a:t/>
            </a:r>
            <a:br>
              <a:rPr lang="cs-CZ" sz="2800" dirty="0"/>
            </a:br>
            <a:r>
              <a:rPr lang="cs-CZ" sz="2800" dirty="0" smtClean="0"/>
              <a:t>Návrh </a:t>
            </a:r>
            <a:r>
              <a:rPr lang="cs-CZ" sz="2800" b="1" dirty="0"/>
              <a:t>Aktualizace č. 2 </a:t>
            </a:r>
            <a:r>
              <a:rPr lang="cs-CZ" sz="2800" dirty="0"/>
              <a:t>Politiky územního</a:t>
            </a:r>
            <a:br>
              <a:rPr lang="cs-CZ" sz="2800" dirty="0"/>
            </a:br>
            <a:r>
              <a:rPr lang="cs-CZ" sz="2800" dirty="0"/>
              <a:t>rozvoje </a:t>
            </a:r>
            <a:r>
              <a:rPr lang="cs-CZ" sz="2800" dirty="0" smtClean="0"/>
              <a:t>ČR</a:t>
            </a:r>
            <a:br>
              <a:rPr lang="cs-CZ" sz="2800" dirty="0" smtClean="0"/>
            </a:br>
            <a:r>
              <a:rPr lang="cs-CZ" sz="2800" dirty="0"/>
              <a:t/>
            </a:r>
            <a:br>
              <a:rPr lang="cs-CZ" sz="2800" dirty="0"/>
            </a:br>
            <a:r>
              <a:rPr lang="cs-CZ" sz="2800" dirty="0" smtClean="0"/>
              <a:t>Návrh </a:t>
            </a:r>
            <a:r>
              <a:rPr lang="cs-CZ" sz="2800" b="1" dirty="0"/>
              <a:t>Aktualizace č. 3 </a:t>
            </a:r>
            <a:r>
              <a:rPr lang="cs-CZ" sz="2800" dirty="0"/>
              <a:t>Politiky územního</a:t>
            </a:r>
            <a:br>
              <a:rPr lang="cs-CZ" sz="2800" dirty="0"/>
            </a:br>
            <a:r>
              <a:rPr lang="cs-CZ" sz="2800" dirty="0"/>
              <a:t>rozvoje ČR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837387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49" y="889462"/>
            <a:ext cx="7886700" cy="58320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 u="sng" dirty="0"/>
              <a:t>Zpráva o uplatňování PÚR ČR, ve znění Aktualizace č. 1:</a:t>
            </a:r>
          </a:p>
          <a:p>
            <a:r>
              <a:rPr lang="cs-CZ" sz="2400" dirty="0"/>
              <a:t>u</a:t>
            </a:r>
            <a:r>
              <a:rPr lang="cs-CZ" sz="2400" dirty="0" smtClean="0"/>
              <a:t>končeno </a:t>
            </a:r>
            <a:r>
              <a:rPr lang="cs-CZ" sz="2400" dirty="0"/>
              <a:t>vypořádání zásadních připomínek z </a:t>
            </a:r>
            <a:r>
              <a:rPr lang="cs-CZ" sz="2400" dirty="0" smtClean="0"/>
              <a:t>MPŘ (zpětná </a:t>
            </a:r>
            <a:r>
              <a:rPr lang="cs-CZ" sz="2400" dirty="0"/>
              <a:t>vazba od resortů a krajů) + vypořádání </a:t>
            </a:r>
            <a:r>
              <a:rPr lang="cs-CZ" sz="2400" dirty="0" smtClean="0"/>
              <a:t>připomínek od </a:t>
            </a:r>
            <a:r>
              <a:rPr lang="cs-CZ" sz="2400" dirty="0"/>
              <a:t>obcí a veřejnosti</a:t>
            </a:r>
          </a:p>
          <a:p>
            <a:r>
              <a:rPr lang="cs-CZ" sz="2400" dirty="0"/>
              <a:t>z</a:t>
            </a:r>
            <a:r>
              <a:rPr lang="cs-CZ" sz="2400" dirty="0" smtClean="0"/>
              <a:t>ávěrečné </a:t>
            </a:r>
            <a:r>
              <a:rPr lang="cs-CZ" sz="2400" dirty="0"/>
              <a:t>kompletování materiálu pro předložení vládě</a:t>
            </a:r>
          </a:p>
          <a:p>
            <a:r>
              <a:rPr lang="cs-CZ" sz="2400" dirty="0" smtClean="0"/>
              <a:t>do </a:t>
            </a:r>
            <a:r>
              <a:rPr lang="cs-CZ" sz="2400" dirty="0"/>
              <a:t>30. 4. 2019</a:t>
            </a:r>
          </a:p>
          <a:p>
            <a:r>
              <a:rPr lang="cs-CZ" sz="2400" dirty="0"/>
              <a:t>d</a:t>
            </a:r>
            <a:r>
              <a:rPr lang="cs-CZ" sz="2400" dirty="0" smtClean="0"/>
              <a:t>le </a:t>
            </a:r>
            <a:r>
              <a:rPr lang="cs-CZ" sz="2400" dirty="0"/>
              <a:t>stanoviska MŽP se bude zpracovávat vyhodnocení</a:t>
            </a:r>
          </a:p>
          <a:p>
            <a:r>
              <a:rPr lang="cs-CZ" sz="2400" dirty="0"/>
              <a:t>vlivů příští řádné aktualizace PÚR ČR na životní prostředí</a:t>
            </a:r>
            <a:endParaRPr lang="cs-CZ" sz="240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Aktualizace PÚR ČR</a:t>
            </a:r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cs-CZ" smtClean="0"/>
              <a:t>Strana </a:t>
            </a:r>
            <a:fld id="{20A22714-1925-4CB5-873C-0DA602053BBE}" type="slidenum">
              <a:rPr lang="cs-CZ" smtClean="0"/>
              <a:pPr/>
              <a:t>3</a:t>
            </a:fld>
            <a:r>
              <a:rPr lang="cs-CZ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786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022465"/>
            <a:ext cx="7886700" cy="51544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 u="sng" dirty="0"/>
              <a:t>Aktualizace PÚR ČR z důvodu naléhavého veřejného zájmu</a:t>
            </a:r>
            <a:r>
              <a:rPr lang="cs-CZ" sz="2400" u="sng" dirty="0" smtClean="0"/>
              <a:t>:</a:t>
            </a:r>
            <a:endParaRPr lang="cs-CZ" sz="2400" u="sng" dirty="0"/>
          </a:p>
          <a:p>
            <a:r>
              <a:rPr lang="cs-CZ" sz="2400" dirty="0"/>
              <a:t>n</a:t>
            </a:r>
            <a:r>
              <a:rPr lang="cs-CZ" sz="2400" dirty="0" smtClean="0"/>
              <a:t>ávrh </a:t>
            </a:r>
            <a:r>
              <a:rPr lang="cs-CZ" sz="2400" dirty="0"/>
              <a:t>Aktualizace č. </a:t>
            </a:r>
            <a:r>
              <a:rPr lang="cs-CZ" sz="2400" b="1" dirty="0"/>
              <a:t>2 </a:t>
            </a:r>
            <a:r>
              <a:rPr lang="cs-CZ" sz="2400" dirty="0"/>
              <a:t>PÚR ČR - změna označení </a:t>
            </a:r>
            <a:r>
              <a:rPr lang="cs-CZ" sz="2400" dirty="0" smtClean="0"/>
              <a:t>stávajícího rozvojového </a:t>
            </a:r>
            <a:r>
              <a:rPr lang="cs-CZ" sz="2400" dirty="0"/>
              <a:t>záměru (R43 v úseku Brno – Moravská Třebová)</a:t>
            </a:r>
          </a:p>
          <a:p>
            <a:r>
              <a:rPr lang="pl-PL" sz="2400" dirty="0"/>
              <a:t>z „R43“ na „S43“ </a:t>
            </a:r>
            <a:r>
              <a:rPr lang="pl-PL" sz="2400" dirty="0" smtClean="0"/>
              <a:t>– z </a:t>
            </a:r>
            <a:r>
              <a:rPr lang="pl-PL" sz="2400" dirty="0"/>
              <a:t>podnětu Ministerstva dopravy</a:t>
            </a:r>
            <a:endParaRPr lang="cs-CZ" sz="2400" b="1" dirty="0" smtClean="0">
              <a:solidFill>
                <a:srgbClr val="339966"/>
              </a:solidFill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Aktualizace PÚR ČR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cs-CZ" smtClean="0"/>
              <a:t>Strana </a:t>
            </a:r>
            <a:fld id="{20A22714-1925-4CB5-873C-0DA602053BBE}" type="slidenum">
              <a:rPr lang="cs-CZ" smtClean="0"/>
              <a:pPr/>
              <a:t>4</a:t>
            </a:fld>
            <a:r>
              <a:rPr lang="cs-CZ" smtClean="0"/>
              <a:t> 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9769" y="3350029"/>
            <a:ext cx="5004231" cy="3507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37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01905" y="942541"/>
            <a:ext cx="7886700" cy="51008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u="sng" dirty="0"/>
              <a:t>Návrh Aktualizace č. </a:t>
            </a:r>
            <a:r>
              <a:rPr lang="cs-CZ" sz="2400" b="1" u="sng" dirty="0"/>
              <a:t>3 </a:t>
            </a:r>
            <a:r>
              <a:rPr lang="cs-CZ" sz="2400" u="sng" dirty="0"/>
              <a:t>PÚR ČR - vložení úkolu pro Zlínský </a:t>
            </a:r>
            <a:r>
              <a:rPr lang="cs-CZ" sz="2400" u="sng" dirty="0" smtClean="0"/>
              <a:t>kraj</a:t>
            </a:r>
          </a:p>
          <a:p>
            <a:pPr marL="0" indent="0">
              <a:buNone/>
            </a:pPr>
            <a:endParaRPr lang="cs-CZ" sz="2400" u="sng" dirty="0"/>
          </a:p>
          <a:p>
            <a:r>
              <a:rPr lang="cs-CZ" sz="2400" dirty="0"/>
              <a:t>do PÚR ČR z důvodu zajištění územních podmínek pro realizaci</a:t>
            </a:r>
          </a:p>
          <a:p>
            <a:r>
              <a:rPr lang="cs-CZ" sz="2400" dirty="0"/>
              <a:t>vodního díla Vlachovice </a:t>
            </a:r>
            <a:r>
              <a:rPr lang="cs-CZ" sz="2400" dirty="0" smtClean="0"/>
              <a:t>- vymezit </a:t>
            </a:r>
            <a:r>
              <a:rPr lang="cs-CZ" sz="2400" dirty="0"/>
              <a:t>v ZÚR plochu </a:t>
            </a:r>
            <a:r>
              <a:rPr lang="cs-CZ" sz="2400" dirty="0" smtClean="0"/>
              <a:t>umožňující využití </a:t>
            </a:r>
            <a:r>
              <a:rPr lang="cs-CZ" sz="2400" dirty="0"/>
              <a:t>území pro vodní dílo Vlachovice směřující k omezení</a:t>
            </a:r>
          </a:p>
          <a:p>
            <a:r>
              <a:rPr lang="cs-CZ" sz="2400" dirty="0"/>
              <a:t>nedostatku vody, ke snížení </a:t>
            </a:r>
            <a:endParaRPr lang="cs-CZ" sz="2400" dirty="0" smtClean="0"/>
          </a:p>
          <a:p>
            <a:pPr marL="0" indent="0">
              <a:buNone/>
            </a:pPr>
            <a:r>
              <a:rPr lang="cs-CZ" sz="2400" dirty="0" smtClean="0"/>
              <a:t>povodňových </a:t>
            </a:r>
            <a:r>
              <a:rPr lang="cs-CZ" sz="2400" dirty="0"/>
              <a:t>rizik) </a:t>
            </a:r>
            <a:r>
              <a:rPr lang="cs-CZ" sz="2400" dirty="0" smtClean="0"/>
              <a:t>–</a:t>
            </a:r>
          </a:p>
          <a:p>
            <a:pPr marL="0" indent="0">
              <a:buNone/>
            </a:pPr>
            <a:r>
              <a:rPr lang="cs-CZ" sz="2400" dirty="0" smtClean="0"/>
              <a:t>z podnětu Ministerstva</a:t>
            </a:r>
          </a:p>
          <a:p>
            <a:pPr marL="0" indent="0">
              <a:buNone/>
            </a:pPr>
            <a:r>
              <a:rPr lang="cs-CZ" sz="2400" dirty="0" smtClean="0"/>
              <a:t>zemědělství</a:t>
            </a:r>
            <a:endParaRPr lang="cs-CZ" sz="2400" dirty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Aktualizace PÚR ČR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cs-CZ" smtClean="0"/>
              <a:t>Strana </a:t>
            </a:r>
            <a:fld id="{20A22714-1925-4CB5-873C-0DA602053BBE}" type="slidenum">
              <a:rPr lang="cs-CZ" smtClean="0"/>
              <a:pPr/>
              <a:t>5</a:t>
            </a:fld>
            <a:r>
              <a:rPr lang="cs-CZ" smtClean="0"/>
              <a:t> 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7513" y="3751351"/>
            <a:ext cx="4106487" cy="310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94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49" y="919537"/>
            <a:ext cx="7886700" cy="55560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u="sng" dirty="0"/>
              <a:t>Aktualizace PÚR ČR z důvodu naléhavého veřejného zájmu</a:t>
            </a:r>
            <a:r>
              <a:rPr lang="cs-CZ" u="sng" dirty="0"/>
              <a:t>:</a:t>
            </a:r>
          </a:p>
          <a:p>
            <a:pPr marL="0" indent="0">
              <a:buNone/>
            </a:pPr>
            <a:r>
              <a:rPr lang="cs-CZ" sz="2600" dirty="0" smtClean="0"/>
              <a:t>A</a:t>
            </a:r>
            <a:r>
              <a:rPr lang="cs-CZ" sz="2600" b="1" dirty="0" smtClean="0"/>
              <a:t>2 </a:t>
            </a:r>
            <a:r>
              <a:rPr lang="cs-CZ" sz="2600" dirty="0"/>
              <a:t>PÚR ČR </a:t>
            </a:r>
            <a:r>
              <a:rPr lang="cs-CZ" sz="2600" dirty="0" smtClean="0"/>
              <a:t>a A</a:t>
            </a:r>
            <a:r>
              <a:rPr lang="cs-CZ" sz="2600" b="1" dirty="0" smtClean="0"/>
              <a:t>3 </a:t>
            </a:r>
            <a:r>
              <a:rPr lang="cs-CZ" sz="2600" dirty="0"/>
              <a:t>PÚR ČR:</a:t>
            </a:r>
          </a:p>
          <a:p>
            <a:r>
              <a:rPr lang="cs-CZ" sz="2600" dirty="0"/>
              <a:t>z</a:t>
            </a:r>
            <a:r>
              <a:rPr lang="cs-CZ" sz="2600" dirty="0" smtClean="0"/>
              <a:t>krácené </a:t>
            </a:r>
            <a:r>
              <a:rPr lang="cs-CZ" sz="2600" dirty="0"/>
              <a:t>lhůty o polovinu pro projednávání podle</a:t>
            </a:r>
          </a:p>
          <a:p>
            <a:r>
              <a:rPr lang="cs-CZ" sz="2600" dirty="0"/>
              <a:t>stavebního zákona (MPŘ a veřejné projednání)</a:t>
            </a:r>
          </a:p>
          <a:p>
            <a:r>
              <a:rPr lang="cs-CZ" sz="2600" dirty="0"/>
              <a:t>n</a:t>
            </a:r>
            <a:r>
              <a:rPr lang="cs-CZ" sz="2600" dirty="0" smtClean="0"/>
              <a:t>ezpracovává </a:t>
            </a:r>
            <a:r>
              <a:rPr lang="cs-CZ" sz="2600" dirty="0"/>
              <a:t>se Zpráva o uplatňování PÚR ČR</a:t>
            </a:r>
          </a:p>
          <a:p>
            <a:r>
              <a:rPr lang="cs-CZ" sz="2600" dirty="0"/>
              <a:t>n</a:t>
            </a:r>
            <a:r>
              <a:rPr lang="cs-CZ" sz="2600" dirty="0" smtClean="0"/>
              <a:t>a </a:t>
            </a:r>
            <a:r>
              <a:rPr lang="cs-CZ" sz="2600" dirty="0"/>
              <a:t>základě stanoviska MŽP se nebude </a:t>
            </a:r>
            <a:r>
              <a:rPr lang="cs-CZ" sz="2600" dirty="0" smtClean="0"/>
              <a:t>zpracovávat vyhodnocení </a:t>
            </a:r>
            <a:r>
              <a:rPr lang="cs-CZ" sz="2600" dirty="0"/>
              <a:t>vlivů této aktualizace PÚR ČR </a:t>
            </a:r>
            <a:r>
              <a:rPr lang="cs-CZ" sz="2600"/>
              <a:t>na </a:t>
            </a:r>
            <a:r>
              <a:rPr lang="cs-CZ" sz="2600" smtClean="0"/>
              <a:t>životní prostředí</a:t>
            </a:r>
            <a:endParaRPr lang="cs-CZ" sz="2600" dirty="0"/>
          </a:p>
          <a:p>
            <a:r>
              <a:rPr lang="cs-CZ" sz="2600" dirty="0"/>
              <a:t>t</a:t>
            </a:r>
            <a:r>
              <a:rPr lang="cs-CZ" sz="2600" dirty="0" smtClean="0"/>
              <a:t>ermín </a:t>
            </a:r>
            <a:r>
              <a:rPr lang="cs-CZ" sz="2600" dirty="0"/>
              <a:t>pro předložení vládě: do 30. září 2019</a:t>
            </a:r>
            <a:endParaRPr lang="cs-CZ" sz="2600" b="1" dirty="0"/>
          </a:p>
          <a:p>
            <a:pPr marL="0" indent="0">
              <a:buNone/>
            </a:pPr>
            <a:endParaRPr lang="cs-CZ" sz="2400" b="1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cs-CZ" sz="2400" b="1" dirty="0" smtClean="0">
              <a:solidFill>
                <a:srgbClr val="339966"/>
              </a:solidFill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Zřejmá nesprávnost v ÚPD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Strana </a:t>
            </a:r>
            <a:fld id="{20A22714-1925-4CB5-873C-0DA602053BBE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r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137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2846954"/>
            <a:ext cx="7886700" cy="556156"/>
          </a:xfrm>
        </p:spPr>
        <p:txBody>
          <a:bodyPr>
            <a:normAutofit/>
          </a:bodyPr>
          <a:lstStyle/>
          <a:p>
            <a:pPr algn="ctr"/>
            <a:r>
              <a:rPr lang="cs-CZ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Děkuji za pozornost</a:t>
            </a:r>
            <a:endParaRPr lang="cs-CZ" sz="2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Zřejmá nesprávnost v ÚPD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cs-CZ" smtClean="0"/>
              <a:t>Strana </a:t>
            </a:r>
            <a:fld id="{20A22714-1925-4CB5-873C-0DA602053BBE}" type="slidenum">
              <a:rPr lang="cs-CZ" smtClean="0"/>
              <a:pPr/>
              <a:t>7</a:t>
            </a:fld>
            <a:r>
              <a:rPr lang="cs-CZ" smtClean="0"/>
              <a:t> 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628649" y="4904738"/>
            <a:ext cx="7610476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ORR KÚPK</a:t>
            </a:r>
          </a:p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Oddělení územního plánování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Mgr. Jaroslav Kovanda</a:t>
            </a: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tel.: 377 195 563</a:t>
            </a:r>
          </a:p>
          <a:p>
            <a:r>
              <a:rPr lang="cs-CZ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j</a:t>
            </a:r>
            <a:r>
              <a:rPr lang="cs-CZ" u="sng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aroslav.kovanda@plzensky-kraj.cz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78706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1" id="{8B6722D6-0584-4B7E-A4FB-D297BDBBC31E}" vid="{BA8B70A0-803C-4640-9ECA-FA8ACE5BFB6F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porada ÚÚP XII_2017 oprávněný investor</Template>
  <TotalTime>848</TotalTime>
  <Words>294</Words>
  <Application>Microsoft Office PowerPoint</Application>
  <PresentationFormat>Předvádění na obrazovce (4:3)</PresentationFormat>
  <Paragraphs>47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0" baseType="lpstr">
      <vt:lpstr>Arial</vt:lpstr>
      <vt:lpstr>Calibri</vt:lpstr>
      <vt:lpstr>Motiv Office</vt:lpstr>
      <vt:lpstr>Aktualizace PÚR ČR</vt:lpstr>
      <vt:lpstr>3 procesy:  Zpráva o uplatňování Politiky územního rozvoje ČR, ve znění Aktualizace č. 1  Návrh Aktualizace č. 2 Politiky územního rozvoje ČR  Návrh Aktualizace č. 3 Politiky územního rozvoje ČR</vt:lpstr>
      <vt:lpstr>Prezentace aplikace PowerPoint</vt:lpstr>
      <vt:lpstr>Prezentace aplikace PowerPoint</vt:lpstr>
      <vt:lpstr>Prezentace aplikace PowerPoint</vt:lpstr>
      <vt:lpstr>Prezentace aplikace PowerPoint</vt:lpstr>
      <vt:lpstr>Děkuji za pozornost</vt:lpstr>
    </vt:vector>
  </TitlesOfParts>
  <Company>Plzeňský kraj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Oprávněný investor</dc:title>
  <dc:creator>Součková Lucie</dc:creator>
  <cp:lastModifiedBy>Kovanda Jaroslav</cp:lastModifiedBy>
  <cp:revision>72</cp:revision>
  <dcterms:created xsi:type="dcterms:W3CDTF">2017-11-24T07:47:20Z</dcterms:created>
  <dcterms:modified xsi:type="dcterms:W3CDTF">2019-04-18T11:12:54Z</dcterms:modified>
</cp:coreProperties>
</file>