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64" r:id="rId4"/>
    <p:sldId id="26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6" r:id="rId15"/>
    <p:sldId id="287" r:id="rId16"/>
    <p:sldId id="288" r:id="rId17"/>
    <p:sldId id="289" r:id="rId18"/>
    <p:sldId id="290" r:id="rId19"/>
    <p:sldId id="291" r:id="rId20"/>
    <p:sldId id="26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Závazné stanovisko orgánu územního plánování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779593"/>
            <a:ext cx="7829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Radka Klímová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§ 96b odst.2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 ORP obstará závazné stanovisko SÚ</a:t>
            </a:r>
          </a:p>
          <a:p>
            <a:r>
              <a:rPr lang="cs-CZ" dirty="0" smtClean="0"/>
              <a:t>na jiném stavebním úřadě stavebník žádostí na ORP</a:t>
            </a:r>
          </a:p>
          <a:p>
            <a:r>
              <a:rPr lang="cs-CZ" dirty="0" smtClean="0"/>
              <a:t>Domažlice vs. Klenčí p. Č.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6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§ 96b odst. 3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přípustnost z hlediska PÚR, ZÚR, ÚP, RP</a:t>
            </a:r>
          </a:p>
          <a:p>
            <a:r>
              <a:rPr lang="cs-CZ" dirty="0" smtClean="0"/>
              <a:t>přípustnost z hlediska cílů a úkolů územního plánování</a:t>
            </a:r>
          </a:p>
          <a:p>
            <a:r>
              <a:rPr lang="cs-CZ" dirty="0" smtClean="0"/>
              <a:t>stanovení podmínek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7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§ 96b odst. 4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0892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křížení dvou koridorů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3800" b="1" dirty="0" smtClean="0">
                <a:solidFill>
                  <a:srgbClr val="00B050"/>
                </a:solidFill>
              </a:rPr>
              <a:t>§ 96b odst. 5 a odst. 8</a:t>
            </a:r>
          </a:p>
          <a:p>
            <a:pPr>
              <a:buFontTx/>
              <a:buChar char="-"/>
            </a:pPr>
            <a:r>
              <a:rPr lang="cs-CZ" dirty="0" smtClean="0"/>
              <a:t>platnost 2 roky, max. 3 roky</a:t>
            </a:r>
          </a:p>
          <a:p>
            <a:pPr>
              <a:buFontTx/>
              <a:buChar char="-"/>
            </a:pPr>
            <a:r>
              <a:rPr lang="cs-CZ" dirty="0" smtClean="0"/>
              <a:t>ve 2 letech musí být podána žádost (návrh, oznámení)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sz="3800" b="1" dirty="0">
                <a:solidFill>
                  <a:srgbClr val="00B050"/>
                </a:solidFill>
              </a:rPr>
              <a:t>§ 96b odst. </a:t>
            </a:r>
            <a:r>
              <a:rPr lang="cs-CZ" sz="3800" b="1" dirty="0" smtClean="0">
                <a:solidFill>
                  <a:srgbClr val="00B050"/>
                </a:solidFill>
              </a:rPr>
              <a:t>6</a:t>
            </a:r>
          </a:p>
          <a:p>
            <a:pPr>
              <a:buFontTx/>
              <a:buChar char="-"/>
            </a:pPr>
            <a:r>
              <a:rPr lang="cs-CZ" dirty="0" smtClean="0"/>
              <a:t>při změně podmínek nelze prodloužit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(když lze - jak?)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9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§ 96b odst. 7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změna PÚR, ZÚR, ÚP, RP </a:t>
            </a:r>
          </a:p>
          <a:p>
            <a:pPr>
              <a:buFontTx/>
              <a:buChar char="-"/>
            </a:pPr>
            <a:r>
              <a:rPr lang="cs-CZ" dirty="0" smtClean="0"/>
              <a:t>rozpor mezi stanoviskem a dokumentací</a:t>
            </a:r>
          </a:p>
          <a:p>
            <a:pPr>
              <a:buFontTx/>
              <a:buChar char="-"/>
            </a:pPr>
            <a:r>
              <a:rPr lang="cs-CZ" dirty="0" smtClean="0"/>
              <a:t>stanovisko je třeba nahradit z moci úřední</a:t>
            </a:r>
          </a:p>
          <a:p>
            <a:pPr>
              <a:buFontTx/>
              <a:buChar char="-"/>
            </a:pPr>
            <a:r>
              <a:rPr lang="cs-CZ" u="sng" dirty="0" smtClean="0"/>
              <a:t>nutnost </a:t>
            </a:r>
            <a:r>
              <a:rPr lang="cs-CZ" u="sng" dirty="0"/>
              <a:t>vést evidenci stanovisek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5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375" y="923821"/>
            <a:ext cx="7886700" cy="73554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Náležitosti žádosti o vydání závazného stanoviska 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není speciální úprava, pouze § 37 SŘ</a:t>
            </a:r>
          </a:p>
          <a:p>
            <a:pPr marL="0" indent="0">
              <a:buNone/>
            </a:pPr>
            <a:r>
              <a:rPr lang="cs-CZ" sz="2000" dirty="0" smtClean="0"/>
              <a:t>       kdo co chce, nemusí být majitel (projektant, zástupce...)</a:t>
            </a:r>
          </a:p>
          <a:p>
            <a:pPr>
              <a:buFontTx/>
              <a:buChar char="-"/>
            </a:pPr>
            <a:r>
              <a:rPr lang="cs-CZ" dirty="0" smtClean="0"/>
              <a:t>předpokládá se </a:t>
            </a:r>
          </a:p>
          <a:p>
            <a:pPr lvl="1">
              <a:buFontTx/>
              <a:buChar char="-"/>
            </a:pPr>
            <a:r>
              <a:rPr lang="cs-CZ" dirty="0" smtClean="0"/>
              <a:t>dokumentace pro vydání ÚR</a:t>
            </a:r>
          </a:p>
          <a:p>
            <a:pPr lvl="1">
              <a:buFontTx/>
              <a:buChar char="-"/>
            </a:pPr>
            <a:r>
              <a:rPr lang="cs-CZ" dirty="0" smtClean="0"/>
              <a:t>společná dokumentace pro vydání společného povolení</a:t>
            </a:r>
          </a:p>
          <a:p>
            <a:pPr lvl="1">
              <a:buFontTx/>
              <a:buChar char="-"/>
            </a:pPr>
            <a:r>
              <a:rPr lang="cs-CZ" dirty="0" smtClean="0"/>
              <a:t>atp.</a:t>
            </a:r>
          </a:p>
          <a:p>
            <a:pPr>
              <a:buFontTx/>
              <a:buChar char="-"/>
            </a:pPr>
            <a:r>
              <a:rPr lang="cs-CZ" dirty="0"/>
              <a:t>výzva k odstranění </a:t>
            </a:r>
            <a:r>
              <a:rPr lang="cs-CZ" dirty="0" smtClean="0"/>
              <a:t>nedostatků (§ 37 odst. 3 SŘ)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5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68517"/>
            <a:ext cx="7886700" cy="69109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Náležitosti </a:t>
            </a:r>
            <a:r>
              <a:rPr lang="cs-CZ" b="1" dirty="0" smtClean="0">
                <a:solidFill>
                  <a:srgbClr val="00B050"/>
                </a:solidFill>
              </a:rPr>
              <a:t>závazného </a:t>
            </a:r>
            <a:r>
              <a:rPr lang="cs-CZ" b="1" dirty="0">
                <a:solidFill>
                  <a:srgbClr val="00B050"/>
                </a:solidFill>
              </a:rPr>
              <a:t>stanoviska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8300"/>
            <a:ext cx="7886700" cy="51238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§ 149 odst. 2 SŘ</a:t>
            </a:r>
          </a:p>
          <a:p>
            <a:pPr marL="0" indent="0">
              <a:buNone/>
            </a:pPr>
            <a:r>
              <a:rPr lang="cs-CZ" sz="2400" b="1" dirty="0" smtClean="0"/>
              <a:t>1. Závazná část</a:t>
            </a:r>
          </a:p>
          <a:p>
            <a:pPr marL="0" indent="0">
              <a:buNone/>
            </a:pPr>
            <a:r>
              <a:rPr lang="cs-CZ" sz="2400" dirty="0" smtClean="0"/>
              <a:t>a) </a:t>
            </a:r>
            <a:r>
              <a:rPr lang="cs-CZ" sz="2400" u="sng" dirty="0" smtClean="0"/>
              <a:t>ustanovení </a:t>
            </a:r>
            <a:r>
              <a:rPr lang="cs-CZ" sz="2400" u="sng" dirty="0"/>
              <a:t>zákona</a:t>
            </a:r>
            <a:r>
              <a:rPr lang="cs-CZ" sz="2400" dirty="0"/>
              <a:t>, které zmocňuje k jeho </a:t>
            </a:r>
            <a:r>
              <a:rPr lang="cs-CZ" sz="2400" dirty="0" smtClean="0"/>
              <a:t>vydání</a:t>
            </a:r>
          </a:p>
          <a:p>
            <a:pPr marL="0" indent="0">
              <a:buNone/>
            </a:pPr>
            <a:r>
              <a:rPr lang="cs-CZ" sz="2400" dirty="0" smtClean="0"/>
              <a:t>b) </a:t>
            </a:r>
            <a:r>
              <a:rPr lang="cs-CZ" sz="2400" u="sng" dirty="0" smtClean="0"/>
              <a:t>další </a:t>
            </a:r>
            <a:r>
              <a:rPr lang="cs-CZ" sz="2400" u="sng" dirty="0"/>
              <a:t>ustanovení </a:t>
            </a:r>
            <a:r>
              <a:rPr lang="cs-CZ" sz="2400" dirty="0"/>
              <a:t>právních předpisů, na kterých je obsah závazné části </a:t>
            </a:r>
            <a:r>
              <a:rPr lang="cs-CZ" sz="2400" dirty="0" smtClean="0"/>
              <a:t>založen</a:t>
            </a:r>
          </a:p>
          <a:p>
            <a:pPr marL="0" indent="0">
              <a:buNone/>
            </a:pPr>
            <a:r>
              <a:rPr lang="cs-CZ" sz="2400" dirty="0" smtClean="0"/>
              <a:t>c) </a:t>
            </a:r>
            <a:r>
              <a:rPr lang="cs-CZ" sz="2400" u="sng" dirty="0" smtClean="0"/>
              <a:t>řešení </a:t>
            </a:r>
            <a:r>
              <a:rPr lang="cs-CZ" sz="2400" u="sng" dirty="0"/>
              <a:t>otázky</a:t>
            </a:r>
            <a:r>
              <a:rPr lang="cs-CZ" sz="2400" dirty="0"/>
              <a:t>, která je předmětem závazného </a:t>
            </a:r>
            <a:r>
              <a:rPr lang="cs-CZ" sz="2400" dirty="0" smtClean="0"/>
              <a:t>stanoviska</a:t>
            </a:r>
          </a:p>
          <a:p>
            <a:pPr marL="0" indent="0">
              <a:buNone/>
            </a:pPr>
            <a:r>
              <a:rPr lang="cs-CZ" sz="2400" b="1" dirty="0" smtClean="0"/>
              <a:t>2. Odůvodnění</a:t>
            </a:r>
          </a:p>
          <a:p>
            <a:pPr marL="0" indent="0">
              <a:buNone/>
            </a:pPr>
            <a:r>
              <a:rPr lang="cs-CZ" sz="2400" dirty="0" smtClean="0"/>
              <a:t>a) </a:t>
            </a:r>
            <a:r>
              <a:rPr lang="cs-CZ" sz="2400" u="sng" dirty="0" smtClean="0"/>
              <a:t>důvody</a:t>
            </a:r>
            <a:r>
              <a:rPr lang="cs-CZ" sz="2400" dirty="0"/>
              <a:t>, o které se opírá obsah závazné části závazného </a:t>
            </a:r>
            <a:r>
              <a:rPr lang="cs-CZ" sz="2400" dirty="0" smtClean="0"/>
              <a:t>stanoviska </a:t>
            </a:r>
          </a:p>
          <a:p>
            <a:pPr marL="0" indent="0">
              <a:buNone/>
            </a:pPr>
            <a:r>
              <a:rPr lang="cs-CZ" sz="2400" dirty="0" smtClean="0"/>
              <a:t>b) </a:t>
            </a:r>
            <a:r>
              <a:rPr lang="cs-CZ" sz="2400" u="sng" dirty="0" smtClean="0"/>
              <a:t>podklady</a:t>
            </a:r>
            <a:r>
              <a:rPr lang="cs-CZ" sz="2400" dirty="0" smtClean="0"/>
              <a:t> </a:t>
            </a:r>
            <a:r>
              <a:rPr lang="cs-CZ" sz="2400" dirty="0"/>
              <a:t>pro jeho </a:t>
            </a:r>
            <a:r>
              <a:rPr lang="cs-CZ" sz="2400" dirty="0" smtClean="0"/>
              <a:t>vydání</a:t>
            </a:r>
          </a:p>
          <a:p>
            <a:pPr marL="0" indent="0">
              <a:buNone/>
            </a:pPr>
            <a:r>
              <a:rPr lang="cs-CZ" sz="2400" dirty="0" smtClean="0"/>
              <a:t>c) </a:t>
            </a:r>
            <a:r>
              <a:rPr lang="cs-CZ" sz="2400" u="sng" dirty="0" smtClean="0"/>
              <a:t>úvahy</a:t>
            </a:r>
            <a:r>
              <a:rPr lang="cs-CZ" sz="2400" dirty="0"/>
              <a:t>, kterými se řídil při jejich hodnocení a při výkladu právních předpisů, na kterých je obsah závazné části založen.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5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1863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Náležitosti závazného stanoviska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0104"/>
            <a:ext cx="7886700" cy="48762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600" u="sng" dirty="0" smtClean="0"/>
              <a:t>Ustanovení zákona</a:t>
            </a:r>
          </a:p>
          <a:p>
            <a:pPr marL="0" indent="0">
              <a:buNone/>
            </a:pPr>
            <a:r>
              <a:rPr lang="cs-CZ" sz="2600" dirty="0" smtClean="0"/>
              <a:t>§ 6 odst. 1 písm. e) SZ, § 96b SZ ve vazbě na § 149 SŘ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u="sng" dirty="0" smtClean="0"/>
              <a:t>Řešení otázky</a:t>
            </a:r>
          </a:p>
          <a:p>
            <a:pPr marL="0" indent="0">
              <a:buNone/>
            </a:pPr>
            <a:r>
              <a:rPr lang="cs-CZ" sz="2600" dirty="0" smtClean="0"/>
              <a:t>- záměr je přípustný ve vazbě (podmínka!) na dokumentaci (situaci, výkres..)</a:t>
            </a:r>
          </a:p>
          <a:p>
            <a:endParaRPr lang="cs-CZ" sz="2600" dirty="0" smtClean="0"/>
          </a:p>
          <a:p>
            <a:pPr marL="0" indent="0">
              <a:buNone/>
            </a:pPr>
            <a:r>
              <a:rPr lang="cs-CZ" sz="2600" u="sng" dirty="0" smtClean="0"/>
              <a:t>Odůvodnění</a:t>
            </a:r>
          </a:p>
          <a:p>
            <a:pPr marL="0" indent="0">
              <a:buNone/>
            </a:pPr>
            <a:r>
              <a:rPr lang="cs-CZ" sz="2600" dirty="0" smtClean="0"/>
              <a:t>- z hlediska PÚR nemá vliv</a:t>
            </a:r>
          </a:p>
          <a:p>
            <a:pPr marL="0" indent="0">
              <a:buNone/>
            </a:pPr>
            <a:r>
              <a:rPr lang="cs-CZ" sz="2600" dirty="0" smtClean="0"/>
              <a:t>- z hlediska ZÚR nemá vliv</a:t>
            </a:r>
          </a:p>
          <a:p>
            <a:pPr marL="0" indent="0">
              <a:buNone/>
            </a:pPr>
            <a:r>
              <a:rPr lang="cs-CZ" sz="2600" dirty="0" smtClean="0"/>
              <a:t>- z hlediska ÚP je v souladu, protože je v ploše bydlení</a:t>
            </a:r>
          </a:p>
          <a:p>
            <a:pPr marL="0" indent="0">
              <a:buNone/>
            </a:pPr>
            <a:r>
              <a:rPr lang="cs-CZ" sz="2600" dirty="0" smtClean="0"/>
              <a:t>- RP není pro danou lokalitu zpracován</a:t>
            </a:r>
          </a:p>
          <a:p>
            <a:pPr marL="0" indent="0">
              <a:buNone/>
            </a:pPr>
            <a:r>
              <a:rPr lang="cs-CZ" sz="2600" dirty="0" smtClean="0"/>
              <a:t>- ÚP je vydán v souladu s cíli a úkoly územního plánování (§ 53 odst. 4 písm. b), proto i tento záměr je v souladu...</a:t>
            </a:r>
          </a:p>
          <a:p>
            <a:pPr marL="0" indent="0">
              <a:buNone/>
            </a:pPr>
            <a:endParaRPr lang="cs-CZ" sz="2600" u="sng" dirty="0" smtClean="0"/>
          </a:p>
          <a:p>
            <a:pPr marL="0" indent="0">
              <a:buNone/>
            </a:pPr>
            <a:r>
              <a:rPr lang="cs-CZ" sz="2600" u="sng" dirty="0" smtClean="0"/>
              <a:t>Poučení</a:t>
            </a:r>
          </a:p>
          <a:p>
            <a:pPr marL="0" indent="0">
              <a:buNone/>
            </a:pPr>
            <a:r>
              <a:rPr lang="cs-CZ" sz="2600" dirty="0" smtClean="0"/>
              <a:t>- nelze se samostatně odvolat, lze přezkoumat (§ 149 SŘ)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Závazné stanovisko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Přezkum závazného stanoviska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§ 149 odst. 5, 6 a 7 SŘ + § 4 odst. 9 až 11 SZ</a:t>
            </a:r>
          </a:p>
          <a:p>
            <a:pPr marL="0" indent="0">
              <a:buNone/>
            </a:pPr>
            <a:r>
              <a:rPr lang="cs-CZ" dirty="0" smtClean="0"/>
              <a:t>(5) jestliže </a:t>
            </a:r>
            <a:r>
              <a:rPr lang="cs-CZ" dirty="0"/>
              <a:t>odvolání směřuje proti obsahu závazného stanoviska, vyžádá </a:t>
            </a:r>
            <a:r>
              <a:rPr lang="cs-CZ" u="sng" dirty="0"/>
              <a:t>odvolací správní orgán</a:t>
            </a:r>
            <a:r>
              <a:rPr lang="cs-CZ" dirty="0"/>
              <a:t> potvrzení nebo změnu závazného stanoviska od </a:t>
            </a:r>
            <a:r>
              <a:rPr lang="cs-CZ" u="sng" dirty="0"/>
              <a:t>správního orgánu nadřízeného správnímu orgánu příslušnému k vydání závazného stanoviska. </a:t>
            </a:r>
            <a:r>
              <a:rPr lang="cs-CZ" dirty="0"/>
              <a:t>Tomuto správnímu orgánu zasílá odvolání spolu s vyjádřením správního orgánu prvního stupně a s vyjádřením účastníků. Po dobu vyřizování věci nadřízeným správním orgánem správního orgánu, který je příslušný k vydání závazného stanoviska, lhůta podle § 88 odst. 1 neběží.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3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Přezkum závazného stanoviska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(6) Nezákonné závazné stanovisko lze zrušit nebo změnit v </a:t>
            </a:r>
            <a:r>
              <a:rPr lang="cs-CZ" u="sng" dirty="0"/>
              <a:t>přezkumném řízení</a:t>
            </a:r>
            <a:r>
              <a:rPr lang="cs-CZ" dirty="0"/>
              <a:t>, k němuž je příslušný </a:t>
            </a:r>
            <a:r>
              <a:rPr lang="cs-CZ" u="sng" dirty="0"/>
              <a:t>nadřízený správní orgán </a:t>
            </a:r>
            <a:r>
              <a:rPr lang="cs-CZ" dirty="0"/>
              <a:t>správního orgánu, který vydal závazné stanovisko. Jestliže správní orgán při své úřední činnosti zjistí, že jiný správní orgán učinil nezákonné závazné stanovisko, dá podnět správnímu orgánu příslušnému k přezkumnému řízení a vyčká jeho rozhodnutí.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7) Zrušení nebo změna závazného stanoviska je v případě, že rozhodnutí, které bylo závazným stanoviskem podmíněno, již nabylo právní moci, důvodem obnovy řízení.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5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Přezkum závazného stanoviska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75259"/>
            <a:ext cx="7886700" cy="4351338"/>
          </a:xfrm>
        </p:spPr>
        <p:txBody>
          <a:bodyPr/>
          <a:lstStyle/>
          <a:p>
            <a:r>
              <a:rPr lang="cs-CZ" dirty="0" smtClean="0"/>
              <a:t>odvolání na SÚ (nesouhlas s ÚP)</a:t>
            </a:r>
          </a:p>
          <a:p>
            <a:r>
              <a:rPr lang="cs-CZ" dirty="0" smtClean="0"/>
              <a:t>postoupení na KÚPK OSŘ</a:t>
            </a:r>
          </a:p>
          <a:p>
            <a:r>
              <a:rPr lang="cs-CZ" dirty="0" smtClean="0"/>
              <a:t>postoupení na KÚPK OÚP </a:t>
            </a:r>
          </a:p>
          <a:p>
            <a:r>
              <a:rPr lang="cs-CZ" dirty="0" smtClean="0"/>
              <a:t>žádost o spis na ÚÚP </a:t>
            </a:r>
          </a:p>
          <a:p>
            <a:pPr lvl="1"/>
            <a:r>
              <a:rPr lang="cs-CZ" dirty="0" smtClean="0"/>
              <a:t>nutné podklady, na základě kterých bylo 	stanovisko vydáno (kopie, </a:t>
            </a:r>
            <a:r>
              <a:rPr lang="cs-CZ" dirty="0" err="1" smtClean="0"/>
              <a:t>sken</a:t>
            </a:r>
            <a:r>
              <a:rPr lang="cs-CZ" dirty="0" smtClean="0"/>
              <a:t>, výkres)</a:t>
            </a:r>
          </a:p>
          <a:p>
            <a:pPr lvl="1"/>
            <a:r>
              <a:rPr lang="cs-CZ" dirty="0" smtClean="0"/>
              <a:t>příloha ke stanovisku? (výkres, situace)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0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Proč?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709243"/>
            <a:ext cx="8365721" cy="43513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sz="2400" dirty="0" smtClean="0"/>
              <a:t>dnes umisťuje stavby pouze obecní stavební úřad</a:t>
            </a:r>
            <a:endParaRPr lang="cs-CZ" sz="2400" dirty="0"/>
          </a:p>
          <a:p>
            <a:pPr algn="just"/>
            <a:r>
              <a:rPr lang="cs-CZ" sz="2400" dirty="0" smtClean="0"/>
              <a:t>po novele všechny stavební úřady (i jiné a speciální)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odbornost, vzdělání, podklady</a:t>
            </a:r>
          </a:p>
          <a:p>
            <a:pPr algn="just"/>
            <a:r>
              <a:rPr lang="cs-CZ" sz="2400" dirty="0" smtClean="0"/>
              <a:t>koordinace</a:t>
            </a:r>
          </a:p>
          <a:p>
            <a:pPr algn="just"/>
            <a:r>
              <a:rPr lang="cs-CZ" sz="2400" dirty="0" smtClean="0"/>
              <a:t>snížení administrativy</a:t>
            </a:r>
          </a:p>
          <a:p>
            <a:pPr marL="0" indent="0" algn="just">
              <a:buNone/>
            </a:pPr>
            <a:endParaRPr lang="cs-CZ" dirty="0"/>
          </a:p>
          <a:p>
            <a:pPr algn="just">
              <a:buFontTx/>
              <a:buChar char="-"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20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Kdo?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69068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§ 6 odst. 1 písm. e), § 7 odst. 1 písm. c)</a:t>
            </a:r>
          </a:p>
          <a:p>
            <a:endParaRPr lang="cs-CZ" dirty="0"/>
          </a:p>
          <a:p>
            <a:r>
              <a:rPr lang="cs-CZ" dirty="0" smtClean="0"/>
              <a:t>ÚÚP (ORP) </a:t>
            </a:r>
            <a:r>
              <a:rPr lang="cs-CZ" dirty="0" smtClean="0"/>
              <a:t>– záměr umisťovaný v rámci obvodu jednoho ORP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KÚ – záměr umisťovaný ve více ORP</a:t>
            </a:r>
          </a:p>
          <a:p>
            <a:endParaRPr lang="cs-CZ" dirty="0" smtClean="0"/>
          </a:p>
          <a:p>
            <a:r>
              <a:rPr lang="cs-CZ" dirty="0" smtClean="0"/>
              <a:t>více KÚ – záměr umisťovaný ve více krajích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Závazné stanovisko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34533"/>
            <a:ext cx="8132965" cy="556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50"/>
                </a:solidFill>
              </a:rPr>
              <a:t>Zmocnění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781" y="199856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§ 6 odst. 1 písm. e)</a:t>
            </a:r>
          </a:p>
          <a:p>
            <a:pPr>
              <a:buFontTx/>
              <a:buChar char="-"/>
            </a:pPr>
            <a:r>
              <a:rPr lang="cs-CZ" dirty="0" smtClean="0"/>
              <a:t>ÚÚP vydává závazné stanovisko podle § 96b není-li příslušný krajský úřad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§ 96b odst. 1</a:t>
            </a:r>
          </a:p>
          <a:p>
            <a:pPr>
              <a:buFontTx/>
              <a:buChar char="-"/>
            </a:pPr>
            <a:r>
              <a:rPr lang="cs-CZ" dirty="0" smtClean="0"/>
              <a:t>...podle části třetí hlavy III dílů 4 a 5, § 126, 127, 129 nebo podle zvláštního zákona</a:t>
            </a:r>
          </a:p>
          <a:p>
            <a:pPr>
              <a:buFontTx/>
              <a:buChar char="-"/>
            </a:pPr>
            <a:r>
              <a:rPr lang="cs-CZ" dirty="0" smtClean="0"/>
              <a:t>= </a:t>
            </a:r>
            <a:r>
              <a:rPr lang="cs-CZ" b="1" u="sng" dirty="0" smtClean="0"/>
              <a:t>§ 76 až 96b, 126, 127, 129 a 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9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Kdy?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posuzování změn v území - § 2 odst. 1 písm. a)</a:t>
            </a:r>
          </a:p>
          <a:p>
            <a:pPr>
              <a:buFontTx/>
              <a:buChar char="-"/>
            </a:pPr>
            <a:r>
              <a:rPr lang="cs-CZ" sz="2000" dirty="0" smtClean="0"/>
              <a:t>územní rozhodnutí § 77</a:t>
            </a:r>
          </a:p>
          <a:p>
            <a:pPr lvl="1">
              <a:buFontTx/>
              <a:buChar char="-"/>
            </a:pPr>
            <a:r>
              <a:rPr lang="cs-CZ" sz="1800" dirty="0" smtClean="0"/>
              <a:t>o umístění stavby nebo zařízení (umístění stavby)</a:t>
            </a:r>
          </a:p>
          <a:p>
            <a:pPr lvl="1">
              <a:buFontTx/>
              <a:buChar char="-"/>
            </a:pPr>
            <a:r>
              <a:rPr lang="cs-CZ" sz="1800" dirty="0" smtClean="0"/>
              <a:t>o změně využití území</a:t>
            </a:r>
          </a:p>
          <a:p>
            <a:pPr lvl="1">
              <a:buFontTx/>
              <a:buChar char="-"/>
            </a:pPr>
            <a:r>
              <a:rPr lang="cs-CZ" sz="1800" dirty="0" smtClean="0"/>
              <a:t>o změně vlivu užívání stavby na území</a:t>
            </a:r>
          </a:p>
          <a:p>
            <a:pPr lvl="1">
              <a:buFontTx/>
              <a:buChar char="-"/>
            </a:pPr>
            <a:r>
              <a:rPr lang="cs-CZ" sz="1800" dirty="0" smtClean="0"/>
              <a:t>o dělení a </a:t>
            </a:r>
            <a:r>
              <a:rPr lang="cs-CZ" sz="1800" dirty="0"/>
              <a:t>s</a:t>
            </a:r>
            <a:r>
              <a:rPr lang="cs-CZ" sz="1800" dirty="0" smtClean="0"/>
              <a:t>celování pozemků</a:t>
            </a:r>
          </a:p>
          <a:p>
            <a:pPr lvl="1">
              <a:buFontTx/>
              <a:buChar char="-"/>
            </a:pPr>
            <a:r>
              <a:rPr lang="cs-CZ" sz="1800" dirty="0" smtClean="0"/>
              <a:t>o ochranném pásmu</a:t>
            </a:r>
          </a:p>
          <a:p>
            <a:pPr marL="457200" lvl="1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r>
              <a:rPr lang="cs-CZ" sz="2000" dirty="0"/>
              <a:t>veřejnoprávní smlouva </a:t>
            </a:r>
            <a:endParaRPr lang="cs-CZ" sz="2000" dirty="0" smtClean="0"/>
          </a:p>
          <a:p>
            <a:pPr lvl="1">
              <a:buFontTx/>
              <a:buChar char="-"/>
            </a:pPr>
            <a:r>
              <a:rPr lang="cs-CZ" sz="1800" dirty="0" smtClean="0"/>
              <a:t>o umístění stavby</a:t>
            </a:r>
          </a:p>
          <a:p>
            <a:pPr lvl="1">
              <a:buFontTx/>
              <a:buChar char="-"/>
            </a:pPr>
            <a:r>
              <a:rPr lang="cs-CZ" sz="1800" dirty="0" smtClean="0"/>
              <a:t>o </a:t>
            </a:r>
            <a:r>
              <a:rPr lang="cs-CZ" sz="1800" dirty="0"/>
              <a:t>změně využití </a:t>
            </a:r>
            <a:r>
              <a:rPr lang="cs-CZ" sz="1800" dirty="0" smtClean="0"/>
              <a:t>území</a:t>
            </a:r>
          </a:p>
          <a:p>
            <a:pPr lvl="1">
              <a:buFontTx/>
              <a:buChar char="-"/>
            </a:pPr>
            <a:r>
              <a:rPr lang="cs-CZ" sz="1800" dirty="0"/>
              <a:t>o změně vlivu užívání stavby na území</a:t>
            </a:r>
          </a:p>
          <a:p>
            <a:pPr lvl="1">
              <a:buFontTx/>
              <a:buChar char="-"/>
            </a:pPr>
            <a:endParaRPr lang="cs-CZ" sz="1600" dirty="0"/>
          </a:p>
          <a:p>
            <a:pPr lvl="1">
              <a:buFontTx/>
              <a:buChar char="-"/>
            </a:pPr>
            <a:endParaRPr lang="cs-CZ" sz="1600" dirty="0"/>
          </a:p>
          <a:p>
            <a:pPr>
              <a:buFontTx/>
              <a:buChar char="-"/>
            </a:pP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0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Kdy?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územní souhlas </a:t>
            </a:r>
          </a:p>
          <a:p>
            <a:pPr lvl="1">
              <a:buFontTx/>
              <a:buChar char="-"/>
            </a:pPr>
            <a:r>
              <a:rPr lang="cs-CZ" sz="1600" dirty="0" smtClean="0"/>
              <a:t>o umístění staveb a jejich změn (stavebních záměrů uvedených v § 103 a 104 při splnění podmínek podle § 96b odst. 1)</a:t>
            </a:r>
          </a:p>
          <a:p>
            <a:pPr lvl="1">
              <a:buFontTx/>
              <a:buChar char="-"/>
            </a:pPr>
            <a:r>
              <a:rPr lang="cs-CZ" sz="1600" dirty="0" smtClean="0"/>
              <a:t>o umístění stavby – změny všech staveb (při splnění podmínek podle § 96b odst. 1)</a:t>
            </a:r>
          </a:p>
          <a:p>
            <a:pPr lvl="1">
              <a:buFontTx/>
              <a:buChar char="-"/>
            </a:pPr>
            <a:r>
              <a:rPr lang="cs-CZ" sz="1600" dirty="0" smtClean="0"/>
              <a:t>o umístění stavby (všech staveb umisťovaných v ohraničených prostorech podle § 96 odst. 2 písm. e) a za splnění podmínek podle § 96 odst.1)</a:t>
            </a:r>
          </a:p>
          <a:p>
            <a:pPr lvl="1">
              <a:buFontTx/>
              <a:buChar char="-"/>
            </a:pPr>
            <a:r>
              <a:rPr lang="cs-CZ" sz="1600" dirty="0" smtClean="0"/>
              <a:t>o změně využití území (změna druhu pozemku podle § 96 odst. 2 písm. d), terénní úpravy podle § 96 odst. 2 písmeno f), odstavné a další plochy podle § 96 odst. 2 písm. g)</a:t>
            </a:r>
          </a:p>
          <a:p>
            <a:pPr marL="457200" lvl="1" indent="0">
              <a:buNone/>
            </a:pPr>
            <a:endParaRPr lang="cs-CZ" sz="1600" dirty="0"/>
          </a:p>
          <a:p>
            <a:pPr>
              <a:buFontTx/>
              <a:buChar char="-"/>
            </a:pPr>
            <a:r>
              <a:rPr lang="cs-CZ" sz="2000" dirty="0" smtClean="0"/>
              <a:t>společný územní souhlas a souhlas s provedením ohlášeného stavebního záměru (§ 104 odst. 1 a 2)</a:t>
            </a: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Kdy?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324157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společné povolení (§94 j  násl. a 94q a násl.)</a:t>
            </a:r>
          </a:p>
          <a:p>
            <a:pPr>
              <a:buFontTx/>
              <a:buChar char="-"/>
            </a:pPr>
            <a:r>
              <a:rPr lang="cs-CZ" sz="2000" dirty="0" smtClean="0"/>
              <a:t>souhlas se změnou v užívání stavby (§ 126 odst. 3 a § 127 odst. 2)</a:t>
            </a:r>
          </a:p>
          <a:p>
            <a:pPr>
              <a:buFontTx/>
              <a:buChar char="-"/>
            </a:pPr>
            <a:r>
              <a:rPr lang="cs-CZ" sz="2000" dirty="0" smtClean="0"/>
              <a:t>povolení ke změně v užívání stavby (§ 126 odst. 3 a § 127odst. 4)</a:t>
            </a:r>
          </a:p>
          <a:p>
            <a:pPr>
              <a:buFontTx/>
              <a:buChar char="-"/>
            </a:pPr>
            <a:r>
              <a:rPr lang="cs-CZ" sz="2000" dirty="0" smtClean="0"/>
              <a:t>dodatečné povolení stavby (§ 129 odst. 2 a 3)</a:t>
            </a:r>
          </a:p>
          <a:p>
            <a:pPr>
              <a:buFontTx/>
              <a:buChar char="-"/>
            </a:pPr>
            <a:r>
              <a:rPr lang="cs-CZ" sz="2000" dirty="0" smtClean="0"/>
              <a:t>opakované stavební řízení (§ 129 odst. 5)</a:t>
            </a:r>
          </a:p>
          <a:p>
            <a:pPr>
              <a:buFontTx/>
              <a:buChar char="-"/>
            </a:pPr>
            <a:r>
              <a:rPr lang="cs-CZ" sz="2000" dirty="0" smtClean="0"/>
              <a:t>změna užívání dočasné stavby (§ 129 odst. 6)</a:t>
            </a:r>
          </a:p>
          <a:p>
            <a:pPr>
              <a:buFontTx/>
              <a:buChar char="-"/>
            </a:pPr>
            <a:r>
              <a:rPr lang="cs-CZ" sz="2000" dirty="0" smtClean="0"/>
              <a:t>dodatečné povolení terénních úprav (129 odst. 7)</a:t>
            </a:r>
          </a:p>
          <a:p>
            <a:pPr>
              <a:buFontTx/>
              <a:buChar char="-"/>
            </a:pPr>
            <a:r>
              <a:rPr lang="cs-CZ" sz="2000" dirty="0" smtClean="0"/>
              <a:t>dokumentace EIA – příloha č. 4, část H zákona </a:t>
            </a:r>
          </a:p>
          <a:p>
            <a:pPr marL="0" indent="0">
              <a:buNone/>
            </a:pPr>
            <a:r>
              <a:rPr lang="cs-CZ" sz="2000" dirty="0" smtClean="0"/>
              <a:t>č. 100/2001 Sb.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73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Takže kdy?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u="sng" dirty="0" smtClean="0"/>
              <a:t>když se umisťuje stavba </a:t>
            </a:r>
            <a:r>
              <a:rPr lang="cs-CZ" dirty="0" smtClean="0"/>
              <a:t>(územním rozhodnutím nebo souhlasem, popř. dodatečným povolením) a režim změny užívání stavby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3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Kdy ne?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stavebné záměry v </a:t>
            </a:r>
            <a:r>
              <a:rPr lang="cs-CZ" u="sng" dirty="0" smtClean="0"/>
              <a:t>zastavěném území nebo zastavitelné ploše</a:t>
            </a:r>
            <a:r>
              <a:rPr lang="cs-CZ" dirty="0" smtClean="0"/>
              <a:t> uvedené v § 103 odst. 1</a:t>
            </a:r>
          </a:p>
          <a:p>
            <a:pPr lvl="1">
              <a:buFontTx/>
              <a:buChar char="-"/>
            </a:pPr>
            <a:r>
              <a:rPr lang="cs-CZ" dirty="0" smtClean="0"/>
              <a:t>stavební záměry uvedené v § 79 odst. 2</a:t>
            </a:r>
          </a:p>
          <a:p>
            <a:pPr lvl="1">
              <a:buFontTx/>
              <a:buChar char="-"/>
            </a:pPr>
            <a:r>
              <a:rPr lang="cs-CZ" dirty="0" smtClean="0"/>
              <a:t>terénní úpravy uvedené v § 80 odst. 3</a:t>
            </a:r>
          </a:p>
          <a:p>
            <a:pPr lvl="1">
              <a:buFontTx/>
              <a:buChar char="-"/>
            </a:pPr>
            <a:r>
              <a:rPr lang="cs-CZ" dirty="0" smtClean="0"/>
              <a:t>a dále písm. c) až e)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Závazné stanovisko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1112</TotalTime>
  <Words>1242</Words>
  <Application>Microsoft Office PowerPoint</Application>
  <PresentationFormat>Předvádění na obrazovce (4:3)</PresentationFormat>
  <Paragraphs>189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Office</vt:lpstr>
      <vt:lpstr>Závazné stanovisko orgánu územního plánování</vt:lpstr>
      <vt:lpstr>Proč?</vt:lpstr>
      <vt:lpstr>Kdo?</vt:lpstr>
      <vt:lpstr> Zmocnění </vt:lpstr>
      <vt:lpstr>Kdy?</vt:lpstr>
      <vt:lpstr>Kdy?</vt:lpstr>
      <vt:lpstr>Kdy?</vt:lpstr>
      <vt:lpstr>Takže kdy?</vt:lpstr>
      <vt:lpstr>Kdy ne?</vt:lpstr>
      <vt:lpstr>§ 96b odst.2</vt:lpstr>
      <vt:lpstr>§ 96b odst. 3</vt:lpstr>
      <vt:lpstr>§ 96b odst. 4</vt:lpstr>
      <vt:lpstr>§ 96b odst. 7</vt:lpstr>
      <vt:lpstr>Náležitosti žádosti o vydání závazného stanoviska </vt:lpstr>
      <vt:lpstr>Náležitosti závazného stanoviska </vt:lpstr>
      <vt:lpstr>Náležitosti závazného stanoviska </vt:lpstr>
      <vt:lpstr>Přezkum závazného stanoviska</vt:lpstr>
      <vt:lpstr>Přezkum závazného stanoviska</vt:lpstr>
      <vt:lpstr>Přezkum závazného stanoviska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98</cp:revision>
  <dcterms:created xsi:type="dcterms:W3CDTF">2017-11-24T07:47:20Z</dcterms:created>
  <dcterms:modified xsi:type="dcterms:W3CDTF">2017-12-06T13:58:09Z</dcterms:modified>
</cp:coreProperties>
</file>