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0"/>
  </p:notesMasterIdLst>
  <p:handoutMasterIdLst>
    <p:handoutMasterId r:id="rId61"/>
  </p:handoutMasterIdLst>
  <p:sldIdLst>
    <p:sldId id="256" r:id="rId3"/>
    <p:sldId id="303" r:id="rId4"/>
    <p:sldId id="259" r:id="rId5"/>
    <p:sldId id="470" r:id="rId6"/>
    <p:sldId id="359" r:id="rId7"/>
    <p:sldId id="301" r:id="rId8"/>
    <p:sldId id="492" r:id="rId9"/>
    <p:sldId id="493" r:id="rId10"/>
    <p:sldId id="384" r:id="rId11"/>
    <p:sldId id="499" r:id="rId12"/>
    <p:sldId id="500" r:id="rId13"/>
    <p:sldId id="501" r:id="rId14"/>
    <p:sldId id="502" r:id="rId15"/>
    <p:sldId id="503" r:id="rId16"/>
    <p:sldId id="496" r:id="rId17"/>
    <p:sldId id="471" r:id="rId18"/>
    <p:sldId id="465" r:id="rId19"/>
    <p:sldId id="504" r:id="rId20"/>
    <p:sldId id="505" r:id="rId21"/>
    <p:sldId id="507" r:id="rId22"/>
    <p:sldId id="407" r:id="rId23"/>
    <p:sldId id="541" r:id="rId24"/>
    <p:sldId id="542" r:id="rId25"/>
    <p:sldId id="543" r:id="rId26"/>
    <p:sldId id="544" r:id="rId27"/>
    <p:sldId id="545" r:id="rId28"/>
    <p:sldId id="546" r:id="rId29"/>
    <p:sldId id="547" r:id="rId30"/>
    <p:sldId id="548" r:id="rId31"/>
    <p:sldId id="549" r:id="rId32"/>
    <p:sldId id="550" r:id="rId33"/>
    <p:sldId id="551" r:id="rId34"/>
    <p:sldId id="552" r:id="rId35"/>
    <p:sldId id="553" r:id="rId36"/>
    <p:sldId id="508" r:id="rId37"/>
    <p:sldId id="306" r:id="rId38"/>
    <p:sldId id="523" r:id="rId39"/>
    <p:sldId id="524" r:id="rId40"/>
    <p:sldId id="525" r:id="rId41"/>
    <p:sldId id="526" r:id="rId42"/>
    <p:sldId id="527" r:id="rId43"/>
    <p:sldId id="528" r:id="rId44"/>
    <p:sldId id="529" r:id="rId45"/>
    <p:sldId id="530" r:id="rId46"/>
    <p:sldId id="531" r:id="rId47"/>
    <p:sldId id="532" r:id="rId48"/>
    <p:sldId id="533" r:id="rId49"/>
    <p:sldId id="534" r:id="rId50"/>
    <p:sldId id="535" r:id="rId51"/>
    <p:sldId id="536" r:id="rId52"/>
    <p:sldId id="537" r:id="rId53"/>
    <p:sldId id="538" r:id="rId54"/>
    <p:sldId id="539" r:id="rId55"/>
    <p:sldId id="540" r:id="rId56"/>
    <p:sldId id="509" r:id="rId57"/>
    <p:sldId id="307" r:id="rId58"/>
    <p:sldId id="280" r:id="rId59"/>
  </p:sldIdLst>
  <p:sldSz cx="12192000" cy="6858000"/>
  <p:notesSz cx="987266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da Petr" initials="DP" lastIdx="1" clrIdx="0">
    <p:extLst>
      <p:ext uri="{19B8F6BF-5375-455C-9EA6-DF929625EA0E}">
        <p15:presenceInfo xmlns:p15="http://schemas.microsoft.com/office/powerpoint/2012/main" userId="S-1-5-21-1872906248-1836515400-617630493-15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větlý styl 3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5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_2022-23_P&#345;ij&#237;mac&#237;%20&#345;&#237;zen&#237;%20na%20S&#352;\_P&#344;EHLEDY_22-23\P&#345;ehled_k_7.9.22_VVV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aris\data\dokumenty\Odbor_&#352;MS\fouskova\_2022-23_P&#345;ij&#237;mac&#237;%20&#345;&#237;zen&#237;%20na%20S&#352;\_P&#344;EHLEDY_22-23\P&#345;ehled_k_7.9.22_VVVZ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Nabídka</c:v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dLbl>
              <c:idx val="0"/>
              <c:layout>
                <c:manualLayout>
                  <c:x val="-1.43810991268618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098-4256-B955-90C97216452E}"/>
                </c:ext>
              </c:extLst>
            </c:dLbl>
            <c:dLbl>
              <c:idx val="1"/>
              <c:layout>
                <c:manualLayout>
                  <c:x val="-2.465331278890601E-2"/>
                  <c:y val="-2.4825677804534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98-4256-B955-90C97216452E}"/>
                </c:ext>
              </c:extLst>
            </c:dLbl>
            <c:dLbl>
              <c:idx val="2"/>
              <c:layout>
                <c:manualLayout>
                  <c:x val="-1.2326656394453005E-2"/>
                  <c:y val="-4.96513556090695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098-4256-B955-90C97216452E}"/>
                </c:ext>
              </c:extLst>
            </c:dLbl>
            <c:dLbl>
              <c:idx val="3"/>
              <c:layout>
                <c:manualLayout>
                  <c:x val="-2.465331278890601E-2"/>
                  <c:y val="-2.4825677804534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98-4256-B955-90C97216452E}"/>
                </c:ext>
              </c:extLst>
            </c:dLbl>
            <c:dLbl>
              <c:idx val="4"/>
              <c:layout>
                <c:manualLayout>
                  <c:x val="-8.217770929635336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98-4256-B955-90C97216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 + 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List3!$B$4:$B$8</c:f>
              <c:numCache>
                <c:formatCode>#,##0</c:formatCode>
                <c:ptCount val="5"/>
                <c:pt idx="0">
                  <c:v>473</c:v>
                </c:pt>
                <c:pt idx="1">
                  <c:v>3177</c:v>
                </c:pt>
                <c:pt idx="2">
                  <c:v>315</c:v>
                </c:pt>
                <c:pt idx="3">
                  <c:v>2608</c:v>
                </c:pt>
                <c:pt idx="4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98-4256-B955-90C97216452E}"/>
            </c:ext>
          </c:extLst>
        </c:ser>
        <c:ser>
          <c:idx val="1"/>
          <c:order val="1"/>
          <c:tx>
            <c:v>Přihlášky</c:v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dLbl>
              <c:idx val="0"/>
              <c:layout>
                <c:manualLayout>
                  <c:x val="6.1633281972264644E-3"/>
                  <c:y val="-8.1209840742187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98-4256-B955-90C97216452E}"/>
                </c:ext>
              </c:extLst>
            </c:dLbl>
            <c:dLbl>
              <c:idx val="1"/>
              <c:layout>
                <c:manualLayout>
                  <c:x val="1.2326656394453005E-2"/>
                  <c:y val="-1.01512300927734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98-4256-B955-90C97216452E}"/>
                </c:ext>
              </c:extLst>
            </c:dLbl>
            <c:dLbl>
              <c:idx val="2"/>
              <c:layout>
                <c:manualLayout>
                  <c:x val="1.2326656394453005E-2"/>
                  <c:y val="-8.8593576965669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98-4256-B955-90C97216452E}"/>
                </c:ext>
              </c:extLst>
            </c:dLbl>
            <c:dLbl>
              <c:idx val="3"/>
              <c:layout>
                <c:manualLayout>
                  <c:x val="1.2326656394453005E-2"/>
                  <c:y val="-1.328903654485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098-4256-B955-90C97216452E}"/>
                </c:ext>
              </c:extLst>
            </c:dLbl>
            <c:dLbl>
              <c:idx val="4"/>
              <c:layout>
                <c:manualLayout>
                  <c:x val="2.2598870056497026E-2"/>
                  <c:y val="-1.5771538083664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98-4256-B955-90C97216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 + 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List3!$C$4:$C$8</c:f>
              <c:numCache>
                <c:formatCode>#,##0</c:formatCode>
                <c:ptCount val="5"/>
                <c:pt idx="0">
                  <c:v>950</c:v>
                </c:pt>
                <c:pt idx="1">
                  <c:v>6376</c:v>
                </c:pt>
                <c:pt idx="2">
                  <c:v>321</c:v>
                </c:pt>
                <c:pt idx="3">
                  <c:v>3468</c:v>
                </c:pt>
                <c:pt idx="4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98-4256-B955-90C97216452E}"/>
            </c:ext>
          </c:extLst>
        </c:ser>
        <c:ser>
          <c:idx val="2"/>
          <c:order val="2"/>
          <c:tx>
            <c:v>Zápisové lísky</c:v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dLbls>
            <c:dLbl>
              <c:idx val="0"/>
              <c:layout>
                <c:manualLayout>
                  <c:x val="2.2598870056497175E-2"/>
                  <c:y val="-1.41174051263274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98-4256-B955-90C97216452E}"/>
                </c:ext>
              </c:extLst>
            </c:dLbl>
            <c:dLbl>
              <c:idx val="1"/>
              <c:layout>
                <c:manualLayout>
                  <c:x val="3.9034411915767848E-2"/>
                  <c:y val="-2.4825677804534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98-4256-B955-90C97216452E}"/>
                </c:ext>
              </c:extLst>
            </c:dLbl>
            <c:dLbl>
              <c:idx val="2"/>
              <c:layout>
                <c:manualLayout>
                  <c:x val="2.8762198253723677E-2"/>
                  <c:y val="-8.32383474230457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98-4256-B955-90C97216452E}"/>
                </c:ext>
              </c:extLst>
            </c:dLbl>
            <c:dLbl>
              <c:idx val="3"/>
              <c:layout>
                <c:manualLayout>
                  <c:x val="4.93066255778118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98-4256-B955-90C97216452E}"/>
                </c:ext>
              </c:extLst>
            </c:dLbl>
            <c:dLbl>
              <c:idx val="4"/>
              <c:layout>
                <c:manualLayout>
                  <c:x val="3.6979969183359017E-2"/>
                  <c:y val="6.5715719404159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98-4256-B955-90C972164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 + 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List3!$D$4:$D$8</c:f>
              <c:numCache>
                <c:formatCode>#,##0</c:formatCode>
                <c:ptCount val="5"/>
                <c:pt idx="0">
                  <c:v>458</c:v>
                </c:pt>
                <c:pt idx="1">
                  <c:v>2711</c:v>
                </c:pt>
                <c:pt idx="2">
                  <c:v>205</c:v>
                </c:pt>
                <c:pt idx="3">
                  <c:v>1705</c:v>
                </c:pt>
                <c:pt idx="4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098-4256-B955-90C97216452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32721176"/>
        <c:axId val="632723800"/>
        <c:axId val="0"/>
      </c:bar3DChart>
      <c:catAx>
        <c:axId val="632721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32723800"/>
        <c:crosses val="autoZero"/>
        <c:auto val="1"/>
        <c:lblAlgn val="ctr"/>
        <c:lblOffset val="100"/>
        <c:noMultiLvlLbl val="0"/>
      </c:catAx>
      <c:valAx>
        <c:axId val="632723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32721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Poměr</a:t>
            </a:r>
            <a:r>
              <a:rPr lang="cs-CZ">
                <a:solidFill>
                  <a:schemeClr val="tx1"/>
                </a:solidFill>
              </a:rPr>
              <a:t> odevzdaných zápisových lístků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190"/>
      <c:depthPercent val="10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5"/>
          <c:dPt>
            <c:idx val="0"/>
            <c:bubble3D val="0"/>
            <c:explosion val="5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C24-43BD-B969-46FDAD4B6CA8}"/>
              </c:ext>
            </c:extLst>
          </c:dPt>
          <c:dPt>
            <c:idx val="1"/>
            <c:bubble3D val="0"/>
            <c:explosion val="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C24-43BD-B969-46FDAD4B6CA8}"/>
              </c:ext>
            </c:extLst>
          </c:dPt>
          <c:dPt>
            <c:idx val="2"/>
            <c:bubble3D val="0"/>
            <c:explosion val="4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C24-43BD-B969-46FDAD4B6CA8}"/>
              </c:ext>
            </c:extLst>
          </c:dPt>
          <c:dPt>
            <c:idx val="3"/>
            <c:bubble3D val="0"/>
            <c:explosion val="6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C24-43BD-B969-46FDAD4B6CA8}"/>
              </c:ext>
            </c:extLst>
          </c:dPt>
          <c:dPt>
            <c:idx val="4"/>
            <c:bubble3D val="0"/>
            <c:explosion val="3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C24-43BD-B969-46FDAD4B6CA8}"/>
              </c:ext>
            </c:extLst>
          </c:dPt>
          <c:dLbls>
            <c:dLbl>
              <c:idx val="0"/>
              <c:layout>
                <c:manualLayout>
                  <c:x val="4.004437242379285E-2"/>
                  <c:y val="-3.24074074074074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50893334280037"/>
                      <c:h val="0.183402960046660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C24-43BD-B969-46FDAD4B6CA8}"/>
                </c:ext>
              </c:extLst>
            </c:dLbl>
            <c:dLbl>
              <c:idx val="1"/>
              <c:layout>
                <c:manualLayout>
                  <c:x val="4.1666705593943039E-2"/>
                  <c:y val="-1.85185185185185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77639982502188"/>
                      <c:h val="0.23990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C24-43BD-B969-46FDAD4B6CA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C24-43BD-B969-46FDAD4B6CA8}"/>
                </c:ext>
              </c:extLst>
            </c:dLbl>
            <c:dLbl>
              <c:idx val="3"/>
              <c:layout>
                <c:manualLayout>
                  <c:x val="-1.2163070160797066E-2"/>
                  <c:y val="0.16656687859445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03073510891541"/>
                      <c:h val="0.23990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C24-43BD-B969-46FDAD4B6CA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C24-43BD-B969-46FDAD4B6CA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List3!$A$4:$A$8</c:f>
              <c:strCache>
                <c:ptCount val="5"/>
                <c:pt idx="0">
                  <c:v>Čtyřletá gymnázia</c:v>
                </c:pt>
                <c:pt idx="1">
                  <c:v>Obory s maturitní zkouškou</c:v>
                </c:pt>
                <c:pt idx="2">
                  <c:v>Obory L0 + H</c:v>
                </c:pt>
                <c:pt idx="3">
                  <c:v>Obory s výučním listem</c:v>
                </c:pt>
                <c:pt idx="4">
                  <c:v>Jiné obory</c:v>
                </c:pt>
              </c:strCache>
            </c:strRef>
          </c:cat>
          <c:val>
            <c:numRef>
              <c:f>List3!$D$4:$D$8</c:f>
              <c:numCache>
                <c:formatCode>#,##0</c:formatCode>
                <c:ptCount val="5"/>
                <c:pt idx="0">
                  <c:v>458</c:v>
                </c:pt>
                <c:pt idx="1">
                  <c:v>2711</c:v>
                </c:pt>
                <c:pt idx="2">
                  <c:v>205</c:v>
                </c:pt>
                <c:pt idx="3">
                  <c:v>1705</c:v>
                </c:pt>
                <c:pt idx="4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24-43BD-B969-46FDAD4B6C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43566-9511-4A8D-AD75-71058789F17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793B7F-09B4-4A33-B34A-37E6230A51A0}">
      <dgm:prSet phldrT="[Text]" custT="1"/>
      <dgm:spPr/>
      <dgm:t>
        <a:bodyPr/>
        <a:lstStyle/>
        <a:p>
          <a:r>
            <a:rPr lang="cs-CZ" sz="1800" b="1" dirty="0" smtClean="0"/>
            <a:t>Analytická část</a:t>
          </a:r>
          <a:endParaRPr lang="cs-CZ" sz="1800" b="1" dirty="0"/>
        </a:p>
      </dgm:t>
    </dgm:pt>
    <dgm:pt modelId="{79DA4A99-E13A-471B-8856-AD931784126A}" type="parTrans" cxnId="{578EFD30-7716-4536-8692-207C9BA100A2}">
      <dgm:prSet/>
      <dgm:spPr/>
      <dgm:t>
        <a:bodyPr/>
        <a:lstStyle/>
        <a:p>
          <a:endParaRPr lang="cs-CZ"/>
        </a:p>
      </dgm:t>
    </dgm:pt>
    <dgm:pt modelId="{238206AF-701F-476D-83AC-531DADCCAC03}" type="sibTrans" cxnId="{578EFD30-7716-4536-8692-207C9BA100A2}">
      <dgm:prSet/>
      <dgm:spPr/>
      <dgm:t>
        <a:bodyPr/>
        <a:lstStyle/>
        <a:p>
          <a:endParaRPr lang="cs-CZ"/>
        </a:p>
      </dgm:t>
    </dgm:pt>
    <dgm:pt modelId="{2C84ED11-8B69-44FA-8970-6D3D3C9E4422}">
      <dgm:prSet phldrT="[Text]"/>
      <dgm:spPr/>
      <dgm:t>
        <a:bodyPr/>
        <a:lstStyle/>
        <a:p>
          <a:r>
            <a:rPr lang="cs-CZ" sz="1300" dirty="0" smtClean="0"/>
            <a:t>aktualizace dat</a:t>
          </a:r>
          <a:endParaRPr lang="cs-CZ" sz="1300" dirty="0"/>
        </a:p>
      </dgm:t>
    </dgm:pt>
    <dgm:pt modelId="{FCD795BC-5F2C-49A5-A9A9-2C0CA9C67C4D}" type="parTrans" cxnId="{18B4502A-C81F-48EE-8E05-0C2E2CB7EF71}">
      <dgm:prSet/>
      <dgm:spPr/>
      <dgm:t>
        <a:bodyPr/>
        <a:lstStyle/>
        <a:p>
          <a:endParaRPr lang="cs-CZ"/>
        </a:p>
      </dgm:t>
    </dgm:pt>
    <dgm:pt modelId="{0CA28C0D-C217-410A-9A76-206F1856F260}" type="sibTrans" cxnId="{18B4502A-C81F-48EE-8E05-0C2E2CB7EF71}">
      <dgm:prSet/>
      <dgm:spPr/>
      <dgm:t>
        <a:bodyPr/>
        <a:lstStyle/>
        <a:p>
          <a:endParaRPr lang="cs-CZ"/>
        </a:p>
      </dgm:t>
    </dgm:pt>
    <dgm:pt modelId="{1F06625E-276D-4587-937C-08737113549C}">
      <dgm:prSet phldrT="[Text]" custT="1"/>
      <dgm:spPr/>
      <dgm:t>
        <a:bodyPr/>
        <a:lstStyle/>
        <a:p>
          <a:r>
            <a:rPr lang="cs-CZ" sz="1800" b="1" dirty="0" smtClean="0"/>
            <a:t>Stanovení priorit</a:t>
          </a:r>
          <a:endParaRPr lang="cs-CZ" sz="1800" b="1" dirty="0"/>
        </a:p>
      </dgm:t>
    </dgm:pt>
    <dgm:pt modelId="{1B64E6D9-2B88-49C2-9628-4856E0AF2363}" type="parTrans" cxnId="{E1A2F25F-6CAF-4C4C-82CD-7C2BB40C95BA}">
      <dgm:prSet/>
      <dgm:spPr/>
      <dgm:t>
        <a:bodyPr/>
        <a:lstStyle/>
        <a:p>
          <a:endParaRPr lang="cs-CZ"/>
        </a:p>
      </dgm:t>
    </dgm:pt>
    <dgm:pt modelId="{4046D79B-6275-4DED-9965-85EF612AA6F4}" type="sibTrans" cxnId="{E1A2F25F-6CAF-4C4C-82CD-7C2BB40C95BA}">
      <dgm:prSet/>
      <dgm:spPr/>
      <dgm:t>
        <a:bodyPr/>
        <a:lstStyle/>
        <a:p>
          <a:endParaRPr lang="cs-CZ"/>
        </a:p>
      </dgm:t>
    </dgm:pt>
    <dgm:pt modelId="{96F5C0C2-7504-4A81-B689-B1B172F7E701}">
      <dgm:prSet phldrT="[Text]"/>
      <dgm:spPr/>
      <dgm:t>
        <a:bodyPr/>
        <a:lstStyle/>
        <a:p>
          <a:r>
            <a:rPr lang="cs-CZ" sz="1300" dirty="0" smtClean="0"/>
            <a:t>prioritizace jednotlivých cílů</a:t>
          </a:r>
          <a:endParaRPr lang="cs-CZ" sz="1300" dirty="0"/>
        </a:p>
      </dgm:t>
    </dgm:pt>
    <dgm:pt modelId="{64619042-4FF7-413E-AB46-94CFBD3B48E3}" type="parTrans" cxnId="{B48A97B3-FBAE-4171-9B91-BDE8096C293D}">
      <dgm:prSet/>
      <dgm:spPr/>
      <dgm:t>
        <a:bodyPr/>
        <a:lstStyle/>
        <a:p>
          <a:endParaRPr lang="cs-CZ"/>
        </a:p>
      </dgm:t>
    </dgm:pt>
    <dgm:pt modelId="{D7F1FE37-AC26-4A13-B983-C545FA4482E6}" type="sibTrans" cxnId="{B48A97B3-FBAE-4171-9B91-BDE8096C293D}">
      <dgm:prSet/>
      <dgm:spPr/>
      <dgm:t>
        <a:bodyPr/>
        <a:lstStyle/>
        <a:p>
          <a:endParaRPr lang="cs-CZ"/>
        </a:p>
      </dgm:t>
    </dgm:pt>
    <dgm:pt modelId="{3621FE7C-AABC-4D0D-91A7-9403949C9093}">
      <dgm:prSet phldrT="[Text]" custT="1"/>
      <dgm:spPr/>
      <dgm:t>
        <a:bodyPr/>
        <a:lstStyle/>
        <a:p>
          <a:r>
            <a:rPr lang="cs-CZ" sz="1800" b="1" dirty="0" smtClean="0"/>
            <a:t>Roční akční plány 2023, 2024, 2025</a:t>
          </a:r>
          <a:endParaRPr lang="cs-CZ" sz="1800" b="1" dirty="0"/>
        </a:p>
      </dgm:t>
    </dgm:pt>
    <dgm:pt modelId="{E2A0900E-C962-40A1-9A0A-5A7074146172}" type="parTrans" cxnId="{146EFF7E-EC25-4510-A5CB-CBF4BA8566E9}">
      <dgm:prSet/>
      <dgm:spPr/>
      <dgm:t>
        <a:bodyPr/>
        <a:lstStyle/>
        <a:p>
          <a:endParaRPr lang="cs-CZ"/>
        </a:p>
      </dgm:t>
    </dgm:pt>
    <dgm:pt modelId="{8E3D53CB-E0F2-490B-80C7-8EAEBC320283}" type="sibTrans" cxnId="{146EFF7E-EC25-4510-A5CB-CBF4BA8566E9}">
      <dgm:prSet/>
      <dgm:spPr/>
      <dgm:t>
        <a:bodyPr/>
        <a:lstStyle/>
        <a:p>
          <a:endParaRPr lang="cs-CZ"/>
        </a:p>
      </dgm:t>
    </dgm:pt>
    <dgm:pt modelId="{270BC639-EAA7-4500-A9AA-07FF277A44B9}">
      <dgm:prSet phldrT="[Text]"/>
      <dgm:spPr/>
      <dgm:t>
        <a:bodyPr/>
        <a:lstStyle/>
        <a:p>
          <a:r>
            <a:rPr lang="cs-CZ" sz="1300" dirty="0" smtClean="0"/>
            <a:t>rozpracování jednotlivých cílů do konkrétních aktivit</a:t>
          </a:r>
          <a:endParaRPr lang="cs-CZ" sz="1300" dirty="0"/>
        </a:p>
      </dgm:t>
    </dgm:pt>
    <dgm:pt modelId="{81EEFB1B-0843-43C3-A072-A69097A322BF}" type="parTrans" cxnId="{209430B4-996B-4840-BBCC-FED74706D897}">
      <dgm:prSet/>
      <dgm:spPr/>
      <dgm:t>
        <a:bodyPr/>
        <a:lstStyle/>
        <a:p>
          <a:endParaRPr lang="cs-CZ"/>
        </a:p>
      </dgm:t>
    </dgm:pt>
    <dgm:pt modelId="{65CDC93F-75C7-4E84-9B88-DCAA96773507}" type="sibTrans" cxnId="{209430B4-996B-4840-BBCC-FED74706D897}">
      <dgm:prSet/>
      <dgm:spPr/>
      <dgm:t>
        <a:bodyPr/>
        <a:lstStyle/>
        <a:p>
          <a:endParaRPr lang="cs-CZ"/>
        </a:p>
      </dgm:t>
    </dgm:pt>
    <dgm:pt modelId="{B87AE85C-F401-4F30-AB6E-1550F61B659F}">
      <dgm:prSet phldrT="[Text]"/>
      <dgm:spPr/>
      <dgm:t>
        <a:bodyPr/>
        <a:lstStyle/>
        <a:p>
          <a:r>
            <a:rPr lang="cs-CZ" sz="1300" dirty="0" smtClean="0"/>
            <a:t>rešerše zdrojů</a:t>
          </a:r>
          <a:endParaRPr lang="cs-CZ" sz="1300" dirty="0"/>
        </a:p>
      </dgm:t>
    </dgm:pt>
    <dgm:pt modelId="{61B2D162-A4EE-420F-86D6-1686D3AD495B}" type="parTrans" cxnId="{39D5028D-CFFB-4660-8439-102A88173B4F}">
      <dgm:prSet/>
      <dgm:spPr/>
      <dgm:t>
        <a:bodyPr/>
        <a:lstStyle/>
        <a:p>
          <a:endParaRPr lang="cs-CZ"/>
        </a:p>
      </dgm:t>
    </dgm:pt>
    <dgm:pt modelId="{9D526085-D8DD-4263-8D73-D2C0E7C32E61}" type="sibTrans" cxnId="{39D5028D-CFFB-4660-8439-102A88173B4F}">
      <dgm:prSet/>
      <dgm:spPr/>
      <dgm:t>
        <a:bodyPr/>
        <a:lstStyle/>
        <a:p>
          <a:endParaRPr lang="cs-CZ"/>
        </a:p>
      </dgm:t>
    </dgm:pt>
    <dgm:pt modelId="{2B98B028-BF14-462E-83D0-D826EF924CFE}">
      <dgm:prSet phldrT="[Text]"/>
      <dgm:spPr/>
      <dgm:t>
        <a:bodyPr/>
        <a:lstStyle/>
        <a:p>
          <a:r>
            <a:rPr lang="cs-CZ" sz="1300" dirty="0" smtClean="0"/>
            <a:t>SWOT analýza klíčových témat</a:t>
          </a:r>
          <a:endParaRPr lang="cs-CZ" sz="1300" dirty="0"/>
        </a:p>
      </dgm:t>
    </dgm:pt>
    <dgm:pt modelId="{EE72270F-42FC-49D8-95E8-CD0CB842E0EE}" type="parTrans" cxnId="{C6328CCC-DFEB-4AB3-A34F-42E747558F05}">
      <dgm:prSet/>
      <dgm:spPr/>
      <dgm:t>
        <a:bodyPr/>
        <a:lstStyle/>
        <a:p>
          <a:endParaRPr lang="cs-CZ"/>
        </a:p>
      </dgm:t>
    </dgm:pt>
    <dgm:pt modelId="{31B7B685-EC22-4A81-A76B-93AB804DE10C}" type="sibTrans" cxnId="{C6328CCC-DFEB-4AB3-A34F-42E747558F05}">
      <dgm:prSet/>
      <dgm:spPr/>
      <dgm:t>
        <a:bodyPr/>
        <a:lstStyle/>
        <a:p>
          <a:endParaRPr lang="cs-CZ"/>
        </a:p>
      </dgm:t>
    </dgm:pt>
    <dgm:pt modelId="{1066DBA8-9C0E-4EC0-8AC7-66D2B0A593C6}">
      <dgm:prSet phldrT="[Text]"/>
      <dgm:spPr/>
      <dgm:t>
        <a:bodyPr/>
        <a:lstStyle/>
        <a:p>
          <a:r>
            <a:rPr lang="cs-CZ" sz="1300" dirty="0" smtClean="0"/>
            <a:t>stanovení problémů, jejich příčin a cílů (žádoucích změn)</a:t>
          </a:r>
          <a:endParaRPr lang="cs-CZ" sz="1300" dirty="0"/>
        </a:p>
      </dgm:t>
    </dgm:pt>
    <dgm:pt modelId="{2B96BAD0-C5F7-446F-965E-2413E849718B}" type="parTrans" cxnId="{D5A6EF57-76E0-4252-85F3-22A295321F87}">
      <dgm:prSet/>
      <dgm:spPr/>
      <dgm:t>
        <a:bodyPr/>
        <a:lstStyle/>
        <a:p>
          <a:endParaRPr lang="cs-CZ"/>
        </a:p>
      </dgm:t>
    </dgm:pt>
    <dgm:pt modelId="{3B77678D-EC4B-484A-A03B-0F4F1F301A23}" type="sibTrans" cxnId="{D5A6EF57-76E0-4252-85F3-22A295321F87}">
      <dgm:prSet/>
      <dgm:spPr/>
      <dgm:t>
        <a:bodyPr/>
        <a:lstStyle/>
        <a:p>
          <a:endParaRPr lang="cs-CZ"/>
        </a:p>
      </dgm:t>
    </dgm:pt>
    <dgm:pt modelId="{EA9C0AF2-3B01-401F-9420-520EF7B534A9}">
      <dgm:prSet phldrT="[Text]"/>
      <dgm:spPr/>
      <dgm:t>
        <a:bodyPr/>
        <a:lstStyle/>
        <a:p>
          <a:r>
            <a:rPr lang="cs-CZ" sz="1300" dirty="0" smtClean="0"/>
            <a:t>stanovení kritérií a odpovědnosti</a:t>
          </a:r>
          <a:endParaRPr lang="cs-CZ" sz="1300" dirty="0"/>
        </a:p>
      </dgm:t>
    </dgm:pt>
    <dgm:pt modelId="{6F5B55A9-4A1F-435E-A408-FFEDA3DD1EC7}" type="parTrans" cxnId="{A4CACD0F-0BFA-45D2-AB0D-B03EDE9D47E1}">
      <dgm:prSet/>
      <dgm:spPr/>
      <dgm:t>
        <a:bodyPr/>
        <a:lstStyle/>
        <a:p>
          <a:endParaRPr lang="cs-CZ"/>
        </a:p>
      </dgm:t>
    </dgm:pt>
    <dgm:pt modelId="{C0FF286C-7A57-400A-AEE5-3CE4B0734879}" type="sibTrans" cxnId="{A4CACD0F-0BFA-45D2-AB0D-B03EDE9D47E1}">
      <dgm:prSet/>
      <dgm:spPr/>
      <dgm:t>
        <a:bodyPr/>
        <a:lstStyle/>
        <a:p>
          <a:endParaRPr lang="cs-CZ"/>
        </a:p>
      </dgm:t>
    </dgm:pt>
    <dgm:pt modelId="{9892A798-0925-49C4-9FCF-F5A6E3C55C11}">
      <dgm:prSet phldrT="[Text]"/>
      <dgm:spPr/>
      <dgm:t>
        <a:bodyPr/>
        <a:lstStyle/>
        <a:p>
          <a:r>
            <a:rPr lang="cs-CZ" sz="1300" dirty="0" smtClean="0"/>
            <a:t>identifikace potencionálních zdrojů</a:t>
          </a:r>
          <a:endParaRPr lang="cs-CZ" sz="1300" dirty="0"/>
        </a:p>
      </dgm:t>
    </dgm:pt>
    <dgm:pt modelId="{0915D195-F467-47F7-8266-907EB77E72EA}" type="parTrans" cxnId="{27B94ADE-CC27-40C4-A4F4-9B4D6BB9EAAC}">
      <dgm:prSet/>
      <dgm:spPr/>
      <dgm:t>
        <a:bodyPr/>
        <a:lstStyle/>
        <a:p>
          <a:endParaRPr lang="cs-CZ"/>
        </a:p>
      </dgm:t>
    </dgm:pt>
    <dgm:pt modelId="{C1E7521C-565D-4DDC-B5B3-B1100F50547B}" type="sibTrans" cxnId="{27B94ADE-CC27-40C4-A4F4-9B4D6BB9EAAC}">
      <dgm:prSet/>
      <dgm:spPr/>
      <dgm:t>
        <a:bodyPr/>
        <a:lstStyle/>
        <a:p>
          <a:endParaRPr lang="cs-CZ"/>
        </a:p>
      </dgm:t>
    </dgm:pt>
    <dgm:pt modelId="{CA7D13D2-DF0A-48B0-A820-00BC04A4A451}" type="pres">
      <dgm:prSet presAssocID="{AB343566-9511-4A8D-AD75-71058789F17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6CB9AA8-AF5C-473D-9C11-61C4E478900F}" type="pres">
      <dgm:prSet presAssocID="{7E793B7F-09B4-4A33-B34A-37E6230A51A0}" presName="comp" presStyleCnt="0"/>
      <dgm:spPr/>
    </dgm:pt>
    <dgm:pt modelId="{F22A497F-A206-4E70-B5F3-5E537C983EBF}" type="pres">
      <dgm:prSet presAssocID="{7E793B7F-09B4-4A33-B34A-37E6230A51A0}" presName="box" presStyleLbl="node1" presStyleIdx="0" presStyleCnt="3"/>
      <dgm:spPr/>
      <dgm:t>
        <a:bodyPr/>
        <a:lstStyle/>
        <a:p>
          <a:endParaRPr lang="cs-CZ"/>
        </a:p>
      </dgm:t>
    </dgm:pt>
    <dgm:pt modelId="{97FAACF3-C56B-4851-A82A-679F46613582}" type="pres">
      <dgm:prSet presAssocID="{7E793B7F-09B4-4A33-B34A-37E6230A51A0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cs-CZ"/>
        </a:p>
      </dgm:t>
    </dgm:pt>
    <dgm:pt modelId="{828B96D2-1C16-4781-A1F0-2B6EF4C80AD2}" type="pres">
      <dgm:prSet presAssocID="{7E793B7F-09B4-4A33-B34A-37E6230A51A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3EEAF6-C2B3-4C02-A226-63E9B2852D2B}" type="pres">
      <dgm:prSet presAssocID="{238206AF-701F-476D-83AC-531DADCCAC03}" presName="spacer" presStyleCnt="0"/>
      <dgm:spPr/>
    </dgm:pt>
    <dgm:pt modelId="{CF209215-B8B4-4960-8146-57145174D95A}" type="pres">
      <dgm:prSet presAssocID="{1F06625E-276D-4587-937C-08737113549C}" presName="comp" presStyleCnt="0"/>
      <dgm:spPr/>
    </dgm:pt>
    <dgm:pt modelId="{7E8DA116-1857-4FAC-AA1A-1BD62EB34AB2}" type="pres">
      <dgm:prSet presAssocID="{1F06625E-276D-4587-937C-08737113549C}" presName="box" presStyleLbl="node1" presStyleIdx="1" presStyleCnt="3"/>
      <dgm:spPr/>
      <dgm:t>
        <a:bodyPr/>
        <a:lstStyle/>
        <a:p>
          <a:endParaRPr lang="cs-CZ"/>
        </a:p>
      </dgm:t>
    </dgm:pt>
    <dgm:pt modelId="{ABC06B35-FEEF-4C57-AD6E-EE658E0357E4}" type="pres">
      <dgm:prSet presAssocID="{1F06625E-276D-4587-937C-08737113549C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042A3D3C-8BBA-4B0A-A506-5F2E56453643}" type="pres">
      <dgm:prSet presAssocID="{1F06625E-276D-4587-937C-0873711354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C32B35-CE44-42DF-8D8F-FC7BF3E4763C}" type="pres">
      <dgm:prSet presAssocID="{4046D79B-6275-4DED-9965-85EF612AA6F4}" presName="spacer" presStyleCnt="0"/>
      <dgm:spPr/>
    </dgm:pt>
    <dgm:pt modelId="{F94C23A5-14E2-4C38-9B4B-3DAC30D3F3A8}" type="pres">
      <dgm:prSet presAssocID="{3621FE7C-AABC-4D0D-91A7-9403949C9093}" presName="comp" presStyleCnt="0"/>
      <dgm:spPr/>
    </dgm:pt>
    <dgm:pt modelId="{D2B147C9-445B-4B3A-B06F-D55E1A26C67E}" type="pres">
      <dgm:prSet presAssocID="{3621FE7C-AABC-4D0D-91A7-9403949C9093}" presName="box" presStyleLbl="node1" presStyleIdx="2" presStyleCnt="3"/>
      <dgm:spPr/>
      <dgm:t>
        <a:bodyPr/>
        <a:lstStyle/>
        <a:p>
          <a:endParaRPr lang="cs-CZ"/>
        </a:p>
      </dgm:t>
    </dgm:pt>
    <dgm:pt modelId="{583FA11A-9C70-4538-B33C-4EA2F5C8D34C}" type="pres">
      <dgm:prSet presAssocID="{3621FE7C-AABC-4D0D-91A7-9403949C909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cs-CZ"/>
        </a:p>
      </dgm:t>
    </dgm:pt>
    <dgm:pt modelId="{CE133DA0-4C55-4817-822D-5EBB3CE5189C}" type="pres">
      <dgm:prSet presAssocID="{3621FE7C-AABC-4D0D-91A7-9403949C909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39CECB9-31E8-4554-B6BA-9D7298FA7524}" type="presOf" srcId="{AB343566-9511-4A8D-AD75-71058789F178}" destId="{CA7D13D2-DF0A-48B0-A820-00BC04A4A451}" srcOrd="0" destOrd="0" presId="urn:microsoft.com/office/officeart/2005/8/layout/vList4"/>
    <dgm:cxn modelId="{209430B4-996B-4840-BBCC-FED74706D897}" srcId="{3621FE7C-AABC-4D0D-91A7-9403949C9093}" destId="{270BC639-EAA7-4500-A9AA-07FF277A44B9}" srcOrd="0" destOrd="0" parTransId="{81EEFB1B-0843-43C3-A072-A69097A322BF}" sibTransId="{65CDC93F-75C7-4E84-9B88-DCAA96773507}"/>
    <dgm:cxn modelId="{8D61F13A-E88D-4232-B483-3495509FE2C3}" type="presOf" srcId="{1F06625E-276D-4587-937C-08737113549C}" destId="{042A3D3C-8BBA-4B0A-A506-5F2E56453643}" srcOrd="1" destOrd="0" presId="urn:microsoft.com/office/officeart/2005/8/layout/vList4"/>
    <dgm:cxn modelId="{E3D9FF09-9DFD-465A-9F93-606E60842FDF}" type="presOf" srcId="{96F5C0C2-7504-4A81-B689-B1B172F7E701}" destId="{7E8DA116-1857-4FAC-AA1A-1BD62EB34AB2}" srcOrd="0" destOrd="1" presId="urn:microsoft.com/office/officeart/2005/8/layout/vList4"/>
    <dgm:cxn modelId="{146EFF7E-EC25-4510-A5CB-CBF4BA8566E9}" srcId="{AB343566-9511-4A8D-AD75-71058789F178}" destId="{3621FE7C-AABC-4D0D-91A7-9403949C9093}" srcOrd="2" destOrd="0" parTransId="{E2A0900E-C962-40A1-9A0A-5A7074146172}" sibTransId="{8E3D53CB-E0F2-490B-80C7-8EAEBC320283}"/>
    <dgm:cxn modelId="{A664ADB9-455E-41A2-A12D-DD96AB36B9F1}" type="presOf" srcId="{1F06625E-276D-4587-937C-08737113549C}" destId="{7E8DA116-1857-4FAC-AA1A-1BD62EB34AB2}" srcOrd="0" destOrd="0" presId="urn:microsoft.com/office/officeart/2005/8/layout/vList4"/>
    <dgm:cxn modelId="{18B4502A-C81F-48EE-8E05-0C2E2CB7EF71}" srcId="{7E793B7F-09B4-4A33-B34A-37E6230A51A0}" destId="{2C84ED11-8B69-44FA-8970-6D3D3C9E4422}" srcOrd="0" destOrd="0" parTransId="{FCD795BC-5F2C-49A5-A9A9-2C0CA9C67C4D}" sibTransId="{0CA28C0D-C217-410A-9A76-206F1856F260}"/>
    <dgm:cxn modelId="{4A2FE2D1-7B12-4291-8232-06EFEBFCA6C1}" type="presOf" srcId="{96F5C0C2-7504-4A81-B689-B1B172F7E701}" destId="{042A3D3C-8BBA-4B0A-A506-5F2E56453643}" srcOrd="1" destOrd="1" presId="urn:microsoft.com/office/officeart/2005/8/layout/vList4"/>
    <dgm:cxn modelId="{DCA73184-8AA1-423B-8036-48CF1715A9D1}" type="presOf" srcId="{EA9C0AF2-3B01-401F-9420-520EF7B534A9}" destId="{D2B147C9-445B-4B3A-B06F-D55E1A26C67E}" srcOrd="0" destOrd="2" presId="urn:microsoft.com/office/officeart/2005/8/layout/vList4"/>
    <dgm:cxn modelId="{D000F594-6BB1-4CD5-B31C-7287878B1BEA}" type="presOf" srcId="{2B98B028-BF14-462E-83D0-D826EF924CFE}" destId="{F22A497F-A206-4E70-B5F3-5E537C983EBF}" srcOrd="0" destOrd="3" presId="urn:microsoft.com/office/officeart/2005/8/layout/vList4"/>
    <dgm:cxn modelId="{ECECBC3A-5D1B-4B14-8D19-DA4A8689A632}" type="presOf" srcId="{1066DBA8-9C0E-4EC0-8AC7-66D2B0A593C6}" destId="{F22A497F-A206-4E70-B5F3-5E537C983EBF}" srcOrd="0" destOrd="4" presId="urn:microsoft.com/office/officeart/2005/8/layout/vList4"/>
    <dgm:cxn modelId="{7239EAE5-9E88-46FE-86F9-CFC2E5BCC08D}" type="presOf" srcId="{2C84ED11-8B69-44FA-8970-6D3D3C9E4422}" destId="{828B96D2-1C16-4781-A1F0-2B6EF4C80AD2}" srcOrd="1" destOrd="1" presId="urn:microsoft.com/office/officeart/2005/8/layout/vList4"/>
    <dgm:cxn modelId="{C6328CCC-DFEB-4AB3-A34F-42E747558F05}" srcId="{7E793B7F-09B4-4A33-B34A-37E6230A51A0}" destId="{2B98B028-BF14-462E-83D0-D826EF924CFE}" srcOrd="2" destOrd="0" parTransId="{EE72270F-42FC-49D8-95E8-CD0CB842E0EE}" sibTransId="{31B7B685-EC22-4A81-A76B-93AB804DE10C}"/>
    <dgm:cxn modelId="{1288EBC4-A2BE-4FE8-AFF2-0E9C12212907}" type="presOf" srcId="{EA9C0AF2-3B01-401F-9420-520EF7B534A9}" destId="{CE133DA0-4C55-4817-822D-5EBB3CE5189C}" srcOrd="1" destOrd="2" presId="urn:microsoft.com/office/officeart/2005/8/layout/vList4"/>
    <dgm:cxn modelId="{3CC0C596-AA26-489B-911F-A887EFD44F9C}" type="presOf" srcId="{7E793B7F-09B4-4A33-B34A-37E6230A51A0}" destId="{F22A497F-A206-4E70-B5F3-5E537C983EBF}" srcOrd="0" destOrd="0" presId="urn:microsoft.com/office/officeart/2005/8/layout/vList4"/>
    <dgm:cxn modelId="{E1A2F25F-6CAF-4C4C-82CD-7C2BB40C95BA}" srcId="{AB343566-9511-4A8D-AD75-71058789F178}" destId="{1F06625E-276D-4587-937C-08737113549C}" srcOrd="1" destOrd="0" parTransId="{1B64E6D9-2B88-49C2-9628-4856E0AF2363}" sibTransId="{4046D79B-6275-4DED-9965-85EF612AA6F4}"/>
    <dgm:cxn modelId="{222905D7-2BA2-4703-AAED-FC47A6E4FA53}" type="presOf" srcId="{B87AE85C-F401-4F30-AB6E-1550F61B659F}" destId="{F22A497F-A206-4E70-B5F3-5E537C983EBF}" srcOrd="0" destOrd="2" presId="urn:microsoft.com/office/officeart/2005/8/layout/vList4"/>
    <dgm:cxn modelId="{1520D16B-B592-4004-A090-41BF7A45DB1A}" type="presOf" srcId="{9892A798-0925-49C4-9FCF-F5A6E3C55C11}" destId="{CE133DA0-4C55-4817-822D-5EBB3CE5189C}" srcOrd="1" destOrd="3" presId="urn:microsoft.com/office/officeart/2005/8/layout/vList4"/>
    <dgm:cxn modelId="{2F4520CF-7280-48BD-A7B2-E4CE152370CA}" type="presOf" srcId="{270BC639-EAA7-4500-A9AA-07FF277A44B9}" destId="{D2B147C9-445B-4B3A-B06F-D55E1A26C67E}" srcOrd="0" destOrd="1" presId="urn:microsoft.com/office/officeart/2005/8/layout/vList4"/>
    <dgm:cxn modelId="{27B94ADE-CC27-40C4-A4F4-9B4D6BB9EAAC}" srcId="{3621FE7C-AABC-4D0D-91A7-9403949C9093}" destId="{9892A798-0925-49C4-9FCF-F5A6E3C55C11}" srcOrd="2" destOrd="0" parTransId="{0915D195-F467-47F7-8266-907EB77E72EA}" sibTransId="{C1E7521C-565D-4DDC-B5B3-B1100F50547B}"/>
    <dgm:cxn modelId="{26F0912E-15FA-4129-92A2-71DBFF56EC92}" type="presOf" srcId="{2C84ED11-8B69-44FA-8970-6D3D3C9E4422}" destId="{F22A497F-A206-4E70-B5F3-5E537C983EBF}" srcOrd="0" destOrd="1" presId="urn:microsoft.com/office/officeart/2005/8/layout/vList4"/>
    <dgm:cxn modelId="{7C6810A8-F040-4AA3-99CF-31D2F514A314}" type="presOf" srcId="{3621FE7C-AABC-4D0D-91A7-9403949C9093}" destId="{CE133DA0-4C55-4817-822D-5EBB3CE5189C}" srcOrd="1" destOrd="0" presId="urn:microsoft.com/office/officeart/2005/8/layout/vList4"/>
    <dgm:cxn modelId="{30DDFA7F-514B-4D2B-9244-7EC150E38062}" type="presOf" srcId="{7E793B7F-09B4-4A33-B34A-37E6230A51A0}" destId="{828B96D2-1C16-4781-A1F0-2B6EF4C80AD2}" srcOrd="1" destOrd="0" presId="urn:microsoft.com/office/officeart/2005/8/layout/vList4"/>
    <dgm:cxn modelId="{39D5028D-CFFB-4660-8439-102A88173B4F}" srcId="{7E793B7F-09B4-4A33-B34A-37E6230A51A0}" destId="{B87AE85C-F401-4F30-AB6E-1550F61B659F}" srcOrd="1" destOrd="0" parTransId="{61B2D162-A4EE-420F-86D6-1686D3AD495B}" sibTransId="{9D526085-D8DD-4263-8D73-D2C0E7C32E61}"/>
    <dgm:cxn modelId="{65EF7C95-A454-4DE3-9006-DFF08AD287B8}" type="presOf" srcId="{B87AE85C-F401-4F30-AB6E-1550F61B659F}" destId="{828B96D2-1C16-4781-A1F0-2B6EF4C80AD2}" srcOrd="1" destOrd="2" presId="urn:microsoft.com/office/officeart/2005/8/layout/vList4"/>
    <dgm:cxn modelId="{B48A97B3-FBAE-4171-9B91-BDE8096C293D}" srcId="{1F06625E-276D-4587-937C-08737113549C}" destId="{96F5C0C2-7504-4A81-B689-B1B172F7E701}" srcOrd="0" destOrd="0" parTransId="{64619042-4FF7-413E-AB46-94CFBD3B48E3}" sibTransId="{D7F1FE37-AC26-4A13-B983-C545FA4482E6}"/>
    <dgm:cxn modelId="{499AE004-0F34-4580-B800-A7E8558D891D}" type="presOf" srcId="{1066DBA8-9C0E-4EC0-8AC7-66D2B0A593C6}" destId="{828B96D2-1C16-4781-A1F0-2B6EF4C80AD2}" srcOrd="1" destOrd="4" presId="urn:microsoft.com/office/officeart/2005/8/layout/vList4"/>
    <dgm:cxn modelId="{C9A4F942-EE7F-4948-BB41-9B8C143B7284}" type="presOf" srcId="{270BC639-EAA7-4500-A9AA-07FF277A44B9}" destId="{CE133DA0-4C55-4817-822D-5EBB3CE5189C}" srcOrd="1" destOrd="1" presId="urn:microsoft.com/office/officeart/2005/8/layout/vList4"/>
    <dgm:cxn modelId="{A4CACD0F-0BFA-45D2-AB0D-B03EDE9D47E1}" srcId="{3621FE7C-AABC-4D0D-91A7-9403949C9093}" destId="{EA9C0AF2-3B01-401F-9420-520EF7B534A9}" srcOrd="1" destOrd="0" parTransId="{6F5B55A9-4A1F-435E-A408-FFEDA3DD1EC7}" sibTransId="{C0FF286C-7A57-400A-AEE5-3CE4B0734879}"/>
    <dgm:cxn modelId="{A0DF473A-3479-4A6E-966A-13AC01B17B59}" type="presOf" srcId="{2B98B028-BF14-462E-83D0-D826EF924CFE}" destId="{828B96D2-1C16-4781-A1F0-2B6EF4C80AD2}" srcOrd="1" destOrd="3" presId="urn:microsoft.com/office/officeart/2005/8/layout/vList4"/>
    <dgm:cxn modelId="{52250827-3D5E-48F7-83AF-7563D58DD1C0}" type="presOf" srcId="{3621FE7C-AABC-4D0D-91A7-9403949C9093}" destId="{D2B147C9-445B-4B3A-B06F-D55E1A26C67E}" srcOrd="0" destOrd="0" presId="urn:microsoft.com/office/officeart/2005/8/layout/vList4"/>
    <dgm:cxn modelId="{21ABD156-F89A-4444-A9A6-722AD60B27BE}" type="presOf" srcId="{9892A798-0925-49C4-9FCF-F5A6E3C55C11}" destId="{D2B147C9-445B-4B3A-B06F-D55E1A26C67E}" srcOrd="0" destOrd="3" presId="urn:microsoft.com/office/officeart/2005/8/layout/vList4"/>
    <dgm:cxn modelId="{578EFD30-7716-4536-8692-207C9BA100A2}" srcId="{AB343566-9511-4A8D-AD75-71058789F178}" destId="{7E793B7F-09B4-4A33-B34A-37E6230A51A0}" srcOrd="0" destOrd="0" parTransId="{79DA4A99-E13A-471B-8856-AD931784126A}" sibTransId="{238206AF-701F-476D-83AC-531DADCCAC03}"/>
    <dgm:cxn modelId="{D5A6EF57-76E0-4252-85F3-22A295321F87}" srcId="{7E793B7F-09B4-4A33-B34A-37E6230A51A0}" destId="{1066DBA8-9C0E-4EC0-8AC7-66D2B0A593C6}" srcOrd="3" destOrd="0" parTransId="{2B96BAD0-C5F7-446F-965E-2413E849718B}" sibTransId="{3B77678D-EC4B-484A-A03B-0F4F1F301A23}"/>
    <dgm:cxn modelId="{A8BAAA7A-E421-45E8-97B5-057FC5310D50}" type="presParOf" srcId="{CA7D13D2-DF0A-48B0-A820-00BC04A4A451}" destId="{96CB9AA8-AF5C-473D-9C11-61C4E478900F}" srcOrd="0" destOrd="0" presId="urn:microsoft.com/office/officeart/2005/8/layout/vList4"/>
    <dgm:cxn modelId="{4F7044A8-4F24-4517-B05C-EA906AA0DB8A}" type="presParOf" srcId="{96CB9AA8-AF5C-473D-9C11-61C4E478900F}" destId="{F22A497F-A206-4E70-B5F3-5E537C983EBF}" srcOrd="0" destOrd="0" presId="urn:microsoft.com/office/officeart/2005/8/layout/vList4"/>
    <dgm:cxn modelId="{0940C276-50C0-4BE6-88C7-81F5E74EF6F7}" type="presParOf" srcId="{96CB9AA8-AF5C-473D-9C11-61C4E478900F}" destId="{97FAACF3-C56B-4851-A82A-679F46613582}" srcOrd="1" destOrd="0" presId="urn:microsoft.com/office/officeart/2005/8/layout/vList4"/>
    <dgm:cxn modelId="{697DFD00-2A2B-4372-81AD-9C270634A6CA}" type="presParOf" srcId="{96CB9AA8-AF5C-473D-9C11-61C4E478900F}" destId="{828B96D2-1C16-4781-A1F0-2B6EF4C80AD2}" srcOrd="2" destOrd="0" presId="urn:microsoft.com/office/officeart/2005/8/layout/vList4"/>
    <dgm:cxn modelId="{0656E850-3C8B-42F2-9E96-82D8DFFAA638}" type="presParOf" srcId="{CA7D13D2-DF0A-48B0-A820-00BC04A4A451}" destId="{CE3EEAF6-C2B3-4C02-A226-63E9B2852D2B}" srcOrd="1" destOrd="0" presId="urn:microsoft.com/office/officeart/2005/8/layout/vList4"/>
    <dgm:cxn modelId="{0340CCAE-0332-4C30-975D-AD3E15CBB1A6}" type="presParOf" srcId="{CA7D13D2-DF0A-48B0-A820-00BC04A4A451}" destId="{CF209215-B8B4-4960-8146-57145174D95A}" srcOrd="2" destOrd="0" presId="urn:microsoft.com/office/officeart/2005/8/layout/vList4"/>
    <dgm:cxn modelId="{72C4F041-1E4C-4919-9FF8-505AE1BC502B}" type="presParOf" srcId="{CF209215-B8B4-4960-8146-57145174D95A}" destId="{7E8DA116-1857-4FAC-AA1A-1BD62EB34AB2}" srcOrd="0" destOrd="0" presId="urn:microsoft.com/office/officeart/2005/8/layout/vList4"/>
    <dgm:cxn modelId="{0C97CF6F-19F6-4549-B594-258D8FB9DA72}" type="presParOf" srcId="{CF209215-B8B4-4960-8146-57145174D95A}" destId="{ABC06B35-FEEF-4C57-AD6E-EE658E0357E4}" srcOrd="1" destOrd="0" presId="urn:microsoft.com/office/officeart/2005/8/layout/vList4"/>
    <dgm:cxn modelId="{71DB63B5-10CF-4620-A6C0-F498086442CC}" type="presParOf" srcId="{CF209215-B8B4-4960-8146-57145174D95A}" destId="{042A3D3C-8BBA-4B0A-A506-5F2E56453643}" srcOrd="2" destOrd="0" presId="urn:microsoft.com/office/officeart/2005/8/layout/vList4"/>
    <dgm:cxn modelId="{A9AEA7EE-7BD3-4DC4-88D0-5B4C44CC7A38}" type="presParOf" srcId="{CA7D13D2-DF0A-48B0-A820-00BC04A4A451}" destId="{E1C32B35-CE44-42DF-8D8F-FC7BF3E4763C}" srcOrd="3" destOrd="0" presId="urn:microsoft.com/office/officeart/2005/8/layout/vList4"/>
    <dgm:cxn modelId="{D035A59C-43AD-4BA7-9F04-7FFAEA0E1072}" type="presParOf" srcId="{CA7D13D2-DF0A-48B0-A820-00BC04A4A451}" destId="{F94C23A5-14E2-4C38-9B4B-3DAC30D3F3A8}" srcOrd="4" destOrd="0" presId="urn:microsoft.com/office/officeart/2005/8/layout/vList4"/>
    <dgm:cxn modelId="{9C077B8B-0AA0-4AC2-BD62-49A1535528F7}" type="presParOf" srcId="{F94C23A5-14E2-4C38-9B4B-3DAC30D3F3A8}" destId="{D2B147C9-445B-4B3A-B06F-D55E1A26C67E}" srcOrd="0" destOrd="0" presId="urn:microsoft.com/office/officeart/2005/8/layout/vList4"/>
    <dgm:cxn modelId="{C9A07D4C-9A20-4177-B592-0C819FF0BF52}" type="presParOf" srcId="{F94C23A5-14E2-4C38-9B4B-3DAC30D3F3A8}" destId="{583FA11A-9C70-4538-B33C-4EA2F5C8D34C}" srcOrd="1" destOrd="0" presId="urn:microsoft.com/office/officeart/2005/8/layout/vList4"/>
    <dgm:cxn modelId="{CA73C06D-150E-46BC-B40A-6A2DF314CECF}" type="presParOf" srcId="{F94C23A5-14E2-4C38-9B4B-3DAC30D3F3A8}" destId="{CE133DA0-4C55-4817-822D-5EBB3CE518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FED08B-E399-45CE-911F-784CFAA373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7F637E2-DE80-45C3-9ED8-03114C353383}">
      <dgm:prSet phldrT="[Text]" custT="1"/>
      <dgm:spPr/>
      <dgm:t>
        <a:bodyPr/>
        <a:lstStyle/>
        <a:p>
          <a:r>
            <a:rPr lang="cs-CZ" sz="1800" dirty="0" smtClean="0"/>
            <a:t>Odborné a polytechnické vzdělávání (garant Ing. Petr Mašinda)</a:t>
          </a:r>
          <a:endParaRPr lang="cs-CZ" sz="1800" dirty="0"/>
        </a:p>
      </dgm:t>
    </dgm:pt>
    <dgm:pt modelId="{7B4D3D2F-D1FB-4198-ACC6-FAEBCEC22D5A}" type="parTrans" cxnId="{2C69DFB8-7429-49F7-B24D-B431FF4613FC}">
      <dgm:prSet/>
      <dgm:spPr/>
      <dgm:t>
        <a:bodyPr/>
        <a:lstStyle/>
        <a:p>
          <a:endParaRPr lang="cs-CZ"/>
        </a:p>
      </dgm:t>
    </dgm:pt>
    <dgm:pt modelId="{8701B37F-AB0F-4CB5-86CF-B7D7619A207A}" type="sibTrans" cxnId="{2C69DFB8-7429-49F7-B24D-B431FF4613FC}">
      <dgm:prSet/>
      <dgm:spPr/>
      <dgm:t>
        <a:bodyPr/>
        <a:lstStyle/>
        <a:p>
          <a:endParaRPr lang="cs-CZ"/>
        </a:p>
      </dgm:t>
    </dgm:pt>
    <dgm:pt modelId="{19A99625-0B6B-45D6-BA61-79CCB4B3F9C7}">
      <dgm:prSet phldrT="[Text]" custT="1"/>
      <dgm:spPr>
        <a:solidFill>
          <a:srgbClr val="FFC000"/>
        </a:solidFill>
      </dgm:spPr>
      <dgm:t>
        <a:bodyPr/>
        <a:lstStyle/>
        <a:p>
          <a:r>
            <a:rPr lang="cs-CZ" sz="1800" dirty="0" smtClean="0"/>
            <a:t>Rozvoj potenciálu (garant Bc. Jan Honomichl)</a:t>
          </a:r>
          <a:endParaRPr lang="cs-CZ" sz="1800" dirty="0"/>
        </a:p>
      </dgm:t>
    </dgm:pt>
    <dgm:pt modelId="{11180C2C-0276-49EA-B814-920759B5FA26}" type="parTrans" cxnId="{B459241E-3CBB-4B56-AF91-5713A5C0C144}">
      <dgm:prSet/>
      <dgm:spPr/>
      <dgm:t>
        <a:bodyPr/>
        <a:lstStyle/>
        <a:p>
          <a:endParaRPr lang="cs-CZ"/>
        </a:p>
      </dgm:t>
    </dgm:pt>
    <dgm:pt modelId="{ADA57B50-6B8B-457E-8DD0-A0782D547060}" type="sibTrans" cxnId="{B459241E-3CBB-4B56-AF91-5713A5C0C144}">
      <dgm:prSet/>
      <dgm:spPr/>
      <dgm:t>
        <a:bodyPr/>
        <a:lstStyle/>
        <a:p>
          <a:endParaRPr lang="cs-CZ"/>
        </a:p>
      </dgm:t>
    </dgm:pt>
    <dgm:pt modelId="{86410301-1A4D-4C88-9D89-8B0756FB98D4}">
      <dgm:prSet phldrT="[Text]" custT="1"/>
      <dgm:spPr>
        <a:solidFill>
          <a:srgbClr val="00B050"/>
        </a:solidFill>
      </dgm:spPr>
      <dgm:t>
        <a:bodyPr/>
        <a:lstStyle/>
        <a:p>
          <a:r>
            <a:rPr lang="cs-CZ" sz="1800" dirty="0" smtClean="0"/>
            <a:t>Gramotnosti (garant Ing. Zuzana Švehlová)</a:t>
          </a:r>
          <a:endParaRPr lang="cs-CZ" sz="1800" dirty="0"/>
        </a:p>
      </dgm:t>
    </dgm:pt>
    <dgm:pt modelId="{E28C6781-8124-4541-8A7B-6567BF6F81DD}" type="parTrans" cxnId="{696EC87D-A2B2-45E8-B570-638994F2CC4C}">
      <dgm:prSet/>
      <dgm:spPr/>
      <dgm:t>
        <a:bodyPr/>
        <a:lstStyle/>
        <a:p>
          <a:endParaRPr lang="cs-CZ"/>
        </a:p>
      </dgm:t>
    </dgm:pt>
    <dgm:pt modelId="{D06846F2-C260-484E-A973-46DC450AE3D9}" type="sibTrans" cxnId="{696EC87D-A2B2-45E8-B570-638994F2CC4C}">
      <dgm:prSet/>
      <dgm:spPr/>
      <dgm:t>
        <a:bodyPr/>
        <a:lstStyle/>
        <a:p>
          <a:endParaRPr lang="cs-CZ"/>
        </a:p>
      </dgm:t>
    </dgm:pt>
    <dgm:pt modelId="{D6EF05B1-9498-448B-8817-6F9CE2469E8C}">
      <dgm:prSet/>
      <dgm:spPr>
        <a:noFill/>
      </dgm:spPr>
      <dgm:t>
        <a:bodyPr/>
        <a:lstStyle/>
        <a:p>
          <a:r>
            <a:rPr lang="cs-CZ" smtClean="0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/>
        </a:p>
      </dgm:t>
    </dgm:pt>
    <dgm:pt modelId="{3A19583F-967A-476F-8BD5-3C834A118B39}" type="parTrans" cxnId="{081110F0-1595-4703-A8DD-A6D6FC1F78E3}">
      <dgm:prSet/>
      <dgm:spPr/>
      <dgm:t>
        <a:bodyPr/>
        <a:lstStyle/>
        <a:p>
          <a:endParaRPr lang="cs-CZ"/>
        </a:p>
      </dgm:t>
    </dgm:pt>
    <dgm:pt modelId="{7C09D09B-7CDE-4579-A45F-D4EB320F7B44}" type="sibTrans" cxnId="{081110F0-1595-4703-A8DD-A6D6FC1F78E3}">
      <dgm:prSet/>
      <dgm:spPr/>
      <dgm:t>
        <a:bodyPr/>
        <a:lstStyle/>
        <a:p>
          <a:endParaRPr lang="cs-CZ"/>
        </a:p>
      </dgm:t>
    </dgm:pt>
    <dgm:pt modelId="{A3D5B560-4B55-4E44-AAD0-504C12108679}">
      <dgm:prSet/>
      <dgm:spPr>
        <a:noFill/>
      </dgm:spPr>
      <dgm:t>
        <a:bodyPr/>
        <a:lstStyle/>
        <a:p>
          <a:r>
            <a:rPr lang="cs-CZ" dirty="0" smtClean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</dgm:t>
    </dgm:pt>
    <dgm:pt modelId="{689B58E8-6C09-4FE6-BD5D-C403CCEE005B}" type="parTrans" cxnId="{B1AC5944-5364-4680-A0C1-E029BCB238DC}">
      <dgm:prSet/>
      <dgm:spPr/>
      <dgm:t>
        <a:bodyPr/>
        <a:lstStyle/>
        <a:p>
          <a:endParaRPr lang="cs-CZ"/>
        </a:p>
      </dgm:t>
    </dgm:pt>
    <dgm:pt modelId="{0C245DE0-7B52-4FD5-9C75-6D4F732D2D4F}" type="sibTrans" cxnId="{B1AC5944-5364-4680-A0C1-E029BCB238DC}">
      <dgm:prSet/>
      <dgm:spPr/>
      <dgm:t>
        <a:bodyPr/>
        <a:lstStyle/>
        <a:p>
          <a:endParaRPr lang="cs-CZ"/>
        </a:p>
      </dgm:t>
    </dgm:pt>
    <dgm:pt modelId="{612869BE-28AB-49FC-96C4-5F551B42540C}">
      <dgm:prSet/>
      <dgm:spPr>
        <a:noFill/>
      </dgm:spPr>
      <dgm:t>
        <a:bodyPr/>
        <a:lstStyle/>
        <a:p>
          <a:r>
            <a:rPr lang="cs-CZ" smtClean="0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38DC2-00E4-4C2F-AAD9-3D6BC915B94A}" type="parTrans" cxnId="{96755407-1673-415A-A862-870F449787CA}">
      <dgm:prSet/>
      <dgm:spPr/>
      <dgm:t>
        <a:bodyPr/>
        <a:lstStyle/>
        <a:p>
          <a:endParaRPr lang="cs-CZ"/>
        </a:p>
      </dgm:t>
    </dgm:pt>
    <dgm:pt modelId="{0C9D73A4-617C-414D-B1B1-E84B1ED3784C}" type="sibTrans" cxnId="{96755407-1673-415A-A862-870F449787CA}">
      <dgm:prSet/>
      <dgm:spPr/>
      <dgm:t>
        <a:bodyPr/>
        <a:lstStyle/>
        <a:p>
          <a:endParaRPr lang="cs-CZ"/>
        </a:p>
      </dgm:t>
    </dgm:pt>
    <dgm:pt modelId="{2196081B-F280-4B4E-BA56-A4EF392D911B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 smtClean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dirty="0"/>
        </a:p>
      </dgm:t>
    </dgm:pt>
    <dgm:pt modelId="{D024B447-7B69-4923-ACCC-941EE1FC6179}" type="parTrans" cxnId="{5FB20559-E999-4C00-B108-2B4E22CF418F}">
      <dgm:prSet/>
      <dgm:spPr/>
      <dgm:t>
        <a:bodyPr/>
        <a:lstStyle/>
        <a:p>
          <a:endParaRPr lang="cs-CZ"/>
        </a:p>
      </dgm:t>
    </dgm:pt>
    <dgm:pt modelId="{3DB3D245-24F9-4316-9719-C68BBB70F3CC}" type="sibTrans" cxnId="{5FB20559-E999-4C00-B108-2B4E22CF418F}">
      <dgm:prSet/>
      <dgm:spPr/>
      <dgm:t>
        <a:bodyPr/>
        <a:lstStyle/>
        <a:p>
          <a:endParaRPr lang="cs-CZ"/>
        </a:p>
      </dgm:t>
    </dgm:pt>
    <dgm:pt modelId="{B76F66B1-2C26-4D60-98C7-567CD11F636A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 smtClean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</dgm:t>
    </dgm:pt>
    <dgm:pt modelId="{B4AFB356-E05F-4597-92F1-7F85D5EB2DB8}" type="parTrans" cxnId="{F2C4393D-5CB1-466B-9D2F-29619E4E0D73}">
      <dgm:prSet/>
      <dgm:spPr/>
      <dgm:t>
        <a:bodyPr/>
        <a:lstStyle/>
        <a:p>
          <a:endParaRPr lang="cs-CZ"/>
        </a:p>
      </dgm:t>
    </dgm:pt>
    <dgm:pt modelId="{466E5541-E465-4BFE-9432-2EACE5861866}" type="sibTrans" cxnId="{F2C4393D-5CB1-466B-9D2F-29619E4E0D73}">
      <dgm:prSet/>
      <dgm:spPr/>
      <dgm:t>
        <a:bodyPr/>
        <a:lstStyle/>
        <a:p>
          <a:endParaRPr lang="cs-CZ"/>
        </a:p>
      </dgm:t>
    </dgm:pt>
    <dgm:pt modelId="{3CCF137C-58C1-4EDC-8B75-7D1704CEEDA6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 smtClean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</dgm:t>
    </dgm:pt>
    <dgm:pt modelId="{43954BD7-12DB-407A-B351-7EC1820FAA50}" type="parTrans" cxnId="{07B51C75-EB27-452E-9A47-BD8F6F0FF64D}">
      <dgm:prSet/>
      <dgm:spPr/>
      <dgm:t>
        <a:bodyPr/>
        <a:lstStyle/>
        <a:p>
          <a:endParaRPr lang="cs-CZ"/>
        </a:p>
      </dgm:t>
    </dgm:pt>
    <dgm:pt modelId="{EB04718F-4FB6-4918-96C9-BEE79A64C558}" type="sibTrans" cxnId="{07B51C75-EB27-452E-9A47-BD8F6F0FF64D}">
      <dgm:prSet/>
      <dgm:spPr/>
      <dgm:t>
        <a:bodyPr/>
        <a:lstStyle/>
        <a:p>
          <a:endParaRPr lang="cs-CZ"/>
        </a:p>
      </dgm:t>
    </dgm:pt>
    <dgm:pt modelId="{F21FA45E-82FF-49DE-AA18-41277EB17E83}">
      <dgm:prSet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cs-CZ" dirty="0" smtClean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gm:t>
    </dgm:pt>
    <dgm:pt modelId="{E019BD07-ED4D-4463-B515-FA6E96D65156}" type="parTrans" cxnId="{EAB11423-0577-4F50-A98F-6FD7FA680FDD}">
      <dgm:prSet/>
      <dgm:spPr/>
      <dgm:t>
        <a:bodyPr/>
        <a:lstStyle/>
        <a:p>
          <a:endParaRPr lang="cs-CZ"/>
        </a:p>
      </dgm:t>
    </dgm:pt>
    <dgm:pt modelId="{957CF6A1-783A-4B5A-8C0B-3A835AF6608A}" type="sibTrans" cxnId="{EAB11423-0577-4F50-A98F-6FD7FA680FDD}">
      <dgm:prSet/>
      <dgm:spPr/>
      <dgm:t>
        <a:bodyPr/>
        <a:lstStyle/>
        <a:p>
          <a:endParaRPr lang="cs-CZ"/>
        </a:p>
      </dgm:t>
    </dgm:pt>
    <dgm:pt modelId="{DB91F1D3-8B7C-4669-9454-9F616B65C01F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 smtClean="0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/>
        </a:p>
      </dgm:t>
    </dgm:pt>
    <dgm:pt modelId="{BE968343-4C44-4225-83A6-92AB11EDF61B}" type="parTrans" cxnId="{79F59837-6FE3-4617-BB07-87C2C9761A7B}">
      <dgm:prSet/>
      <dgm:spPr/>
      <dgm:t>
        <a:bodyPr/>
        <a:lstStyle/>
        <a:p>
          <a:endParaRPr lang="cs-CZ"/>
        </a:p>
      </dgm:t>
    </dgm:pt>
    <dgm:pt modelId="{598FEF09-1135-4662-859A-FB09308522B4}" type="sibTrans" cxnId="{79F59837-6FE3-4617-BB07-87C2C9761A7B}">
      <dgm:prSet/>
      <dgm:spPr/>
      <dgm:t>
        <a:bodyPr/>
        <a:lstStyle/>
        <a:p>
          <a:endParaRPr lang="cs-CZ"/>
        </a:p>
      </dgm:t>
    </dgm:pt>
    <dgm:pt modelId="{4D9FF32B-6E5E-4053-A07B-4FCB838347F9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 smtClean="0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76549-179F-450C-90F5-2DBD005CDAD8}" type="parTrans" cxnId="{10671735-2312-4CAE-A3C9-3A2DE3A7D684}">
      <dgm:prSet/>
      <dgm:spPr/>
      <dgm:t>
        <a:bodyPr/>
        <a:lstStyle/>
        <a:p>
          <a:endParaRPr lang="cs-CZ"/>
        </a:p>
      </dgm:t>
    </dgm:pt>
    <dgm:pt modelId="{FB9B0B33-9C5C-4CCA-BACE-2053AFE97E9F}" type="sibTrans" cxnId="{10671735-2312-4CAE-A3C9-3A2DE3A7D684}">
      <dgm:prSet/>
      <dgm:spPr/>
      <dgm:t>
        <a:bodyPr/>
        <a:lstStyle/>
        <a:p>
          <a:endParaRPr lang="cs-CZ"/>
        </a:p>
      </dgm:t>
    </dgm:pt>
    <dgm:pt modelId="{A0EF36B5-8DD4-42FA-B680-8E124FB8E3A6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cs-CZ" smtClean="0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912477-8D55-4913-A218-FFE53E10147E}" type="parTrans" cxnId="{8889E464-4D5E-4055-953C-F1954396EFC8}">
      <dgm:prSet/>
      <dgm:spPr/>
      <dgm:t>
        <a:bodyPr/>
        <a:lstStyle/>
        <a:p>
          <a:endParaRPr lang="cs-CZ"/>
        </a:p>
      </dgm:t>
    </dgm:pt>
    <dgm:pt modelId="{FBB87ED3-A7B2-42DD-BF8E-53CE5126BB17}" type="sibTrans" cxnId="{8889E464-4D5E-4055-953C-F1954396EFC8}">
      <dgm:prSet/>
      <dgm:spPr/>
      <dgm:t>
        <a:bodyPr/>
        <a:lstStyle/>
        <a:p>
          <a:endParaRPr lang="cs-CZ"/>
        </a:p>
      </dgm:t>
    </dgm:pt>
    <dgm:pt modelId="{69EF325E-9987-447A-A624-B1D8AACE1BFE}" type="pres">
      <dgm:prSet presAssocID="{39FED08B-E399-45CE-911F-784CFAA373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527F78B-A84B-4743-89EC-8FBC486C5715}" type="pres">
      <dgm:prSet presAssocID="{17F637E2-DE80-45C3-9ED8-03114C353383}" presName="parentLin" presStyleCnt="0"/>
      <dgm:spPr/>
    </dgm:pt>
    <dgm:pt modelId="{3D467A43-2375-42B3-A3A8-3F8958C66DB3}" type="pres">
      <dgm:prSet presAssocID="{17F637E2-DE80-45C3-9ED8-03114C353383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00DD2A9C-FB64-462F-8F0A-51B25A62A749}" type="pres">
      <dgm:prSet presAssocID="{17F637E2-DE80-45C3-9ED8-03114C3533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541F9C-0F44-4EEA-A13B-684526EE4783}" type="pres">
      <dgm:prSet presAssocID="{17F637E2-DE80-45C3-9ED8-03114C353383}" presName="negativeSpace" presStyleCnt="0"/>
      <dgm:spPr/>
    </dgm:pt>
    <dgm:pt modelId="{02CE6625-AC51-479D-AE15-E34F32FE8762}" type="pres">
      <dgm:prSet presAssocID="{17F637E2-DE80-45C3-9ED8-03114C35338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01CBD6-B2C6-4C3C-9A93-36D8C6208299}" type="pres">
      <dgm:prSet presAssocID="{8701B37F-AB0F-4CB5-86CF-B7D7619A207A}" presName="spaceBetweenRectangles" presStyleCnt="0"/>
      <dgm:spPr/>
    </dgm:pt>
    <dgm:pt modelId="{94670EB7-FFAD-41B4-99D8-5493665677BB}" type="pres">
      <dgm:prSet presAssocID="{19A99625-0B6B-45D6-BA61-79CCB4B3F9C7}" presName="parentLin" presStyleCnt="0"/>
      <dgm:spPr/>
    </dgm:pt>
    <dgm:pt modelId="{015916F4-AC81-4D24-9F7B-44AA82A5D5C0}" type="pres">
      <dgm:prSet presAssocID="{19A99625-0B6B-45D6-BA61-79CCB4B3F9C7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E79794E7-B7CD-4044-8E0D-785E88263363}" type="pres">
      <dgm:prSet presAssocID="{19A99625-0B6B-45D6-BA61-79CCB4B3F9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AF025B-425D-486B-8D3F-100F31773A7C}" type="pres">
      <dgm:prSet presAssocID="{19A99625-0B6B-45D6-BA61-79CCB4B3F9C7}" presName="negativeSpace" presStyleCnt="0"/>
      <dgm:spPr/>
    </dgm:pt>
    <dgm:pt modelId="{D0F9CFE1-4D69-4842-98C5-8E2DFD61D75D}" type="pres">
      <dgm:prSet presAssocID="{19A99625-0B6B-45D6-BA61-79CCB4B3F9C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EADF68-BA7D-40DC-B243-4003DBC86D3B}" type="pres">
      <dgm:prSet presAssocID="{ADA57B50-6B8B-457E-8DD0-A0782D547060}" presName="spaceBetweenRectangles" presStyleCnt="0"/>
      <dgm:spPr/>
    </dgm:pt>
    <dgm:pt modelId="{B34BBB09-F031-401B-8BC6-9D72355F54A9}" type="pres">
      <dgm:prSet presAssocID="{86410301-1A4D-4C88-9D89-8B0756FB98D4}" presName="parentLin" presStyleCnt="0"/>
      <dgm:spPr/>
    </dgm:pt>
    <dgm:pt modelId="{1FB37FC2-3C49-48F6-A107-8DAA90197F58}" type="pres">
      <dgm:prSet presAssocID="{86410301-1A4D-4C88-9D89-8B0756FB98D4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93894D4D-9B63-4CAB-AC3D-42C24DA2BE68}" type="pres">
      <dgm:prSet presAssocID="{86410301-1A4D-4C88-9D89-8B0756FB98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1381D91-6121-4598-B901-9D3A706444DC}" type="pres">
      <dgm:prSet presAssocID="{86410301-1A4D-4C88-9D89-8B0756FB98D4}" presName="negativeSpace" presStyleCnt="0"/>
      <dgm:spPr/>
    </dgm:pt>
    <dgm:pt modelId="{34D9E635-843D-4B89-BD0A-329BBB80F842}" type="pres">
      <dgm:prSet presAssocID="{86410301-1A4D-4C88-9D89-8B0756FB98D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9F59837-6FE3-4617-BB07-87C2C9761A7B}" srcId="{86410301-1A4D-4C88-9D89-8B0756FB98D4}" destId="{DB91F1D3-8B7C-4669-9454-9F616B65C01F}" srcOrd="0" destOrd="0" parTransId="{BE968343-4C44-4225-83A6-92AB11EDF61B}" sibTransId="{598FEF09-1135-4662-859A-FB09308522B4}"/>
    <dgm:cxn modelId="{B459241E-3CBB-4B56-AF91-5713A5C0C144}" srcId="{39FED08B-E399-45CE-911F-784CFAA37382}" destId="{19A99625-0B6B-45D6-BA61-79CCB4B3F9C7}" srcOrd="1" destOrd="0" parTransId="{11180C2C-0276-49EA-B814-920759B5FA26}" sibTransId="{ADA57B50-6B8B-457E-8DD0-A0782D547060}"/>
    <dgm:cxn modelId="{2C69DFB8-7429-49F7-B24D-B431FF4613FC}" srcId="{39FED08B-E399-45CE-911F-784CFAA37382}" destId="{17F637E2-DE80-45C3-9ED8-03114C353383}" srcOrd="0" destOrd="0" parTransId="{7B4D3D2F-D1FB-4198-ACC6-FAEBCEC22D5A}" sibTransId="{8701B37F-AB0F-4CB5-86CF-B7D7619A207A}"/>
    <dgm:cxn modelId="{EC8E350C-B447-44B3-8C15-38E61FD44AD8}" type="presOf" srcId="{3CCF137C-58C1-4EDC-8B75-7D1704CEEDA6}" destId="{D0F9CFE1-4D69-4842-98C5-8E2DFD61D75D}" srcOrd="0" destOrd="2" presId="urn:microsoft.com/office/officeart/2005/8/layout/list1"/>
    <dgm:cxn modelId="{77AC037E-F934-41EB-912D-3F3ADABE1793}" type="presOf" srcId="{B76F66B1-2C26-4D60-98C7-567CD11F636A}" destId="{D0F9CFE1-4D69-4842-98C5-8E2DFD61D75D}" srcOrd="0" destOrd="1" presId="urn:microsoft.com/office/officeart/2005/8/layout/list1"/>
    <dgm:cxn modelId="{10671735-2312-4CAE-A3C9-3A2DE3A7D684}" srcId="{86410301-1A4D-4C88-9D89-8B0756FB98D4}" destId="{4D9FF32B-6E5E-4053-A07B-4FCB838347F9}" srcOrd="1" destOrd="0" parTransId="{71176549-179F-450C-90F5-2DBD005CDAD8}" sibTransId="{FB9B0B33-9C5C-4CCA-BACE-2053AFE97E9F}"/>
    <dgm:cxn modelId="{15E7BABE-1623-4EE2-BC72-09A6883743C9}" type="presOf" srcId="{612869BE-28AB-49FC-96C4-5F551B42540C}" destId="{02CE6625-AC51-479D-AE15-E34F32FE8762}" srcOrd="0" destOrd="2" presId="urn:microsoft.com/office/officeart/2005/8/layout/list1"/>
    <dgm:cxn modelId="{EAB11423-0577-4F50-A98F-6FD7FA680FDD}" srcId="{19A99625-0B6B-45D6-BA61-79CCB4B3F9C7}" destId="{F21FA45E-82FF-49DE-AA18-41277EB17E83}" srcOrd="3" destOrd="0" parTransId="{E019BD07-ED4D-4463-B515-FA6E96D65156}" sibTransId="{957CF6A1-783A-4B5A-8C0B-3A835AF6608A}"/>
    <dgm:cxn modelId="{109A68C2-E2C4-4AD0-BB21-CDEB043BE1C8}" type="presOf" srcId="{86410301-1A4D-4C88-9D89-8B0756FB98D4}" destId="{93894D4D-9B63-4CAB-AC3D-42C24DA2BE68}" srcOrd="1" destOrd="0" presId="urn:microsoft.com/office/officeart/2005/8/layout/list1"/>
    <dgm:cxn modelId="{696EC87D-A2B2-45E8-B570-638994F2CC4C}" srcId="{39FED08B-E399-45CE-911F-784CFAA37382}" destId="{86410301-1A4D-4C88-9D89-8B0756FB98D4}" srcOrd="2" destOrd="0" parTransId="{E28C6781-8124-4541-8A7B-6567BF6F81DD}" sibTransId="{D06846F2-C260-484E-A973-46DC450AE3D9}"/>
    <dgm:cxn modelId="{081110F0-1595-4703-A8DD-A6D6FC1F78E3}" srcId="{17F637E2-DE80-45C3-9ED8-03114C353383}" destId="{D6EF05B1-9498-448B-8817-6F9CE2469E8C}" srcOrd="0" destOrd="0" parTransId="{3A19583F-967A-476F-8BD5-3C834A118B39}" sibTransId="{7C09D09B-7CDE-4579-A45F-D4EB320F7B44}"/>
    <dgm:cxn modelId="{D042DCF1-226C-4D8F-85C1-E5016B745479}" type="presOf" srcId="{F21FA45E-82FF-49DE-AA18-41277EB17E83}" destId="{D0F9CFE1-4D69-4842-98C5-8E2DFD61D75D}" srcOrd="0" destOrd="3" presId="urn:microsoft.com/office/officeart/2005/8/layout/list1"/>
    <dgm:cxn modelId="{F2C4393D-5CB1-466B-9D2F-29619E4E0D73}" srcId="{19A99625-0B6B-45D6-BA61-79CCB4B3F9C7}" destId="{B76F66B1-2C26-4D60-98C7-567CD11F636A}" srcOrd="1" destOrd="0" parTransId="{B4AFB356-E05F-4597-92F1-7F85D5EB2DB8}" sibTransId="{466E5541-E465-4BFE-9432-2EACE5861866}"/>
    <dgm:cxn modelId="{8889E464-4D5E-4055-953C-F1954396EFC8}" srcId="{86410301-1A4D-4C88-9D89-8B0756FB98D4}" destId="{A0EF36B5-8DD4-42FA-B680-8E124FB8E3A6}" srcOrd="2" destOrd="0" parTransId="{F8912477-8D55-4913-A218-FFE53E10147E}" sibTransId="{FBB87ED3-A7B2-42DD-BF8E-53CE5126BB17}"/>
    <dgm:cxn modelId="{69729F6B-C946-4119-90CF-ACFA07D9E89F}" type="presOf" srcId="{19A99625-0B6B-45D6-BA61-79CCB4B3F9C7}" destId="{E79794E7-B7CD-4044-8E0D-785E88263363}" srcOrd="1" destOrd="0" presId="urn:microsoft.com/office/officeart/2005/8/layout/list1"/>
    <dgm:cxn modelId="{5FB20559-E999-4C00-B108-2B4E22CF418F}" srcId="{19A99625-0B6B-45D6-BA61-79CCB4B3F9C7}" destId="{2196081B-F280-4B4E-BA56-A4EF392D911B}" srcOrd="0" destOrd="0" parTransId="{D024B447-7B69-4923-ACCC-941EE1FC6179}" sibTransId="{3DB3D245-24F9-4316-9719-C68BBB70F3CC}"/>
    <dgm:cxn modelId="{96755407-1673-415A-A862-870F449787CA}" srcId="{17F637E2-DE80-45C3-9ED8-03114C353383}" destId="{612869BE-28AB-49FC-96C4-5F551B42540C}" srcOrd="2" destOrd="0" parTransId="{C6038DC2-00E4-4C2F-AAD9-3D6BC915B94A}" sibTransId="{0C9D73A4-617C-414D-B1B1-E84B1ED3784C}"/>
    <dgm:cxn modelId="{27C089B6-B75B-4869-A065-BBDC69227F24}" type="presOf" srcId="{4D9FF32B-6E5E-4053-A07B-4FCB838347F9}" destId="{34D9E635-843D-4B89-BD0A-329BBB80F842}" srcOrd="0" destOrd="1" presId="urn:microsoft.com/office/officeart/2005/8/layout/list1"/>
    <dgm:cxn modelId="{A74A2EE0-D468-4BA1-B6BF-F6C00BE7EEE4}" type="presOf" srcId="{86410301-1A4D-4C88-9D89-8B0756FB98D4}" destId="{1FB37FC2-3C49-48F6-A107-8DAA90197F58}" srcOrd="0" destOrd="0" presId="urn:microsoft.com/office/officeart/2005/8/layout/list1"/>
    <dgm:cxn modelId="{24A39F48-D08B-4473-8A58-8142F4348CCC}" type="presOf" srcId="{A3D5B560-4B55-4E44-AAD0-504C12108679}" destId="{02CE6625-AC51-479D-AE15-E34F32FE8762}" srcOrd="0" destOrd="1" presId="urn:microsoft.com/office/officeart/2005/8/layout/list1"/>
    <dgm:cxn modelId="{E3FFAA20-DCC5-4F6C-A12B-1A7168894D52}" type="presOf" srcId="{39FED08B-E399-45CE-911F-784CFAA37382}" destId="{69EF325E-9987-447A-A624-B1D8AACE1BFE}" srcOrd="0" destOrd="0" presId="urn:microsoft.com/office/officeart/2005/8/layout/list1"/>
    <dgm:cxn modelId="{7A2F7318-C51D-410D-B98B-17F2B57F8C66}" type="presOf" srcId="{19A99625-0B6B-45D6-BA61-79CCB4B3F9C7}" destId="{015916F4-AC81-4D24-9F7B-44AA82A5D5C0}" srcOrd="0" destOrd="0" presId="urn:microsoft.com/office/officeart/2005/8/layout/list1"/>
    <dgm:cxn modelId="{D468ED71-E0B4-448B-8F67-4B32C029D1B3}" type="presOf" srcId="{D6EF05B1-9498-448B-8817-6F9CE2469E8C}" destId="{02CE6625-AC51-479D-AE15-E34F32FE8762}" srcOrd="0" destOrd="0" presId="urn:microsoft.com/office/officeart/2005/8/layout/list1"/>
    <dgm:cxn modelId="{B1AC5944-5364-4680-A0C1-E029BCB238DC}" srcId="{17F637E2-DE80-45C3-9ED8-03114C353383}" destId="{A3D5B560-4B55-4E44-AAD0-504C12108679}" srcOrd="1" destOrd="0" parTransId="{689B58E8-6C09-4FE6-BD5D-C403CCEE005B}" sibTransId="{0C245DE0-7B52-4FD5-9C75-6D4F732D2D4F}"/>
    <dgm:cxn modelId="{FC9B21EE-FE82-4F1A-85F3-C7A546AECE9D}" type="presOf" srcId="{A0EF36B5-8DD4-42FA-B680-8E124FB8E3A6}" destId="{34D9E635-843D-4B89-BD0A-329BBB80F842}" srcOrd="0" destOrd="2" presId="urn:microsoft.com/office/officeart/2005/8/layout/list1"/>
    <dgm:cxn modelId="{639F2775-5AC2-4FC2-828B-2FF609BC5CF4}" type="presOf" srcId="{17F637E2-DE80-45C3-9ED8-03114C353383}" destId="{3D467A43-2375-42B3-A3A8-3F8958C66DB3}" srcOrd="0" destOrd="0" presId="urn:microsoft.com/office/officeart/2005/8/layout/list1"/>
    <dgm:cxn modelId="{97A12489-A336-474F-B2DB-D8A73FEA9E19}" type="presOf" srcId="{DB91F1D3-8B7C-4669-9454-9F616B65C01F}" destId="{34D9E635-843D-4B89-BD0A-329BBB80F842}" srcOrd="0" destOrd="0" presId="urn:microsoft.com/office/officeart/2005/8/layout/list1"/>
    <dgm:cxn modelId="{07B51C75-EB27-452E-9A47-BD8F6F0FF64D}" srcId="{19A99625-0B6B-45D6-BA61-79CCB4B3F9C7}" destId="{3CCF137C-58C1-4EDC-8B75-7D1704CEEDA6}" srcOrd="2" destOrd="0" parTransId="{43954BD7-12DB-407A-B351-7EC1820FAA50}" sibTransId="{EB04718F-4FB6-4918-96C9-BEE79A64C558}"/>
    <dgm:cxn modelId="{F40C3169-20F2-4AAB-A500-AEEB29A56C5B}" type="presOf" srcId="{17F637E2-DE80-45C3-9ED8-03114C353383}" destId="{00DD2A9C-FB64-462F-8F0A-51B25A62A749}" srcOrd="1" destOrd="0" presId="urn:microsoft.com/office/officeart/2005/8/layout/list1"/>
    <dgm:cxn modelId="{C05FBF20-4D18-46F0-BF3B-CE9144B6AEC9}" type="presOf" srcId="{2196081B-F280-4B4E-BA56-A4EF392D911B}" destId="{D0F9CFE1-4D69-4842-98C5-8E2DFD61D75D}" srcOrd="0" destOrd="0" presId="urn:microsoft.com/office/officeart/2005/8/layout/list1"/>
    <dgm:cxn modelId="{0C5C15B1-64DF-40B3-8D40-74682773B6F8}" type="presParOf" srcId="{69EF325E-9987-447A-A624-B1D8AACE1BFE}" destId="{9527F78B-A84B-4743-89EC-8FBC486C5715}" srcOrd="0" destOrd="0" presId="urn:microsoft.com/office/officeart/2005/8/layout/list1"/>
    <dgm:cxn modelId="{E17C26E1-F679-43B4-9181-32C2B44CD8BC}" type="presParOf" srcId="{9527F78B-A84B-4743-89EC-8FBC486C5715}" destId="{3D467A43-2375-42B3-A3A8-3F8958C66DB3}" srcOrd="0" destOrd="0" presId="urn:microsoft.com/office/officeart/2005/8/layout/list1"/>
    <dgm:cxn modelId="{0FB84300-5BE1-4434-A127-729A94A3F066}" type="presParOf" srcId="{9527F78B-A84B-4743-89EC-8FBC486C5715}" destId="{00DD2A9C-FB64-462F-8F0A-51B25A62A749}" srcOrd="1" destOrd="0" presId="urn:microsoft.com/office/officeart/2005/8/layout/list1"/>
    <dgm:cxn modelId="{7DDDAA1F-019E-4789-B92A-05D1FF52B416}" type="presParOf" srcId="{69EF325E-9987-447A-A624-B1D8AACE1BFE}" destId="{CF541F9C-0F44-4EEA-A13B-684526EE4783}" srcOrd="1" destOrd="0" presId="urn:microsoft.com/office/officeart/2005/8/layout/list1"/>
    <dgm:cxn modelId="{218547DF-BDC7-4313-9395-EB0854A50911}" type="presParOf" srcId="{69EF325E-9987-447A-A624-B1D8AACE1BFE}" destId="{02CE6625-AC51-479D-AE15-E34F32FE8762}" srcOrd="2" destOrd="0" presId="urn:microsoft.com/office/officeart/2005/8/layout/list1"/>
    <dgm:cxn modelId="{13A773CF-E2E0-47FB-B167-8BC887286C49}" type="presParOf" srcId="{69EF325E-9987-447A-A624-B1D8AACE1BFE}" destId="{9D01CBD6-B2C6-4C3C-9A93-36D8C6208299}" srcOrd="3" destOrd="0" presId="urn:microsoft.com/office/officeart/2005/8/layout/list1"/>
    <dgm:cxn modelId="{F1A829D7-DB04-4410-8300-067F97145641}" type="presParOf" srcId="{69EF325E-9987-447A-A624-B1D8AACE1BFE}" destId="{94670EB7-FFAD-41B4-99D8-5493665677BB}" srcOrd="4" destOrd="0" presId="urn:microsoft.com/office/officeart/2005/8/layout/list1"/>
    <dgm:cxn modelId="{37E6A361-5C83-4DFB-9C7E-7A5C4162B2C1}" type="presParOf" srcId="{94670EB7-FFAD-41B4-99D8-5493665677BB}" destId="{015916F4-AC81-4D24-9F7B-44AA82A5D5C0}" srcOrd="0" destOrd="0" presId="urn:microsoft.com/office/officeart/2005/8/layout/list1"/>
    <dgm:cxn modelId="{262417A2-86BD-4D56-8A3E-4BC1A14DEBD0}" type="presParOf" srcId="{94670EB7-FFAD-41B4-99D8-5493665677BB}" destId="{E79794E7-B7CD-4044-8E0D-785E88263363}" srcOrd="1" destOrd="0" presId="urn:microsoft.com/office/officeart/2005/8/layout/list1"/>
    <dgm:cxn modelId="{81790D0E-256C-4B0C-9AD6-2F3B67ED23E4}" type="presParOf" srcId="{69EF325E-9987-447A-A624-B1D8AACE1BFE}" destId="{B3AF025B-425D-486B-8D3F-100F31773A7C}" srcOrd="5" destOrd="0" presId="urn:microsoft.com/office/officeart/2005/8/layout/list1"/>
    <dgm:cxn modelId="{06341D1C-DC99-477B-9788-AA597ED51423}" type="presParOf" srcId="{69EF325E-9987-447A-A624-B1D8AACE1BFE}" destId="{D0F9CFE1-4D69-4842-98C5-8E2DFD61D75D}" srcOrd="6" destOrd="0" presId="urn:microsoft.com/office/officeart/2005/8/layout/list1"/>
    <dgm:cxn modelId="{9DEA41B7-245B-436E-B72C-1FBE2228A291}" type="presParOf" srcId="{69EF325E-9987-447A-A624-B1D8AACE1BFE}" destId="{4DEADF68-BA7D-40DC-B243-4003DBC86D3B}" srcOrd="7" destOrd="0" presId="urn:microsoft.com/office/officeart/2005/8/layout/list1"/>
    <dgm:cxn modelId="{FB2EE72D-7918-4199-B7C6-540A5FD13B26}" type="presParOf" srcId="{69EF325E-9987-447A-A624-B1D8AACE1BFE}" destId="{B34BBB09-F031-401B-8BC6-9D72355F54A9}" srcOrd="8" destOrd="0" presId="urn:microsoft.com/office/officeart/2005/8/layout/list1"/>
    <dgm:cxn modelId="{2AC5B3F2-7BC7-4F29-927A-9D42DC01CE38}" type="presParOf" srcId="{B34BBB09-F031-401B-8BC6-9D72355F54A9}" destId="{1FB37FC2-3C49-48F6-A107-8DAA90197F58}" srcOrd="0" destOrd="0" presId="urn:microsoft.com/office/officeart/2005/8/layout/list1"/>
    <dgm:cxn modelId="{59AD89B2-74E3-4431-A5F0-972987D038E6}" type="presParOf" srcId="{B34BBB09-F031-401B-8BC6-9D72355F54A9}" destId="{93894D4D-9B63-4CAB-AC3D-42C24DA2BE68}" srcOrd="1" destOrd="0" presId="urn:microsoft.com/office/officeart/2005/8/layout/list1"/>
    <dgm:cxn modelId="{850EE9C3-C917-4AB1-AADC-143FF1C2D903}" type="presParOf" srcId="{69EF325E-9987-447A-A624-B1D8AACE1BFE}" destId="{01381D91-6121-4598-B901-9D3A706444DC}" srcOrd="9" destOrd="0" presId="urn:microsoft.com/office/officeart/2005/8/layout/list1"/>
    <dgm:cxn modelId="{EBE228A2-1A84-460D-A650-9A144C5A48C1}" type="presParOf" srcId="{69EF325E-9987-447A-A624-B1D8AACE1BFE}" destId="{34D9E635-843D-4B89-BD0A-329BBB80F84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A497F-A206-4E70-B5F3-5E537C983EBF}">
      <dsp:nvSpPr>
        <dsp:cNvPr id="0" name=""/>
        <dsp:cNvSpPr/>
      </dsp:nvSpPr>
      <dsp:spPr>
        <a:xfrm>
          <a:off x="0" y="0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Analytická část</a:t>
          </a:r>
          <a:endParaRPr lang="cs-CZ" sz="18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aktualizace dat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rešerše zdrojů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SWOT analýza klíčových témat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stanovení problémů, jejich příčin a cílů (žádoucích změn)</a:t>
          </a:r>
          <a:endParaRPr lang="cs-CZ" sz="1300" kern="1200" dirty="0"/>
        </a:p>
      </dsp:txBody>
      <dsp:txXfrm>
        <a:off x="1726065" y="0"/>
        <a:ext cx="6243304" cy="1321911"/>
      </dsp:txXfrm>
    </dsp:sp>
    <dsp:sp modelId="{97FAACF3-C56B-4851-A82A-679F46613582}">
      <dsp:nvSpPr>
        <dsp:cNvPr id="0" name=""/>
        <dsp:cNvSpPr/>
      </dsp:nvSpPr>
      <dsp:spPr>
        <a:xfrm>
          <a:off x="132191" y="132191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DA116-1857-4FAC-AA1A-1BD62EB34AB2}">
      <dsp:nvSpPr>
        <dsp:cNvPr id="0" name=""/>
        <dsp:cNvSpPr/>
      </dsp:nvSpPr>
      <dsp:spPr>
        <a:xfrm>
          <a:off x="0" y="1454103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Stanovení priorit</a:t>
          </a:r>
          <a:endParaRPr lang="cs-CZ" sz="18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prioritizace jednotlivých cílů</a:t>
          </a:r>
          <a:endParaRPr lang="cs-CZ" sz="1300" kern="1200" dirty="0"/>
        </a:p>
      </dsp:txBody>
      <dsp:txXfrm>
        <a:off x="1726065" y="1454103"/>
        <a:ext cx="6243304" cy="1321911"/>
      </dsp:txXfrm>
    </dsp:sp>
    <dsp:sp modelId="{ABC06B35-FEEF-4C57-AD6E-EE658E0357E4}">
      <dsp:nvSpPr>
        <dsp:cNvPr id="0" name=""/>
        <dsp:cNvSpPr/>
      </dsp:nvSpPr>
      <dsp:spPr>
        <a:xfrm>
          <a:off x="132191" y="1586294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147C9-445B-4B3A-B06F-D55E1A26C67E}">
      <dsp:nvSpPr>
        <dsp:cNvPr id="0" name=""/>
        <dsp:cNvSpPr/>
      </dsp:nvSpPr>
      <dsp:spPr>
        <a:xfrm>
          <a:off x="0" y="2908206"/>
          <a:ext cx="7969370" cy="1321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Roční akční plány 2023, 2024, 2025</a:t>
          </a:r>
          <a:endParaRPr lang="cs-CZ" sz="18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rozpracování jednotlivých cílů do konkrétních aktivit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stanovení kritérií a odpovědnosti</a:t>
          </a:r>
          <a:endParaRPr lang="cs-CZ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 smtClean="0"/>
            <a:t>identifikace potencionálních zdrojů</a:t>
          </a:r>
          <a:endParaRPr lang="cs-CZ" sz="1300" kern="1200" dirty="0"/>
        </a:p>
      </dsp:txBody>
      <dsp:txXfrm>
        <a:off x="1726065" y="2908206"/>
        <a:ext cx="6243304" cy="1321911"/>
      </dsp:txXfrm>
    </dsp:sp>
    <dsp:sp modelId="{583FA11A-9C70-4538-B33C-4EA2F5C8D34C}">
      <dsp:nvSpPr>
        <dsp:cNvPr id="0" name=""/>
        <dsp:cNvSpPr/>
      </dsp:nvSpPr>
      <dsp:spPr>
        <a:xfrm>
          <a:off x="132191" y="3040397"/>
          <a:ext cx="1593874" cy="10575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6625-AC51-479D-AE15-E34F32FE8762}">
      <dsp:nvSpPr>
        <dsp:cNvPr id="0" name=""/>
        <dsp:cNvSpPr/>
      </dsp:nvSpPr>
      <dsp:spPr>
        <a:xfrm>
          <a:off x="0" y="205429"/>
          <a:ext cx="11255190" cy="888300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smtClean="0">
              <a:latin typeface="Arial" panose="020B0604020202020204" pitchFamily="34" charset="0"/>
              <a:cs typeface="Arial" panose="020B0604020202020204" pitchFamily="34" charset="0"/>
            </a:rPr>
            <a:t>polytechnické vzdělávání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podpora odborného vzdělávání a spolupráce škol se zaměstnavateli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smtClean="0">
              <a:latin typeface="Arial" panose="020B0604020202020204" pitchFamily="34" charset="0"/>
              <a:cs typeface="Arial" panose="020B0604020202020204" pitchFamily="34" charset="0"/>
            </a:rPr>
            <a:t>investice škol</a:t>
          </a:r>
          <a:endParaRPr lang="cs-CZ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5429"/>
        <a:ext cx="11255190" cy="888300"/>
      </dsp:txXfrm>
    </dsp:sp>
    <dsp:sp modelId="{00DD2A9C-FB64-462F-8F0A-51B25A62A749}">
      <dsp:nvSpPr>
        <dsp:cNvPr id="0" name=""/>
        <dsp:cNvSpPr/>
      </dsp:nvSpPr>
      <dsp:spPr>
        <a:xfrm>
          <a:off x="562759" y="28309"/>
          <a:ext cx="787863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Odborné a polytechnické vzdělávání (garant Ing. Petr Mašinda)</a:t>
          </a:r>
          <a:endParaRPr lang="cs-CZ" sz="1800" kern="1200" dirty="0"/>
        </a:p>
      </dsp:txBody>
      <dsp:txXfrm>
        <a:off x="580052" y="45602"/>
        <a:ext cx="7844047" cy="319654"/>
      </dsp:txXfrm>
    </dsp:sp>
    <dsp:sp modelId="{D0F9CFE1-4D69-4842-98C5-8E2DFD61D75D}">
      <dsp:nvSpPr>
        <dsp:cNvPr id="0" name=""/>
        <dsp:cNvSpPr/>
      </dsp:nvSpPr>
      <dsp:spPr>
        <a:xfrm>
          <a:off x="0" y="1335649"/>
          <a:ext cx="11255190" cy="1058400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rozvoj potenciálu každého dítěte/žáka/studenta/účastníka neformálního vzdělávání</a:t>
          </a:r>
          <a:endParaRPr lang="cs-CZ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společné vzdělávání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kariérové poradenství a CŽU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podpora pedagogických, didaktických a manažerských kompetencí pracovníků ve vzdělávání</a:t>
          </a:r>
        </a:p>
      </dsp:txBody>
      <dsp:txXfrm>
        <a:off x="0" y="1335649"/>
        <a:ext cx="11255190" cy="1058400"/>
      </dsp:txXfrm>
    </dsp:sp>
    <dsp:sp modelId="{E79794E7-B7CD-4044-8E0D-785E88263363}">
      <dsp:nvSpPr>
        <dsp:cNvPr id="0" name=""/>
        <dsp:cNvSpPr/>
      </dsp:nvSpPr>
      <dsp:spPr>
        <a:xfrm>
          <a:off x="562759" y="1158530"/>
          <a:ext cx="7878633" cy="35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Rozvoj potenciálu (garant Bc. Jan Honomichl)</a:t>
          </a:r>
          <a:endParaRPr lang="cs-CZ" sz="1800" kern="1200" dirty="0"/>
        </a:p>
      </dsp:txBody>
      <dsp:txXfrm>
        <a:off x="580052" y="1175823"/>
        <a:ext cx="7844047" cy="319654"/>
      </dsp:txXfrm>
    </dsp:sp>
    <dsp:sp modelId="{34D9E635-843D-4B89-BD0A-329BBB80F842}">
      <dsp:nvSpPr>
        <dsp:cNvPr id="0" name=""/>
        <dsp:cNvSpPr/>
      </dsp:nvSpPr>
      <dsp:spPr>
        <a:xfrm>
          <a:off x="0" y="2635969"/>
          <a:ext cx="1125519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3528" tIns="249936" rIns="873528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smtClean="0">
              <a:latin typeface="Arial" panose="020B0604020202020204" pitchFamily="34" charset="0"/>
              <a:cs typeface="Arial" panose="020B0604020202020204" pitchFamily="34" charset="0"/>
            </a:rPr>
            <a:t>rozvoj podnikavosti, iniciativy a kreativity</a:t>
          </a:r>
          <a:endParaRPr lang="cs-CZ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smtClean="0">
              <a:latin typeface="Arial" panose="020B0604020202020204" pitchFamily="34" charset="0"/>
              <a:cs typeface="Arial" panose="020B0604020202020204" pitchFamily="34" charset="0"/>
            </a:rPr>
            <a:t>gramotnosti (matematická, čtenářská, jazyková apod.)</a:t>
          </a:r>
          <a:endParaRPr lang="cs-CZ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200" kern="1200" smtClean="0">
              <a:latin typeface="Arial" panose="020B0604020202020204" pitchFamily="34" charset="0"/>
              <a:cs typeface="Arial" panose="020B0604020202020204" pitchFamily="34" charset="0"/>
            </a:rPr>
            <a:t>digitální vzdělávání</a:t>
          </a:r>
          <a:endParaRPr lang="cs-CZ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35969"/>
        <a:ext cx="11255190" cy="888300"/>
      </dsp:txXfrm>
    </dsp:sp>
    <dsp:sp modelId="{93894D4D-9B63-4CAB-AC3D-42C24DA2BE68}">
      <dsp:nvSpPr>
        <dsp:cNvPr id="0" name=""/>
        <dsp:cNvSpPr/>
      </dsp:nvSpPr>
      <dsp:spPr>
        <a:xfrm>
          <a:off x="562759" y="2458849"/>
          <a:ext cx="7878633" cy="3542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794" tIns="0" rIns="29779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Gramotnosti (garant Ing. Zuzana Švehlová)</a:t>
          </a:r>
          <a:endParaRPr lang="cs-CZ" sz="1800" kern="1200" dirty="0"/>
        </a:p>
      </dsp:txBody>
      <dsp:txXfrm>
        <a:off x="580052" y="2476142"/>
        <a:ext cx="7844047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60F8E-5899-4716-950A-FDAC48DB555C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92224" y="6456613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43B9-FEEF-4596-ACD3-97A05418E0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602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76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1864" y="1"/>
            <a:ext cx="42792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61FE4-E06D-4180-8BF6-09399C4245CB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267" y="3271839"/>
            <a:ext cx="789813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363"/>
            <a:ext cx="42776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1864" y="6456363"/>
            <a:ext cx="42792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E8C27-688F-435F-883A-3DC7FB2D20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33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2A098-C34F-41DF-ABF5-82DE12D2AD0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32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604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4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18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0E8C27-688F-435F-883A-3DC7FB2D2078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1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3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1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8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05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7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772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F5DCCA-CAC4-4078-AA17-7AFEAACDB52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65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DE09C83-0EF3-42D6-8534-4CB91491AE75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1EFBD4-132A-40EB-BC05-945AF19F3D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2609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B541DE-3C11-430B-B497-7850FA215378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1B8D6E-7A07-428C-8951-906CF24FC8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207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0BA8BDD-8CFD-440B-8D3C-083082936D01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A3811A-5E3B-43F7-89AB-00453AFBFB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36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/>
          <p:cNvCxnSpPr/>
          <p:nvPr userDrawn="1"/>
        </p:nvCxnSpPr>
        <p:spPr>
          <a:xfrm>
            <a:off x="838200" y="792000"/>
            <a:ext cx="10515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ástupný symbol pro text 22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0364"/>
            <a:ext cx="7605184" cy="35296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Doplňte nadpis sekce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Strana </a:t>
            </a:r>
            <a:fld id="{20A22714-1925-4CB5-873C-0DA602053BB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1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43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075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22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35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22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092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95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570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53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721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56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40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5EAF124-F436-4365-BED4-72C81D1B60DB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7737BD-2007-4671-8E83-E5558794E4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9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1EF66FE-1828-408C-ACC1-C858AA3F1530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F36E8C-9622-4A6D-A8FF-BBC22BE7D9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39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632C4FA-59C1-4A12-915F-1CC86287057F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AF73C8-2E53-4A1C-BDDB-F377AA614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75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FA13B3-4BA6-4807-AEA2-0F4BAB9C7FA6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09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DF86DA-73F1-45E2-A741-38F4C93D5562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2C0848-5A09-4CE4-9EB7-6AF8588BA2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50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44391F-9599-44C9-9CC4-F361131A97C2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728386D-BBC7-461A-AD51-1FFF64AAF3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95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AEC974-898A-427E-82F2-3FCFC9EA8FBB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00BA8E-E038-4225-A3C0-A5376867B6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39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D3FA13B3-4BA6-4807-AEA2-0F4BAB9C7FA6}" type="datetime1">
              <a:rPr lang="cs-CZ" smtClean="0"/>
              <a:pPr lvl="0"/>
              <a:t>20.09.2022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E7C126E4-1D08-44EC-B427-5EB0494A6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1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62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742F8-E041-42A6-BBF4-1C93226E526A}" type="datetimeFigureOut">
              <a:rPr lang="cs-CZ" smtClean="0"/>
              <a:pPr/>
              <a:t>20.09.2022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3806-5F85-4B17-95A5-32026B5FF8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80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2_002-sablony-pro-ms-a-zs-i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vyzvy/vyzva-c-02_22_003-sablony-pro-ss-a-vos-i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www.rra-pk.cz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rojikova@rra-pk.cz" TargetMode="External"/><Relationship Id="rId5" Type="http://schemas.openxmlformats.org/officeDocument/2006/relationships/hyperlink" Target="http://www.inovujtevpk.cz/" TargetMode="External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kontext.zcu.cz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kontext.zcu.cz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506087"/>
            <a:ext cx="7772400" cy="932870"/>
          </a:xfrm>
        </p:spPr>
        <p:txBody>
          <a:bodyPr>
            <a:noAutofit/>
          </a:bodyPr>
          <a:lstStyle/>
          <a:p>
            <a:pPr lvl="0"/>
            <a:r>
              <a:rPr lang="cs-CZ" sz="44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19. ZASEDÁNÍ </a:t>
            </a:r>
            <a:br>
              <a:rPr lang="cs-CZ" sz="44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</a:br>
            <a:r>
              <a:rPr lang="cs-CZ" sz="44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PS VZDĚLÁVÁNÍ PLZEŇSKÉHO KRAJE</a:t>
            </a:r>
            <a:endParaRPr lang="cs-CZ" sz="4400" b="1" dirty="0">
              <a:solidFill>
                <a:srgbClr val="0067AC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Podnadpis 2"/>
          <p:cNvSpPr txBox="1">
            <a:spLocks noGrp="1"/>
          </p:cNvSpPr>
          <p:nvPr>
            <p:ph type="subTitle" idx="1"/>
          </p:nvPr>
        </p:nvSpPr>
        <p:spPr>
          <a:xfrm>
            <a:off x="2656936" y="5080003"/>
            <a:ext cx="6878128" cy="768705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>
                <a:solidFill>
                  <a:srgbClr val="028939"/>
                </a:solidFill>
              </a:rPr>
              <a:t>PLZEŇ, </a:t>
            </a:r>
            <a:r>
              <a:rPr lang="cs-CZ" b="1" dirty="0">
                <a:solidFill>
                  <a:srgbClr val="028939"/>
                </a:solidFill>
              </a:rPr>
              <a:t>8</a:t>
            </a:r>
            <a:r>
              <a:rPr lang="cs-CZ" b="1" dirty="0" smtClean="0">
                <a:solidFill>
                  <a:srgbClr val="028939"/>
                </a:solidFill>
              </a:rPr>
              <a:t>. </a:t>
            </a:r>
            <a:r>
              <a:rPr lang="cs-CZ" b="1" dirty="0">
                <a:solidFill>
                  <a:srgbClr val="028939"/>
                </a:solidFill>
              </a:rPr>
              <a:t>9</a:t>
            </a:r>
            <a:r>
              <a:rPr lang="cs-CZ" b="1" dirty="0" smtClean="0">
                <a:solidFill>
                  <a:srgbClr val="028939"/>
                </a:solidFill>
              </a:rPr>
              <a:t>. 2022</a:t>
            </a:r>
            <a:endParaRPr lang="cs-CZ" b="1" dirty="0">
              <a:solidFill>
                <a:srgbClr val="02893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 smtClean="0">
                <a:latin typeface="Arial" pitchFamily="34"/>
                <a:cs typeface="Arial" pitchFamily="34"/>
              </a:rPr>
              <a:t>Letní setkání s pedagogy</a:t>
            </a:r>
            <a:endParaRPr lang="pl-PL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3836781" cy="45924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25. – 28. 7. 2022, Býkov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Zážitkové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 relaxační setkání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zaměřené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 rozvoj komunikačních dovedností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pedagogů.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34 pedagogů (26 SŠ, 8 ZŠ)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26" y="1394214"/>
            <a:ext cx="7089959" cy="5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 smtClean="0">
                <a:latin typeface="Arial" pitchFamily="34"/>
                <a:cs typeface="Arial" pitchFamily="34"/>
              </a:rPr>
              <a:t>Letní setkání s pedagogy</a:t>
            </a:r>
            <a:endParaRPr lang="pl-PL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695317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„Velmi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oceňuji tuto akci a práci lektorů, kteří nás vedou a zajišťují pocit bezpečného prostředí pro řešení problémů, které v životě těžce otevíráme, zejména v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práci. Jsem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opravdu vděčná za sdílení a setkání s ostatními kolegy – jejich zkušenosti a názory jsou pro mě velmi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cenné.“</a:t>
            </a:r>
          </a:p>
          <a:p>
            <a:pPr marL="0" indent="0">
              <a:buNone/>
            </a:pPr>
            <a:endParaRPr lang="cs-CZ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„Po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lektorské stránce oceňuji profesionální úroveň a zároveň velmi otevřený přístup k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účastníkům. Přínosem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pro mě je, že lektorský tým je stabilní, připomínáme si znalosti z předchozích setkání, rozvíjíme je, navazujeme na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ně.“</a:t>
            </a:r>
          </a:p>
          <a:p>
            <a:pPr marL="0" indent="0">
              <a:buNone/>
            </a:pPr>
            <a:endParaRPr lang="cs-CZ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„Kurz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mi dal mnohé příležitosti uvědomit si své vlastní já, v simulovaných situacích hledat vlastní i společné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řešení. Nabízené </a:t>
            </a:r>
            <a:r>
              <a:rPr 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aktivity velmi promyšleně reagovaly na problematiku současného školství v </a:t>
            </a:r>
            <a:r>
              <a:rPr lang="cs-CZ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praxi.“</a:t>
            </a:r>
            <a:endParaRPr lang="cs-CZ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6599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pl-PL" sz="3200" b="1" dirty="0" smtClean="0">
                <a:latin typeface="Arial" pitchFamily="34"/>
                <a:cs typeface="Arial" pitchFamily="34"/>
              </a:rPr>
              <a:t>Setkání s řediteli SŠ</a:t>
            </a:r>
            <a:endParaRPr lang="pl-PL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695317" cy="46841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Setkání ředitelů SOU: </a:t>
            </a:r>
          </a:p>
          <a:p>
            <a:pPr marL="457200" lvl="1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24. – 25. 10. 2022, Sušice</a:t>
            </a:r>
          </a:p>
          <a:p>
            <a:pPr marL="457200" lvl="1" indent="0">
              <a:buNone/>
            </a:pP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ředitelů gymnázií: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11. 2022,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Klatovy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ředitelů SOŠ: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11. 2022,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Klatovy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ředitelů soukromých a církevních škol: 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datum bude teprve stanoveno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546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OP JAK – </a:t>
            </a:r>
            <a:r>
              <a:rPr lang="pl-PL" sz="3200" b="1" dirty="0">
                <a:latin typeface="Arial" pitchFamily="34"/>
                <a:cs typeface="Arial" pitchFamily="34"/>
              </a:rPr>
              <a:t>Šablony pro MŠ a ZŠ I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://opjak.cz/vyzvy/vyzva-c-02_22_002-sablony-pro-ms-a-zs-i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vyhlášení výzvy: 25. května 2022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končení příjmu žádostí: 28. dubna 2023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odporované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aktivity: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aktivit v MŠ a ZŠ naplňujících aktivity Koncepce rozvoje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školy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souladu s Dlouhodobým záměrem vzdělávání a rozvoje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vzdělávací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soustavy a navazující aktivity v souladu s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pokračující implementací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prioritních témat Strategie 2030+ v následujících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oblastech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(a v návaznosti na šablony OP VVV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personální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podpora (včetně ověření modelu parametrizace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pozic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školního psychologa a speciálního pedagoga v ZŠ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osobnostně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sociální a profesní rozvoj pracovníků ve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(vzdělávání a spolupráce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inovovaná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výuka a vzdělávání dětí a žáků (aktivity rozvíjející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extrakurikulární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rozvojové aktivity; individualizace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výuky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podporu speciálních potřeb včetně nadání aj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spolupráce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rodiči;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včasných nástupů dětí do MŠ a plynulých přechodů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dětí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žáků mezi stupni vzdělávací soustavy a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prevence předčasných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odchodů ze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vzdělávání;</a:t>
            </a:r>
          </a:p>
          <a:p>
            <a:pPr lvl="2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dětí a žáků s odlišným mateřským jazykem.</a:t>
            </a:r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324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OP JAK – </a:t>
            </a:r>
            <a:r>
              <a:rPr lang="cs-CZ" sz="3200" b="1" dirty="0">
                <a:latin typeface="Arial" pitchFamily="34"/>
                <a:cs typeface="Arial" pitchFamily="34"/>
              </a:rPr>
              <a:t>Šablony pro SŠ a VOŠ 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09720"/>
            <a:ext cx="10515600" cy="5032109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hlinkClick r:id="rId3"/>
              </a:rPr>
              <a:t>Výzva č. 02_22_003 Šablony pro SŠ a VOŠ I – OP </a:t>
            </a:r>
            <a:r>
              <a:rPr lang="cs-CZ" sz="2400" dirty="0" smtClean="0">
                <a:hlinkClick r:id="rId3"/>
              </a:rPr>
              <a:t>JAK</a:t>
            </a:r>
            <a:endParaRPr lang="cs-CZ" sz="2400" dirty="0" smtClean="0"/>
          </a:p>
          <a:p>
            <a:pPr lvl="1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vyhlášení výzvy: 30. 5. 2022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končení příjmu žádostí: </a:t>
            </a:r>
            <a:r>
              <a:rPr lang="cs-CZ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11. 2022!!!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odporované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aktivity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personální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podpora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Školní asistent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Školní speciální pedagog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Školní psycholog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Sociální pedagog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Kariérový poradce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Dvojjazyčný asistent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Koordinátor spolupráce školy a zaměstnavatele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­osobnostně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sociální a profesní rozvoj pracovníků ve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 pracovníků ve vzdělávání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Spolupráce pracovníků ve vzdělávání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­podpora inovativního vzdělávání žáků a studentů v SŠ/VOŠ/DM/INT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Inovativní vzdělávání žáků </a:t>
            </a:r>
          </a:p>
          <a:p>
            <a:pPr lvl="3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Podpora žáků s OMJ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­spolupráce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rodiči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žáků SŠ a veřejností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226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8626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IROP 2021-2027 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4592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výzev na rok 2022: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. výzva IROP - Mateřské školy – SC 4.1 (PR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Vyhlášení 23.8.2022, ukončení příjmu žádostí 26.9.2022</a:t>
            </a: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. výzva IROP - Základní školy  - SC 4.1 (PR)</a:t>
            </a:r>
          </a:p>
          <a:p>
            <a:pPr marL="0" indent="0">
              <a:buNone/>
            </a:pP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Orientační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datum vyhlášení výzvy: 22. 9. 2022</a:t>
            </a: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. výzva IROP - Střední školy  - SC 4.1 (PR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	Orientační datum vyhlášení výzvy: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říjen 2022</a:t>
            </a: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076227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986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>
                <a:latin typeface="Arial" pitchFamily="34"/>
                <a:cs typeface="Arial" pitchFamily="34"/>
              </a:rPr>
              <a:t>Aktuální informace k realizaci projektu „Krajský akční plán rozvoje vzdělávání Plzeňského kraje II“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02/19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Bere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vědomí</a:t>
            </a:r>
          </a:p>
          <a:p>
            <a:pPr marL="0" lv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a. aktuální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informace k realizaci projektu „Krajský akční plán rozvoje vzdělávání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Plzeňského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kraje II“</a:t>
            </a:r>
          </a:p>
          <a:p>
            <a:pPr marL="0" lv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5643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79" y="3237529"/>
            <a:ext cx="9789543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3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. </a:t>
            </a:r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Schválení Souhrnného rámce pro investice do infrastruktury středních a vyšších odborných škol</a:t>
            </a:r>
          </a:p>
        </p:txBody>
      </p:sp>
    </p:spTree>
    <p:extLst>
      <p:ext uri="{BB962C8B-B14F-4D97-AF65-F5344CB8AC3E}">
        <p14:creationId xmlns:p14="http://schemas.microsoft.com/office/powerpoint/2010/main" val="42860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8626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IROP 2021-2027 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670349"/>
            <a:ext cx="10515600" cy="5035251"/>
          </a:xfrm>
        </p:spPr>
        <p:txBody>
          <a:bodyPr>
            <a:normAutofit/>
          </a:bodyPr>
          <a:lstStyle/>
          <a:p>
            <a:pPr algn="just"/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1.7.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byl schválen EK Programový dokument Integrovaného regionálního operačního programu pro programové období 2021-2027 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Došlo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ke snížení krajské alokace IROP </a:t>
            </a: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Souhrnný rámec bude součástí RAP – RSK PK jej bude schvalovat 8.9.2022</a:t>
            </a:r>
          </a:p>
          <a:p>
            <a:pPr algn="just"/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školy je  velmi důležitá hodnota „podíl EFFR“, což činí 70 % způsobilých výdajů projektu. Tato hodnota nesmí být v žádosti o dotaci překročena. Náklady, o které byly projekty v průběhu léta navýšeny, budou brány jako nezpůsobilé a budou hrazeny z rozpočtu PK.</a:t>
            </a:r>
          </a:p>
          <a:p>
            <a:pPr marL="457200" lvl="1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076227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08779"/>
              </p:ext>
            </p:extLst>
          </p:nvPr>
        </p:nvGraphicFramePr>
        <p:xfrm>
          <a:off x="1166004" y="4674845"/>
          <a:ext cx="9859992" cy="1876425"/>
        </p:xfrm>
        <a:graphic>
          <a:graphicData uri="http://schemas.openxmlformats.org/drawingml/2006/table">
            <a:tbl>
              <a:tblPr/>
              <a:tblGrid>
                <a:gridCol w="4602526">
                  <a:extLst>
                    <a:ext uri="{9D8B030D-6E8A-4147-A177-3AD203B41FA5}">
                      <a16:colId xmlns:a16="http://schemas.microsoft.com/office/drawing/2014/main" val="4205636290"/>
                    </a:ext>
                  </a:extLst>
                </a:gridCol>
                <a:gridCol w="2463801">
                  <a:extLst>
                    <a:ext uri="{9D8B030D-6E8A-4147-A177-3AD203B41FA5}">
                      <a16:colId xmlns:a16="http://schemas.microsoft.com/office/drawing/2014/main" val="2270746031"/>
                    </a:ext>
                  </a:extLst>
                </a:gridCol>
                <a:gridCol w="2793665">
                  <a:extLst>
                    <a:ext uri="{9D8B030D-6E8A-4147-A177-3AD203B41FA5}">
                      <a16:colId xmlns:a16="http://schemas.microsoft.com/office/drawing/2014/main" val="1134756741"/>
                    </a:ext>
                  </a:extLst>
                </a:gridCol>
              </a:tblGrid>
              <a:tr h="349351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734256"/>
                  </a:ext>
                </a:extLst>
              </a:tr>
              <a:tr h="349351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Předpokládaná krajská alokace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204 316 416,41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265 611 341,34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905877"/>
                  </a:ext>
                </a:extLst>
              </a:tr>
              <a:tr h="349351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Krajské SŠ (91%)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185 927 938,94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241 706 320,62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31127"/>
                  </a:ext>
                </a:extLst>
              </a:tr>
              <a:tr h="349351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Soukromé SŠ (6%)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12 258 984,98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15 936 680,48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174030"/>
                  </a:ext>
                </a:extLst>
              </a:tr>
              <a:tr h="349351">
                <a:tc>
                  <a:txBody>
                    <a:bodyPr/>
                    <a:lstStyle/>
                    <a:p>
                      <a:pPr algn="l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Církevní SŠ (3%)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6 129 492,49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7 968 340,24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7902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6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27627"/>
              </p:ext>
            </p:extLst>
          </p:nvPr>
        </p:nvGraphicFramePr>
        <p:xfrm>
          <a:off x="0" y="7"/>
          <a:ext cx="12191999" cy="6861840"/>
        </p:xfrm>
        <a:graphic>
          <a:graphicData uri="http://schemas.openxmlformats.org/drawingml/2006/table">
            <a:tbl>
              <a:tblPr/>
              <a:tblGrid>
                <a:gridCol w="491706">
                  <a:extLst>
                    <a:ext uri="{9D8B030D-6E8A-4147-A177-3AD203B41FA5}">
                      <a16:colId xmlns:a16="http://schemas.microsoft.com/office/drawing/2014/main" val="2018302900"/>
                    </a:ext>
                  </a:extLst>
                </a:gridCol>
                <a:gridCol w="2700068">
                  <a:extLst>
                    <a:ext uri="{9D8B030D-6E8A-4147-A177-3AD203B41FA5}">
                      <a16:colId xmlns:a16="http://schemas.microsoft.com/office/drawing/2014/main" val="3487453524"/>
                    </a:ext>
                  </a:extLst>
                </a:gridCol>
                <a:gridCol w="3191773">
                  <a:extLst>
                    <a:ext uri="{9D8B030D-6E8A-4147-A177-3AD203B41FA5}">
                      <a16:colId xmlns:a16="http://schemas.microsoft.com/office/drawing/2014/main" val="2931875769"/>
                    </a:ext>
                  </a:extLst>
                </a:gridCol>
                <a:gridCol w="3690924">
                  <a:extLst>
                    <a:ext uri="{9D8B030D-6E8A-4147-A177-3AD203B41FA5}">
                      <a16:colId xmlns:a16="http://schemas.microsoft.com/office/drawing/2014/main" val="2470595826"/>
                    </a:ext>
                  </a:extLst>
                </a:gridCol>
                <a:gridCol w="1060173">
                  <a:extLst>
                    <a:ext uri="{9D8B030D-6E8A-4147-A177-3AD203B41FA5}">
                      <a16:colId xmlns:a16="http://schemas.microsoft.com/office/drawing/2014/main" val="2227061576"/>
                    </a:ext>
                  </a:extLst>
                </a:gridCol>
                <a:gridCol w="1057355">
                  <a:extLst>
                    <a:ext uri="{9D8B030D-6E8A-4147-A177-3AD203B41FA5}">
                      <a16:colId xmlns:a16="http://schemas.microsoft.com/office/drawing/2014/main" val="1207005330"/>
                    </a:ext>
                  </a:extLst>
                </a:gridCol>
              </a:tblGrid>
              <a:tr h="15297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Souhrnný rámec pro investice do infrastruktury středních a vyšších odborných škol </a:t>
                      </a:r>
                      <a:r>
                        <a:rPr lang="cs-CZ" sz="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9)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2" marR="3512" marT="35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51157"/>
                  </a:ext>
                </a:extLst>
              </a:tr>
              <a:tr h="2109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Seznam projektů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Žadatel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Identifikace organizace (školy či školského zařízení)</a:t>
                      </a:r>
                    </a:p>
                  </a:txBody>
                  <a:tcPr marL="3512" marR="3512" marT="35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projektu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Výdaje projektu  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Kč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0223"/>
                  </a:ext>
                </a:extLst>
              </a:tr>
              <a:tr h="2460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organizace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celkové způsobilé výdaje projektu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 toho podíl EFRR </a:t>
                      </a:r>
                      <a:r>
                        <a:rPr lang="pl-PL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</a:t>
                      </a: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69074"/>
                  </a:ext>
                </a:extLst>
              </a:tr>
              <a:tr h="3164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Statutární město Plzeň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Františka Křižíka a základní škola s.r.o.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Rozvoj a modernizace školy pro výuku přírodních věd na GFK - </a:t>
                      </a:r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gymnázium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389935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zdravotnická škola a Vyšší odborná škola zdravotnická, Plzeň, Karlovarská 99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zdravotnická škola a Vyšší odborná škola zdravotnická, Plzeň, Karlovarská 99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Simulační centrum pro odborné vzdělávání a modernizace odborných učeben školy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622727"/>
                  </a:ext>
                </a:extLst>
              </a:tr>
              <a:tr h="210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Bor, Plzeňská 231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Bor, Plzeňská 231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Rekonstrukce dílen pro výuku odborného výcviku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18 200 000,00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953651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stavební, Plzeň, Chodské nám. 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stavební, Plzeň, Chodské nám. 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Vybudování zázemí pro ŠPP a zlepšení podmínek pro práci s digitálními technologiemi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7 700 000,00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927591"/>
                  </a:ext>
                </a:extLst>
              </a:tr>
              <a:tr h="41664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škola, Obchodní akademie, Střední zdravotnická škola a Jazyková škola s právem státní jazykové zkoušky, Klatovy, Plánická 196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škola, Obchodní akademie, Střední zdravotnická škola a Jazyková škola s právem státní jazykové zkoušky, Klatovy, Plánická 196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Půdní vestavba a přístavba výtahu v budově OA v Klatovech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9 100 000,00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581436"/>
                  </a:ext>
                </a:extLst>
              </a:tr>
              <a:tr h="3164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Sportovní a podnikatelská střední škola, spol. s r. o. 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Sportovní a podnikatelská střední škola, spol. s r. o.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Modernizace učeben cizích jazyků s výukou přírodních věd, bezbariérovost školy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3 900 000,00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31488"/>
                  </a:ext>
                </a:extLst>
              </a:tr>
              <a:tr h="210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škola, Stříbro, Benešova 508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škola, Stříbro, Benešova 508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Zkvalitnění odborného vyučování na SOŠ Stříbro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716937"/>
                  </a:ext>
                </a:extLst>
              </a:tr>
              <a:tr h="210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Církevní základní škola a střední škola Plzeň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Církevní základní škola a střední škola Plzeň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Rozvoj a modernizace odborných učeben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7 900 000,00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5 530 000,00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759147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dopravní, Plzeň, Karlovarská 99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dopravní, Plzeň, Karlovarská 99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 učeben do dílen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302838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Integrovaná střední škola živnostenská, Plzeň, Škroupova 13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Integrovaná střední škola živnostenská, Plzeň, Škroupova 13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Vybudování moderních odborných učeben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446834"/>
                  </a:ext>
                </a:extLst>
              </a:tr>
              <a:tr h="210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a Střední odborná škola, Plasy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a Střední odborná škola, Plasy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Rozvoj moderní výuky a prostředí školy GaSOŠ Plasy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227872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Horšovský Týn, 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Littrowa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122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Horšovský Týn, 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Littrowa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122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Modernizace výuky na SOŠ a SOU Horšovský Týn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50513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Klatovy, nábřeží Kpt. Nálepky 362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Klatovy, nábřeží Kpt. Nálepky 362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Rekonstrukce a modernizace odborných učeben a kabinetů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827394"/>
                  </a:ext>
                </a:extLst>
              </a:tr>
              <a:tr h="2109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živnostenská a Základní škola, Planá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živnostenská a Základní škola, Planá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Vybudování multifunkčních výukových prostor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14 000 000,00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1059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Kralovice, nám. Osvobození 32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Kralovice, nám. Osvobození 32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Výstavba nových dílen odborného výcviku SŠ Kralovice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18 900 000,00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109215"/>
                  </a:ext>
                </a:extLst>
              </a:tr>
              <a:tr h="28378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 a střední průmyslová škola elekrtotechnická, Plzeň, Koterovská 85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 a střední průmyslová škola 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elekrtotechnická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Plzeň, Koterovská 85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Modernizace učeben VOŠ a SPŠE Plzeň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64513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 elektrotechnické, Plzeň, Vejprnická 56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 elektrotechnické, Plzeň, Vejprnická 56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Robotika, inteligentní dům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317638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učiliště, Domažlice, Prokopa Velikého 640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učiliště, Domažlice, Prokopa Velikého 640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Modernizace odborných učeben SOU Domažlice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23667"/>
                  </a:ext>
                </a:extLst>
              </a:tr>
              <a:tr h="46946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a Střední odborná škola, Rokycany, Mládežníků 1115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a Střední odborná škola, Rokycany, Mládežníků 1115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Zajištění bezbariérovosti, modernizace učeben a řešení prostorové nedostatečnosti na G+SOŠ Rokycany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064592"/>
                  </a:ext>
                </a:extLst>
              </a:tr>
              <a:tr h="2460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Sušice, U Kapličky 761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Sušice, U Kapličky 761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Výukové centrum auto-</a:t>
                      </a: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elektromobility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10 500 000,00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455570"/>
                  </a:ext>
                </a:extLst>
              </a:tr>
              <a:tr h="3766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Tachov, Světce 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Tachov, Světce 1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Vestavba odborných dílen pro technické obory a vybudování jazykových učeben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818155"/>
                  </a:ext>
                </a:extLst>
              </a:tr>
              <a:tr h="21626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Horažďovice, Blatenská 313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Horažďovice, Blatenská 313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Venkovní sociální a gastronomické centrum</a:t>
                      </a:r>
                    </a:p>
                  </a:txBody>
                  <a:tcPr marL="72000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5 000 000,00 Kč</a:t>
                      </a:r>
                    </a:p>
                  </a:txBody>
                  <a:tcPr marL="3512" marR="3512" marT="35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3 500 000,00 Kč</a:t>
                      </a:r>
                    </a:p>
                  </a:txBody>
                  <a:tcPr marL="3512" marR="3512" marT="35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6721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2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2209800" y="3347540"/>
            <a:ext cx="7020464" cy="932870"/>
          </a:xfrm>
        </p:spPr>
        <p:txBody>
          <a:bodyPr>
            <a:noAutofit/>
          </a:bodyPr>
          <a:lstStyle/>
          <a:p>
            <a:pPr lvl="0"/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1.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Zahájení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, </a:t>
            </a: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schválení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programu</a:t>
            </a:r>
          </a:p>
        </p:txBody>
      </p:sp>
    </p:spTree>
    <p:extLst>
      <p:ext uri="{BB962C8B-B14F-4D97-AF65-F5344CB8AC3E}">
        <p14:creationId xmlns:p14="http://schemas.microsoft.com/office/powerpoint/2010/main" val="32099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026543" y="274640"/>
            <a:ext cx="9184257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Schválení </a:t>
            </a:r>
            <a:r>
              <a:rPr lang="cs-CZ" sz="3200" b="1" dirty="0">
                <a:latin typeface="Arial" pitchFamily="34"/>
                <a:cs typeface="Arial" pitchFamily="34"/>
              </a:rPr>
              <a:t>Souhrnného rámce pro investice do infrastruktury středních a vyšších odborných škol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b="1" dirty="0"/>
              <a:t>Č</a:t>
            </a:r>
            <a:r>
              <a:rPr lang="cs-CZ" b="1" dirty="0" smtClean="0"/>
              <a:t>. </a:t>
            </a:r>
            <a:r>
              <a:rPr lang="cs-CZ" b="1" dirty="0"/>
              <a:t>stanoviska 03/19</a:t>
            </a:r>
            <a:endParaRPr lang="cs-CZ" dirty="0"/>
          </a:p>
          <a:p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PS </a:t>
            </a:r>
            <a:r>
              <a:rPr lang="cs-CZ" b="1" dirty="0"/>
              <a:t>Vzdělávání pro území Plzeňského kraje:</a:t>
            </a:r>
            <a:endParaRPr lang="cs-CZ" dirty="0"/>
          </a:p>
          <a:p>
            <a:pPr marL="971550" lvl="1" indent="-514350">
              <a:buFont typeface="+mj-lt"/>
              <a:buAutoNum type="romanUcPeriod"/>
            </a:pPr>
            <a:r>
              <a:rPr lang="cs-CZ" b="1" dirty="0"/>
              <a:t>Schvaluje</a:t>
            </a:r>
            <a:endParaRPr lang="cs-CZ" dirty="0"/>
          </a:p>
          <a:p>
            <a:pPr marL="1371600" lvl="2" indent="-457200">
              <a:buFont typeface="+mj-lt"/>
              <a:buAutoNum type="alphaLcParenR"/>
            </a:pPr>
            <a:r>
              <a:rPr lang="cs-CZ" dirty="0"/>
              <a:t>Souhrnný rámec pro investice do infrastruktury středních a vyšších odborných škol</a:t>
            </a:r>
          </a:p>
          <a:p>
            <a:pPr marL="971550" lvl="1" indent="-514350">
              <a:buFont typeface="+mj-lt"/>
              <a:buAutoNum type="romanUcPeriod"/>
            </a:pPr>
            <a:r>
              <a:rPr lang="cs-CZ" b="1" dirty="0"/>
              <a:t>Ukládá předložit RSK ke schválení</a:t>
            </a:r>
            <a:endParaRPr lang="cs-CZ" dirty="0"/>
          </a:p>
          <a:p>
            <a:pPr marL="1371600" lvl="2" indent="-457200">
              <a:buFont typeface="+mj-lt"/>
              <a:buAutoNum type="alphaLcParenR"/>
            </a:pPr>
            <a:r>
              <a:rPr lang="cs-CZ" dirty="0"/>
              <a:t>Souhrnný rámec pro investice do infrastruktury středních a vyšších odborných škol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0164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570007" y="3090880"/>
            <a:ext cx="8860767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4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. </a:t>
            </a:r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Představení Strategie podpory nadání v Plzeňském kraji</a:t>
            </a:r>
          </a:p>
        </p:txBody>
      </p:sp>
    </p:spTree>
    <p:extLst>
      <p:ext uri="{BB962C8B-B14F-4D97-AF65-F5344CB8AC3E}">
        <p14:creationId xmlns:p14="http://schemas.microsoft.com/office/powerpoint/2010/main" val="29756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 descr="F:\!!!Klienti_grafika\Plzensky kraj\IDENTITA\PODKLADY\EXPORTY_jpg_png\symbol_šip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833" y="188640"/>
            <a:ext cx="7045987" cy="6133754"/>
          </a:xfrm>
          <a:prstGeom prst="rect">
            <a:avLst/>
          </a:prstGeom>
          <a:noFill/>
        </p:spPr>
      </p:pic>
      <p:sp>
        <p:nvSpPr>
          <p:cNvPr id="28" name="Podnadpis 2"/>
          <p:cNvSpPr>
            <a:spLocks noGrp="1"/>
          </p:cNvSpPr>
          <p:nvPr>
            <p:ph type="subTitle" idx="1"/>
          </p:nvPr>
        </p:nvSpPr>
        <p:spPr>
          <a:xfrm>
            <a:off x="2242431" y="5470376"/>
            <a:ext cx="4136504" cy="766936"/>
          </a:xfrm>
        </p:spPr>
        <p:txBody>
          <a:bodyPr>
            <a:normAutofit/>
          </a:bodyPr>
          <a:lstStyle/>
          <a:p>
            <a:pPr algn="l"/>
            <a:r>
              <a:rPr lang="cs-CZ" sz="2400" b="1">
                <a:solidFill>
                  <a:schemeClr val="tx2"/>
                </a:solidFill>
                <a:cs typeface="Arial" pitchFamily="34" charset="0"/>
              </a:rPr>
              <a:t>8. 9.</a:t>
            </a:r>
            <a:r>
              <a:rPr lang="en-GB" sz="2400" b="1">
                <a:solidFill>
                  <a:schemeClr val="tx2"/>
                </a:solidFill>
                <a:cs typeface="Arial" pitchFamily="34" charset="0"/>
              </a:rPr>
              <a:t> 202</a:t>
            </a:r>
            <a:r>
              <a:rPr lang="cs-CZ" sz="2400" b="1">
                <a:solidFill>
                  <a:schemeClr val="tx2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152400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4" descr="F:\!!!Klienti_grafika\Plzensky kraj\IDENTITA\PODKLADY\logolink_MSMT_VVV_hor_barva_c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00" y="6237313"/>
            <a:ext cx="2771800" cy="618501"/>
          </a:xfrm>
          <a:prstGeom prst="rect">
            <a:avLst/>
          </a:prstGeom>
          <a:noFill/>
        </p:spPr>
      </p:pic>
      <p:sp>
        <p:nvSpPr>
          <p:cNvPr id="10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inovujtevpk.cz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DE15812-C18E-4B86-BAA2-0A2CBC429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628800"/>
            <a:ext cx="5686400" cy="1800201"/>
          </a:xfrm>
        </p:spPr>
        <p:txBody>
          <a:bodyPr>
            <a:normAutofit fontScale="90000"/>
          </a:bodyPr>
          <a:lstStyle/>
          <a:p>
            <a:pPr algn="l"/>
            <a:r>
              <a:rPr lang="cs-CZ" b="1">
                <a:solidFill>
                  <a:schemeClr val="tx2"/>
                </a:solidFill>
              </a:rPr>
              <a:t/>
            </a:r>
            <a:br>
              <a:rPr lang="cs-CZ" b="1">
                <a:solidFill>
                  <a:schemeClr val="tx2"/>
                </a:solidFill>
              </a:rPr>
            </a:br>
            <a:r>
              <a:rPr lang="cs-CZ" b="1">
                <a:solidFill>
                  <a:schemeClr val="tx2"/>
                </a:solidFill>
              </a:rPr>
              <a:t>Strategie podpory nadání v Plzeňském kraji</a:t>
            </a:r>
            <a:r>
              <a:rPr lang="cs-CZ"/>
              <a:t/>
            </a:r>
            <a:br>
              <a:rPr lang="cs-CZ"/>
            </a:b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CB02C3B-E096-4993-BBD2-5DB68AA1AB26}"/>
              </a:ext>
            </a:extLst>
          </p:cNvPr>
          <p:cNvSpPr txBox="1"/>
          <p:nvPr/>
        </p:nvSpPr>
        <p:spPr>
          <a:xfrm>
            <a:off x="2242432" y="3429000"/>
            <a:ext cx="4645657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Pracovní skupina Vzdělávání KAP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488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informace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inovujtevpk.cz</a:t>
            </a: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59" y="816968"/>
            <a:ext cx="8676456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1) Expertiza Současný stav všeobecné podpory nadání v Plzeňském kraji</a:t>
            </a:r>
          </a:p>
          <a:p>
            <a:pPr marL="54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Cíl:</a:t>
            </a:r>
          </a:p>
          <a:p>
            <a:pPr marL="828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Zmapování současného stavu, podmínek a průběhu vzdělávání nadaných žáků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základních škol (2. stupeň) a středních škol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 Plzeňském kraji.</a:t>
            </a:r>
          </a:p>
          <a:p>
            <a:pPr marL="828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Formulace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hlavních problémů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 současném systému podpory nadaných </a:t>
            </a:r>
          </a:p>
          <a:p>
            <a:pPr marL="828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Shrnutí příkladů možností řešení problémů (inspirativní praxe) a formulace návrhů a doporučení ke změnám v systému.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2) Strategie podpory nadání v Plzeňském kraji</a:t>
            </a:r>
          </a:p>
          <a:p>
            <a:pPr marL="54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Cíl:</a:t>
            </a:r>
          </a:p>
          <a:p>
            <a:pPr marL="828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Navrhnout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systém podpory nadání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 Plzeňském kraji</a:t>
            </a: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233554" y="-3359863"/>
            <a:ext cx="4606224" cy="400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09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59" y="816968"/>
            <a:ext cx="8676456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Použité metody: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Vyhodnocení dat ze statistické ročenky školství (MŠMT)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Dotazníkové šetření na školách a organizacích neformálního vzdělávání</a:t>
            </a:r>
          </a:p>
          <a:p>
            <a:pPr marL="61200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vedoucí pracovníci a pedagogičtí pracovníci ZŠ a SŠ</a:t>
            </a:r>
          </a:p>
          <a:p>
            <a:pPr marL="61200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vedoucí pracovníci a pracovníci, lektoři v neformálním vzdělávání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Hloubkové rozhovory </a:t>
            </a:r>
          </a:p>
          <a:p>
            <a:pPr marL="61200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vedoucí pedagogičtí pracovníci ZŠ a SŠ</a:t>
            </a:r>
          </a:p>
          <a:p>
            <a:pPr marL="61200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vedoucí organizací – podpora talentovaných pro </a:t>
            </a:r>
            <a:r>
              <a:rPr kumimoji="0" lang="cs-CZ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VaVaI</a:t>
            </a: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v regionu 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Focus </a:t>
            </a:r>
            <a:r>
              <a:rPr kumimoji="0" lang="cs-CZ" sz="1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Groups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612000" marR="0" lvl="3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nadaní žáci ZŠ a SŠ se zájmem o výzkumnou a vývojovou činnost a uplatnění v ní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Rešerše relevantních strategických dokumentů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Projednání závěrů expertizy (leden 2022)</a:t>
            </a:r>
          </a:p>
          <a:p>
            <a:pPr marL="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cs-CZ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160125" y="-3359862"/>
            <a:ext cx="4606224" cy="4009862"/>
          </a:xfrm>
          <a:prstGeom prst="rect">
            <a:avLst/>
          </a:prstGeom>
          <a:noFill/>
        </p:spPr>
      </p:pic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8" y="232375"/>
            <a:ext cx="8214574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cs-CZ" sz="2400" b="1">
                <a:ea typeface="Calibri" panose="020F0502020204030204" pitchFamily="34" charset="0"/>
                <a:cs typeface="Arial" panose="020B0604020202020204" pitchFamily="34" charset="0"/>
              </a:rPr>
              <a:t>Současný stav všeobecné podpory nadání v Plzeňském kraj</a:t>
            </a: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616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 podpory nadání v Plzeňském kraji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60" y="816968"/>
            <a:ext cx="8430597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Postup přípravy: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Kulatý stůl Platforma lidských zdrojů pro výzkum vývoj a inovace při Krajské radě výzkumu, vývoje a inovací (KRVVI) a další strategičtí partneři pracující s nadanými (březen 2022)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Projednání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výstupů analýzy 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Nastavena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Východiska Strategie podpory nadání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Kulatý stůl rozšířené pracovní skupiny Platformy lidských zdrojů pro výzkum vývoj a inovace při (KRVVI) a členů platformy KAP Rozvoj potenciálu  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Vymezení 4 strategických oblastí změn se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strategickými cíli a typovými aktivitami s garanty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zajišťujících její naplnění. (květen 2022)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Vypořádání připomínek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 ke strategii se všemi aktéry (červen 2022)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Projednání výsledné strategie s OŠMS (srpen)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Další postup</a:t>
            </a:r>
          </a:p>
          <a:p>
            <a:pPr marL="285750" marR="0" lvl="1" indent="-285750" algn="just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160125" y="-3359862"/>
            <a:ext cx="4606224" cy="400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662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592415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Východiska Strategie podpory nadání 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59" y="941422"/>
            <a:ext cx="8676456" cy="52871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Shrnutí současného stavu podpory nadání v regionu</a:t>
            </a: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Přetrvává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nesystematická podpora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nadání v Plzeňském kraji.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Chybí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systém identifikace a vyhledávání 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nadaných žáků na školách či v neformálním vzdělávání neprobíhá plošné testování nadaných/talentovaných na školách.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Spolupráce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jednotlivých subjektů v regionu podporujících vzdělávání nadaných/talentovaných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není zacílena na systematickou výzkumnou a vývojovou činnost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Pedagogové a lektoři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nejsou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adekvátně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připraveni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na práci s nadanými žáky.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Chybí zastřešující sjednocující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platforma podpory nadání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pro </a:t>
            </a:r>
            <a:r>
              <a:rPr kumimoji="0" lang="cs-CZ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VaVaI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v regionu.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Podpora nadání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je v oslovených subjektech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naplňována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spíše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formálně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ve vypracovaných vzdělávacích koncepcích, ŠVP apod., ovšem </a:t>
            </a: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praktická realizace chybí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 </a:t>
            </a:r>
          </a:p>
          <a:p>
            <a:pPr marL="2857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Zcela chybí prezentace tématu nadání jako významné priority vzdělávacího systému v kraji.</a:t>
            </a:r>
          </a:p>
          <a:p>
            <a:pPr marL="285750" marR="0" lvl="1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160125" y="-3359862"/>
            <a:ext cx="4606224" cy="4009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399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1524000" y="0"/>
            <a:ext cx="9144000" cy="6237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E4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5" descr="F:\!!!Klienti_grafika\Plzensky kraj\IDENTITA\PODKLADY\EXPORTY_jpg_png\symbol_silueta kra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88114">
            <a:off x="8516159" y="-2288627"/>
            <a:ext cx="4735731" cy="4122602"/>
          </a:xfrm>
          <a:prstGeom prst="rect">
            <a:avLst/>
          </a:prstGeom>
          <a:noFill/>
        </p:spPr>
      </p:pic>
      <p:sp>
        <p:nvSpPr>
          <p:cNvPr id="17" name="Obdélník 16"/>
          <p:cNvSpPr/>
          <p:nvPr/>
        </p:nvSpPr>
        <p:spPr>
          <a:xfrm>
            <a:off x="1524000" y="6237312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21" name="Nadpis 1"/>
          <p:cNvSpPr txBox="1">
            <a:spLocks/>
          </p:cNvSpPr>
          <p:nvPr/>
        </p:nvSpPr>
        <p:spPr>
          <a:xfrm>
            <a:off x="1871336" y="260648"/>
            <a:ext cx="7897073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Strategie</a:t>
            </a:r>
            <a:r>
              <a:rPr kumimoji="0" lang="cs-CZ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podpory nadání v Plzeňském kraji</a:t>
            </a:r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1895730" y="858779"/>
            <a:ext cx="7080591" cy="53546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cíl:</a:t>
            </a: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Vytvořit stabilní systém podpory nadaných žáků a studentů založený na spolupráci všech významných aktérů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E4D"/>
              </a:buClr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D193E5E-7EA1-432B-83C6-FD9F471DAD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71336" y="1790640"/>
          <a:ext cx="8424936" cy="4422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9557">
                  <a:extLst>
                    <a:ext uri="{9D8B030D-6E8A-4147-A177-3AD203B41FA5}">
                      <a16:colId xmlns:a16="http://schemas.microsoft.com/office/drawing/2014/main" val="2980180053"/>
                    </a:ext>
                  </a:extLst>
                </a:gridCol>
                <a:gridCol w="4565379">
                  <a:extLst>
                    <a:ext uri="{9D8B030D-6E8A-4147-A177-3AD203B41FA5}">
                      <a16:colId xmlns:a16="http://schemas.microsoft.com/office/drawing/2014/main" val="1062164849"/>
                    </a:ext>
                  </a:extLst>
                </a:gridCol>
              </a:tblGrid>
              <a:tr h="378495">
                <a:tc>
                  <a:txBody>
                    <a:bodyPr/>
                    <a:lstStyle/>
                    <a:p>
                      <a:r>
                        <a:rPr lang="cs-CZ">
                          <a:solidFill>
                            <a:schemeClr val="bg1"/>
                          </a:solidFill>
                        </a:rPr>
                        <a:t>Strategická oblast změn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Strategické cíle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65096"/>
                  </a:ext>
                </a:extLst>
              </a:tr>
              <a:tr h="582376">
                <a:tc>
                  <a:txBody>
                    <a:bodyPr/>
                    <a:lstStyle/>
                    <a:p>
                      <a:r>
                        <a:rPr lang="cs-CZ" sz="1700">
                          <a:solidFill>
                            <a:sysClr val="windowText" lastClr="000000"/>
                          </a:solidFill>
                        </a:rPr>
                        <a:t>1.</a:t>
                      </a:r>
                      <a:r>
                        <a:rPr lang="cs-CZ" sz="1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Identifikace nadaných žáků </a:t>
                      </a:r>
                      <a:endParaRPr lang="cs-CZ" sz="17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700">
                          <a:solidFill>
                            <a:sysClr val="windowText" lastClr="000000"/>
                          </a:solidFill>
                        </a:rPr>
                        <a:t>1.1 </a:t>
                      </a:r>
                      <a:r>
                        <a:rPr lang="cs-CZ" sz="17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Identifikovat více nadaných žáků v Plzeňském kraji</a:t>
                      </a:r>
                      <a:endParaRPr lang="cs-CZ" sz="17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267892"/>
                  </a:ext>
                </a:extLst>
              </a:tr>
              <a:tr h="1393173">
                <a:tc>
                  <a:txBody>
                    <a:bodyPr/>
                    <a:lstStyle/>
                    <a:p>
                      <a:pPr algn="l"/>
                      <a:r>
                        <a:rPr lang="cs-CZ" sz="1700" dirty="0">
                          <a:solidFill>
                            <a:sysClr val="windowText" lastClr="000000"/>
                          </a:solidFill>
                        </a:rPr>
                        <a:t>2. Podmínky práce s nadanými žáky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700" dirty="0">
                          <a:solidFill>
                            <a:sysClr val="windowText" lastClr="000000"/>
                          </a:solidFill>
                        </a:rPr>
                        <a:t>2.1 Zvýšit počet pracovníků ve vzdělávání připravených pro práci s nadanými žáky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dirty="0">
                          <a:solidFill>
                            <a:sysClr val="windowText" lastClr="000000"/>
                          </a:solidFill>
                        </a:rPr>
                        <a:t>2.2 Zkvalitnit přípravu pracovníků ve vzdělávání pro práci s nadanými žáky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dirty="0">
                          <a:solidFill>
                            <a:sysClr val="windowText" lastClr="000000"/>
                          </a:solidFill>
                        </a:rPr>
                        <a:t>2.3 Zvýšit zájem škol o práci s nadanými žáky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dirty="0">
                          <a:solidFill>
                            <a:sysClr val="windowText" lastClr="000000"/>
                          </a:solidFill>
                        </a:rPr>
                        <a:t>2.4 Zavést systém spolupráce subjektů formálního a neformálního vzdělávání v tématu      podpory nadaného žáka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22424"/>
                  </a:ext>
                </a:extLst>
              </a:tr>
              <a:tr h="616174">
                <a:tc>
                  <a:txBody>
                    <a:bodyPr/>
                    <a:lstStyle/>
                    <a:p>
                      <a:r>
                        <a:rPr lang="cs-CZ" sz="1700" kern="12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3. Podpora nadaných žáků</a:t>
                      </a:r>
                      <a:endParaRPr lang="cs-CZ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kern="12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3.1 Zkvalitnit prostředí pro nadané žáky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kern="12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3.2 Zlepšit individuální podporu nadaných žáků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499094"/>
                  </a:ext>
                </a:extLst>
              </a:tr>
              <a:tr h="654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700" kern="120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4. Prezentace tématu nadaných žáků</a:t>
                      </a:r>
                    </a:p>
                    <a:p>
                      <a:endParaRPr lang="cs-CZ" sz="17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 Zlepšit prezentaci tématu nadaných žáků a jejich výsledků</a:t>
                      </a:r>
                      <a:endParaRPr lang="cs-CZ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891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44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2063552" y="340296"/>
            <a:ext cx="7267147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2400" b="1">
                <a:solidFill>
                  <a:sysClr val="windowText" lastClr="000000"/>
                </a:solidFill>
              </a:rPr>
              <a:t>. Identifikace nadaných žáků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2063552" y="961279"/>
            <a:ext cx="4248473" cy="52673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1.1 Zvýšit počet pracovníků ve vzdělávání připravených pro práci s nadanými žáky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Vymezení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klíčových pojmů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subjektů a jejich úlohy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PPP, NPI ČR, ZČU(FPE)]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Zavedení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systému plošného testování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v PK  do fungování relevantních subjektů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PPP, ZČU (FPE, FAV, FEL, FST), </a:t>
            </a:r>
            <a:r>
              <a:rPr kumimoji="0" lang="cs-CZ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nvias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cs-CZ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SITmP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TSC Plzeň]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Zajištění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dostatku diagnostických nástrojů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a rozšíření diagnostických škál a nástrojů, pro časnou identifikaci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NPI, PPP]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48614" y="-3344231"/>
            <a:ext cx="4735731" cy="4122602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4DCEEAE-8318-3988-324A-339AA1A0B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856" y="1006445"/>
            <a:ext cx="4084340" cy="30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9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</a:rPr>
              <a:t>2. Podmínky práce s nadanými žáky (I)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59" y="816968"/>
            <a:ext cx="8676456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2.1 Zvýšit počet pracovníků ve vzdělávání připravených pro práci 	s nadanými žáky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databáze externistů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ochotných spolupracovat s NŽ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[TSC, PPP, ZČU (FPE a ostatní fakulty), LF, firmy, kraj (Smart)]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stabilní vzdělávací nabídky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programy celoživotního vzdělávání/profesního rozvoje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vedení škol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a pedagogů se zaměřením na práci s NŽ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[NPI (KSPN), KCVJŠ (</a:t>
            </a:r>
            <a:r>
              <a:rPr kumimoji="0" lang="cs-CZ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Infokariéra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), NNO, ZČU (FPE), firmy, kraj (OŠMS)]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stabilní vzdělávací nabídky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programy celoživotního vzdělávání/profesního rozvoje pedagogů volného času a lektorů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 neformálním vzdělávání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se zaměřením na práci s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NŽ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[TSC, </a:t>
            </a:r>
            <a:r>
              <a:rPr kumimoji="0" lang="cs-CZ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SITmP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(SIT-PORT), NPI (KSPN), ZČU, SVČ Radovánek, PPP, kraj (OŠMS)]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Vytvoření systému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financování odborníků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/ externistů/ mentorů/ psychologů/ mentorů nadání/ koučů ochotných spolupracovat s NŽ v rámci praxí, kroužků, konzultanti/ mentoři NŽ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FC62A"/>
              </a:buClr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2.2 Zkvalitnit přípravu pracovníků ve vzdělávání pro práci s nadanými žáky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Inovování obsahu didakticky zaměřených předmětů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všech stupňů učitelských studií FPE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na specifika práce s nadanými žáky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[ZČU (FPE, popř. další fakulty připravující pedagogy)]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Rozvoj výzkumných aktivit studentů FPE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směřující k didaktické a metodické podpoře práce s nadanými žáky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(FPE ZČU)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Spolupráce studentů a vědeckých pracovníků FPE a pracovníků středních a základních škol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na projektu z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praxe do výuky zaměřené na práci s nadanými žáky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(FPE ZČU, spolupracující SŠ a ZŠ)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Podpora pedagogů při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tvorbě zdravého třídního klimatu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zaměřeného na respektování odlišnosti vzdělávacích potřeb nadaných žáků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SŠ, ZŠ, SVČ, PPP, NPI (KSPN), KCVJŠ (</a:t>
            </a:r>
            <a:r>
              <a:rPr kumimoji="0" lang="cs-CZ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Infokariéra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)]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48614" y="-3344231"/>
            <a:ext cx="4735731" cy="4122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0621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Program zasedání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Zahájení, schválení programu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informace k realizaci projektu „Krajský akční plán rozvoje vzdělávání Plzeňského kraje II“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Schválení Souhrnného rámce pro investice do infrastruktury středních a vyšších odborných škol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Představení Strategie podpory nadání v Plzeňském kraji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Aktuální informace ve školství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Diskuse, různé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Závěr</a:t>
            </a: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845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</a:rPr>
              <a:t>2. Podmínky práce s nadanými žáky (II)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60" y="709048"/>
            <a:ext cx="8646621" cy="55195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2.3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Zvýšit zájem škol o práci s nadanými žáky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Informování škol o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možnostech čerpání finanční podpory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podmíněné diagnostikou NŽ v PPP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KCVJŠ] 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Vytvoření a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posílení pozice koordinátorů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péče o NŽ na školách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NPI (KSPN)]  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Motivování pedagogů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 diagnostice NŽ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SŠ, ZŠ, SVČ, KCVJŠ]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Zavést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mentoring nadání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na školách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[NPI (KSPN)] 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Prezentace škol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zapojených do systému podpory NŽ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[NPI (KSPN)]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Vedení a využívání portfolií žáků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– propojení neformálního i formálního vzdělávání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[školy a školská zařízení, NNO, FPE ZČU]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EFC62A"/>
              </a:buClr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2.4 Zavést systém spolupráce subjektů formálního a neformálního vzdělávání v tématu      podpory nadaného žáka</a:t>
            </a: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Vytvoření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sítě subjektů dlouhodobě spolupracujících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s NŽ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[školy, školská zařízení, organizace neformálního vzdělávání pro nadané žáky, ZČU, kraj (Smart)]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Síťování a sdílení informací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mezi subjekty pracujícími s NŽ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školy, školská zařízení, NPI, PPP, ANA, KCVJŠ, SITMP, </a:t>
            </a:r>
            <a:r>
              <a:rPr kumimoji="0" lang="cs-CZ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nvias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TSC a další)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Sdílení odborně vybavených prostor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mezi subjekty formálního a neformálního vzdělávání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(OŠMS), školy a školská zařízení, Plzeň, další města, NNO, VŠ, firmy, TSC]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Vytvoření ucelené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vzdělávací nabídky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zapojení NŽ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do aktivit zaměřených na výzkumnou, vývojovou a inovativní činnost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[ZČU, LF, TSC, firmy, NNO, KCVJŠ, kraj (Smart)]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Zavedení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systému sebeprezentace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nadaných prostřednictvím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portfolií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(TSC, SVČ Radovánek, ZČU, školy a školská zařízení, NNO)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Spolupráce subjektů při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soustavné práci s žákem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během celého vzdělávacího procesu až po profesní uplatnění a vtažení zpět do systému formou sdílení zkušeností apod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 [kraj (Smart)]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Podporování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nadaných žáků ze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sociokulturně znevýhodněného prostředí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ve volnočasových aktivitách [kraj, NF]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48614" y="-3344231"/>
            <a:ext cx="4735731" cy="4122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472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2400" b="1">
                <a:solidFill>
                  <a:sysClr val="windowText" lastClr="000000"/>
                </a:solidFill>
              </a:rPr>
              <a:t>. Podpora nadaného žáka 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769859" y="816968"/>
            <a:ext cx="8676456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3.1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Zkvalitnit prostředí pro NŽ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Vznik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Centra podpory pro nadané žáky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(OŠMS, Smart)]</a:t>
            </a:r>
          </a:p>
          <a:p>
            <a:pPr marL="2857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Vytváření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sítě tematických badatelen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pro nadané žáky při různých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organizacích [kraj (OŠMS, Smart), ZČU, TSC, školy a školská zařízení (SVČ)]</a:t>
            </a:r>
          </a:p>
          <a:p>
            <a:pPr marL="2857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Organizace a vyhodnocování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soutěží včetně vědecko-výzkumných akcí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pro děti a mládež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[kraj (OŠMS, SSŠ)]  </a:t>
            </a:r>
          </a:p>
          <a:p>
            <a:pPr marL="2857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prostoru pro oborové i mezioborové setkávání nadaných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online i naživo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[TSC, kraj (Smart), SVČ, ZČU]</a:t>
            </a:r>
          </a:p>
          <a:p>
            <a:pPr marL="285750" marR="0" lvl="2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Pořádání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vícedenních exkurzí zaměřených na oblasti specializace kraje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(nejen na ně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 [kraj (OŠMS, SSŠ, KCVJŠ, Smart), PPP, TSC, SVČ, ZČU]</a:t>
            </a: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3.2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Zlepšit individuální podporu NŽ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Nastavení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funkčního toku informační podpory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nadaných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[kraj (OŠMS, 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webového platformy Centra podpory nadání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kraj (OŠMS, 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Vytvoření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systému registrace žáků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do systému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[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kraj (OŠMS, 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Rozvíjení psychosociálních kompetencí nadaných,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koučink jednotlivce podle jeho individuálních potřeb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(PPP, KCVJŠ)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Podporování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mobility nadaných žáků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(KCVJŠ)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48614" y="-3344231"/>
            <a:ext cx="4735731" cy="4122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599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991544" y="232375"/>
            <a:ext cx="7339155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2400" b="1">
                <a:solidFill>
                  <a:sysClr val="windowText" lastClr="000000"/>
                </a:solidFill>
              </a:rPr>
              <a:t>. Prezentace tématu nadaných žáků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inovujtevpk.cz</a:t>
            </a: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1991543" y="816968"/>
            <a:ext cx="4536504" cy="54116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SC 4.1 Zlepšit prezentaci tématu nadaných žáků a výsledků jejich podpory 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Prezentace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důležitosti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podpory nadaných veřejnosti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zástupcům veřejné sféry, zřizovatelům škol a firmám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[vlastní média) [kraj]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Zvýšení obecného povědomí o možnostech rozvoje vzdělávání,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vzniku a fungování Centra podpory nadání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Plzeňského kraje, aktualizace Marketingové strategie a Komunikačního plánu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[kraj (Smart)]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Spolupráce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klíčových subjektů při </a:t>
            </a:r>
            <a:r>
              <a:rPr kumimoji="0" lang="cs-CZ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prezentaci úspěchů nadaných žáků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v rámci České republiky i zahraničí </a:t>
            </a:r>
            <a:r>
              <a:rPr kumimoji="0" lang="cs-CZ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[kraj (Smart), zřizovatelé škol a školských zařízení, ZČU, LF, všechny, firmy a ostatní subjekty podporující nadané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48614" y="-3344231"/>
            <a:ext cx="4735731" cy="4122602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374A1F-943B-BCF5-086C-9ABB35BE3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73" y="994367"/>
            <a:ext cx="4057924" cy="27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95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1524002" y="0"/>
            <a:ext cx="9143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Nadpis 1"/>
          <p:cNvSpPr>
            <a:spLocks noGrp="1"/>
          </p:cNvSpPr>
          <p:nvPr>
            <p:ph type="title"/>
          </p:nvPr>
        </p:nvSpPr>
        <p:spPr>
          <a:xfrm>
            <a:off x="1769859" y="232375"/>
            <a:ext cx="7560840" cy="47667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Realizace strategie podpory nadání v Plzeňském kraji</a:t>
            </a:r>
            <a:r>
              <a:rPr lang="cs-CZ" sz="2400">
                <a:solidFill>
                  <a:sysClr val="windowText" lastClr="000000"/>
                </a:solidFill>
              </a:rPr>
              <a:t/>
            </a:r>
            <a:br>
              <a:rPr lang="cs-CZ" sz="2400">
                <a:solidFill>
                  <a:sysClr val="windowText" lastClr="000000"/>
                </a:solidFill>
              </a:rPr>
            </a:br>
            <a: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400" b="1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1524000" y="6259083"/>
            <a:ext cx="9144000" cy="620688"/>
          </a:xfrm>
          <a:prstGeom prst="rect">
            <a:avLst/>
          </a:prstGeom>
          <a:solidFill>
            <a:srgbClr val="EFC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Nadpis 1"/>
          <p:cNvSpPr txBox="1">
            <a:spLocks/>
          </p:cNvSpPr>
          <p:nvPr/>
        </p:nvSpPr>
        <p:spPr>
          <a:xfrm>
            <a:off x="1769859" y="764704"/>
            <a:ext cx="8676456" cy="54638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Řízení realizace strategie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Plzeňský kraj OŠMS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KAP, IKAPII (Pracovní skupina vzdělávání, platforma Rozvoje potenciálu)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Smart Akcelerátoru Plzeňského kraje (Lidské zdroje pro výzkum, vývoj a inovace v Plzeňském kraji při Krajské radě pro </a:t>
            </a:r>
            <a:r>
              <a:rPr kumimoji="0" lang="cs-CZ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VaVaI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pracovní skupina Marketing)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Ve spolupráci s Krajskou sítí podpory nadání NPI ČR (Krajské koordinační skupiny KSPN NPI ČR)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Setkání min. 1x ročně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Příprava a realizace projektů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přehled projektů v souladu s typovými aktivitami vede garant Strategie podpory nadání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podklady z akčních plánů KAP a RIS3 Plzeňského kraje </a:t>
            </a: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Monitorování realizace strategie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1x ročně vyhodnocení plnění Strategie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přehled připravovaných a realizovaných projektů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vyhodnocení souladu se Strategií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plnění indikátorů strategických cílů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příp. návrh na aktualizaci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Aktualizace strategie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proběhne v gesci OŠMS projektem KAP a ve spolupráci s projektem Smart akcelerátor Plzeňského kraje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6" name="Picture 2" descr="F:\!!!Klienti_grafika\Plzensky kraj\IDENTITA\PODKLADY\EXPORTY_jpg_png\Datový zdroj 2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2" y="6403395"/>
            <a:ext cx="2232248" cy="293599"/>
          </a:xfrm>
          <a:prstGeom prst="rect">
            <a:avLst/>
          </a:prstGeom>
          <a:noFill/>
        </p:spPr>
      </p:pic>
      <p:pic>
        <p:nvPicPr>
          <p:cNvPr id="10" name="Picture 5" descr="F:\!!!Klienti_grafika\Plzensky kraj\IDENTITA\PODKLADY\EXPORTY_jpg_png\symbol_silueta kraj.png">
            <a:extLst>
              <a:ext uri="{FF2B5EF4-FFF2-40B4-BE49-F238E27FC236}">
                <a16:creationId xmlns:a16="http://schemas.microsoft.com/office/drawing/2014/main" id="{41F24AD1-22B7-45AA-AE74-12FCF341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42487">
            <a:off x="8072063" y="-3347519"/>
            <a:ext cx="4708496" cy="4098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80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C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:\!!!Klienti_grafika\Plzensky kraj\IDENTITA\PODKLADY\EXPORTY_jpg_png\symbol_obdelni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4736" y="692696"/>
            <a:ext cx="4905375" cy="5457826"/>
          </a:xfrm>
          <a:prstGeom prst="rect">
            <a:avLst/>
          </a:prstGeom>
          <a:noFill/>
        </p:spPr>
      </p:pic>
      <p:pic>
        <p:nvPicPr>
          <p:cNvPr id="26" name="Picture 9" descr="F:\!!!Klienti_grafika\Plzensky kraj\IDENTITA\PODKLADY\EXPORTY_jpg_png\symbol_šip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3" y="-211565"/>
            <a:ext cx="7045987" cy="6133754"/>
          </a:xfrm>
          <a:prstGeom prst="rect">
            <a:avLst/>
          </a:prstGeom>
          <a:noFill/>
        </p:spPr>
      </p:pic>
      <p:sp>
        <p:nvSpPr>
          <p:cNvPr id="29" name="Obdélník 28"/>
          <p:cNvSpPr/>
          <p:nvPr/>
        </p:nvSpPr>
        <p:spPr>
          <a:xfrm>
            <a:off x="152400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4" descr="F:\!!!Klienti_grafika\Plzensky kraj\IDENTITA\PODKLADY\logolink_MSMT_VVV_hor_barva_c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6200" y="6237313"/>
            <a:ext cx="2771800" cy="618501"/>
          </a:xfrm>
          <a:prstGeom prst="rect">
            <a:avLst/>
          </a:prstGeom>
          <a:noFill/>
        </p:spPr>
      </p:pic>
      <p:sp>
        <p:nvSpPr>
          <p:cNvPr id="10" name="Podnadpis 2"/>
          <p:cNvSpPr txBox="1">
            <a:spLocks/>
          </p:cNvSpPr>
          <p:nvPr/>
        </p:nvSpPr>
        <p:spPr>
          <a:xfrm>
            <a:off x="2495600" y="6525344"/>
            <a:ext cx="999728" cy="216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kumimoji="0" lang="cs-CZ" sz="1400" b="1" i="0" u="none" strike="noStrike" kern="1200" cap="none" spc="0" normalizeH="0" baseline="0" noProof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novujtevpk.cz</a:t>
            </a:r>
            <a:endParaRPr kumimoji="0" lang="cs-CZ" sz="14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CB02C3B-E096-4993-BBD2-5DB68AA1AB26}"/>
              </a:ext>
            </a:extLst>
          </p:cNvPr>
          <p:cNvSpPr txBox="1"/>
          <p:nvPr/>
        </p:nvSpPr>
        <p:spPr>
          <a:xfrm>
            <a:off x="1703512" y="332656"/>
            <a:ext cx="7920880" cy="543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Akcelerátor Plzeňského kraje II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www.inovujtevpk.cz</a:t>
            </a: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cs-CZ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Eva Rojíková  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rojikova@rra-pk.cz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developerka SI Vzdělávání pro 21. století a podpora talentů pro </a:t>
            </a:r>
            <a:r>
              <a:rPr kumimoji="0" lang="cs-CZ" sz="1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VaVaI</a:t>
            </a:r>
            <a:endParaRPr kumimoji="0" lang="cs-CZ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Regionální rozvojová agentura Plzeňského kraje,  o.p.s.(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www.rra-pk.cz</a:t>
            </a:r>
            <a:r>
              <a:rPr kumimoji="0" lang="cs-CZ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90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274640"/>
            <a:ext cx="10101532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Představení </a:t>
            </a:r>
            <a:r>
              <a:rPr lang="cs-CZ" sz="3200" b="1" dirty="0">
                <a:latin typeface="Arial" pitchFamily="34"/>
                <a:cs typeface="Arial" pitchFamily="34"/>
              </a:rPr>
              <a:t>Strategie podpory nadání v Plzeňském kraji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04/19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Bere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vědomí</a:t>
            </a:r>
          </a:p>
          <a:p>
            <a:pPr marL="0" lv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a. představení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Strategie podpory nadání v Plzeňském kraji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823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14801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5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. Aktuální informace ve školství</a:t>
            </a:r>
            <a:endParaRPr lang="cs-CZ" sz="2800" b="1" dirty="0">
              <a:solidFill>
                <a:srgbClr val="0067AC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11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274640"/>
            <a:ext cx="10101532" cy="960440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Přijímací řízení na střední školy pro školní rok 2022/23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8" name="Tabulka 7"/>
          <p:cNvGraphicFramePr>
            <a:graphicFrameLocks noGrp="1"/>
          </p:cNvGraphicFramePr>
          <p:nvPr>
            <p:extLst/>
          </p:nvPr>
        </p:nvGraphicFramePr>
        <p:xfrm>
          <a:off x="186993" y="1509717"/>
          <a:ext cx="5823282" cy="4714619"/>
        </p:xfrm>
        <a:graphic>
          <a:graphicData uri="http://schemas.openxmlformats.org/drawingml/2006/table">
            <a:tbl>
              <a:tblPr/>
              <a:tblGrid>
                <a:gridCol w="2245682">
                  <a:extLst>
                    <a:ext uri="{9D8B030D-6E8A-4147-A177-3AD203B41FA5}">
                      <a16:colId xmlns:a16="http://schemas.microsoft.com/office/drawing/2014/main" val="1426625685"/>
                    </a:ext>
                  </a:extLst>
                </a:gridCol>
                <a:gridCol w="1084120">
                  <a:extLst>
                    <a:ext uri="{9D8B030D-6E8A-4147-A177-3AD203B41FA5}">
                      <a16:colId xmlns:a16="http://schemas.microsoft.com/office/drawing/2014/main" val="1853535497"/>
                    </a:ext>
                  </a:extLst>
                </a:gridCol>
                <a:gridCol w="1068634">
                  <a:extLst>
                    <a:ext uri="{9D8B030D-6E8A-4147-A177-3AD203B41FA5}">
                      <a16:colId xmlns:a16="http://schemas.microsoft.com/office/drawing/2014/main" val="1493877098"/>
                    </a:ext>
                  </a:extLst>
                </a:gridCol>
                <a:gridCol w="1424846">
                  <a:extLst>
                    <a:ext uri="{9D8B030D-6E8A-4147-A177-3AD203B41FA5}">
                      <a16:colId xmlns:a16="http://schemas.microsoft.com/office/drawing/2014/main" val="2045716058"/>
                    </a:ext>
                  </a:extLst>
                </a:gridCol>
              </a:tblGrid>
              <a:tr h="115004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žáků 9. tříd 5 235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Nabídka míst na středních školách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přihlášek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odevzdaných zápisových lístků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88385"/>
                  </a:ext>
                </a:extLst>
              </a:tr>
              <a:tr h="3959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míst pro žáky 9. tříd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86889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Čtyřletá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1030408"/>
                  </a:ext>
                </a:extLst>
              </a:tr>
              <a:tr h="4726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maturitní zkouškou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5384725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L0 +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133837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Obory s výučním listem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777238"/>
                  </a:ext>
                </a:extLst>
              </a:tr>
              <a:tr h="3959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Jiné obory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8078521"/>
                  </a:ext>
                </a:extLst>
              </a:tr>
              <a:tr h="3959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Víceletá gymnázia 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11438"/>
                  </a:ext>
                </a:extLst>
              </a:tr>
              <a:tr h="37706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Osmiletá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6003716"/>
                  </a:ext>
                </a:extLst>
              </a:tr>
              <a:tr h="39591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Šestiletá gymnázia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0269800"/>
                  </a:ext>
                </a:extLst>
              </a:tr>
            </a:tbl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/>
          </p:nvPr>
        </p:nvGraphicFramePr>
        <p:xfrm>
          <a:off x="6010275" y="1509718"/>
          <a:ext cx="6181725" cy="511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04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7" name="Graf 6"/>
          <p:cNvGraphicFramePr>
            <a:graphicFrameLocks/>
          </p:cNvGraphicFramePr>
          <p:nvPr>
            <p:extLst/>
          </p:nvPr>
        </p:nvGraphicFramePr>
        <p:xfrm>
          <a:off x="2178153" y="1670141"/>
          <a:ext cx="7033586" cy="4137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Nadpis 1"/>
          <p:cNvSpPr txBox="1">
            <a:spLocks/>
          </p:cNvSpPr>
          <p:nvPr/>
        </p:nvSpPr>
        <p:spPr>
          <a:xfrm>
            <a:off x="304799" y="274640"/>
            <a:ext cx="10780295" cy="96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/>
                <a:ea typeface="+mj-ea"/>
                <a:cs typeface="Arial" pitchFamily="34"/>
              </a:rPr>
              <a:t>Přijímací řízení na střední školy pro školní rok 2022/23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/>
              <a:ea typeface="+mj-ea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598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352926" y="0"/>
            <a:ext cx="10395285" cy="753979"/>
          </a:xfrm>
        </p:spPr>
        <p:txBody>
          <a:bodyPr>
            <a:normAutofit/>
          </a:bodyPr>
          <a:lstStyle/>
          <a:p>
            <a:pPr lvl="0" algn="r"/>
            <a:r>
              <a:rPr lang="cs-CZ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Přijímání žáků z </a:t>
            </a:r>
            <a:r>
              <a:rPr lang="cs-CZ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Ukrajiny na střední školy     </a:t>
            </a:r>
            <a:r>
              <a:rPr lang="cs-CZ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5.9.2022</a:t>
            </a:r>
            <a:endParaRPr lang="cs-CZ" sz="1600" b="1" dirty="0">
              <a:latin typeface="Arial" pitchFamily="34"/>
              <a:cs typeface="Arial" pitchFamily="34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447534" y="618229"/>
          <a:ext cx="11022572" cy="6086665"/>
        </p:xfrm>
        <a:graphic>
          <a:graphicData uri="http://schemas.openxmlformats.org/drawingml/2006/table">
            <a:tbl>
              <a:tblPr/>
              <a:tblGrid>
                <a:gridCol w="6122326">
                  <a:extLst>
                    <a:ext uri="{9D8B030D-6E8A-4147-A177-3AD203B41FA5}">
                      <a16:colId xmlns:a16="http://schemas.microsoft.com/office/drawing/2014/main" val="3151224417"/>
                    </a:ext>
                  </a:extLst>
                </a:gridCol>
                <a:gridCol w="1774092">
                  <a:extLst>
                    <a:ext uri="{9D8B030D-6E8A-4147-A177-3AD203B41FA5}">
                      <a16:colId xmlns:a16="http://schemas.microsoft.com/office/drawing/2014/main" val="1473079296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2187325662"/>
                    </a:ext>
                  </a:extLst>
                </a:gridCol>
                <a:gridCol w="1578708">
                  <a:extLst>
                    <a:ext uri="{9D8B030D-6E8A-4147-A177-3AD203B41FA5}">
                      <a16:colId xmlns:a16="http://schemas.microsoft.com/office/drawing/2014/main" val="1116981367"/>
                    </a:ext>
                  </a:extLst>
                </a:gridCol>
              </a:tblGrid>
              <a:tr h="41710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Název školy</a:t>
                      </a:r>
                    </a:p>
                  </a:txBody>
                  <a:tcPr marL="5593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Žáci přijatí do druhého stupně základního vzdělávání 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Žáci přijatí do střední školy - obory s výučním listem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Žáci přijatí do střední školy - obory s maturitní zkouškou 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358646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Kralovice, nám. Osvobození 32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24417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Sušice, U Kapličky 761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19154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J. Vrchlického, Klatovy, Národních mučedníků 347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010961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Klatovy, nábřeží Kpt. Nálepky 362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9795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Gymnázium, Tachov, Pionýrská 1370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97712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Gymnázium, Blovice, Družstevní 650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818002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Konzervatoř, Plzeň, Kopeckého sady 10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024069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Gymnázium, Sušice, Fr. Procházky 324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773437"/>
                  </a:ext>
                </a:extLst>
              </a:tr>
              <a:tr h="201041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zdravotnická škola Vyšší odborná škola zdravotnická Plzeň, karlovarská 99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81618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Obchodní akademie, Plzeň, nám. T. G. Masaryka 13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88884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 elektrotechnické, Plzeň, Vejprnická 56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382093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 stavební, Plzeň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18519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Hotelová škola, Plzeň, U Borského parku 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732075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Základní škola a Odborná škola, Horšovský Týn, Nádražní 89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701684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škola, Bor, Plzeňská 231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26493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odborné učiliště stavební, Plzeň, Borská 55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054232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živnostenská a Základní škola, Planá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0151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SPŠ strojnická a SOŠ prof. Švejcara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195204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Odborná škola výroby a služeb, Plzeň, Vejprnická 56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15594"/>
                  </a:ext>
                </a:extLst>
              </a:tr>
              <a:tr h="16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škola, Obchodní akademie, Střední zdravotnická škola a Jazyková škola s právem SJZ, Klatovy 196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495034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a SOŠ Rokycany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121422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škola informatiky a finančních služeb, Plzeň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03362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a Střední odborné učiliště, Horšovský Týn, Littrowa 122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806958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Gymnázium, Plzeň, Mikulášské nám. 23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435317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Integrovaná střední škola živnostenská, Plzeň, Škroupova 13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554861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Gymnázium J. Š. </a:t>
                      </a:r>
                      <a:r>
                        <a:rPr lang="cs-CZ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Baara</a:t>
                      </a:r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Domažlice, Pivovarská 323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316848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průmyslová škola, Tachov, Světce 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368635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Vyšší odborná škola, Obchodní akademie a Střední zdravotnická škola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572858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Střední odborná škola obchodu, užitého umění a designu, Plzeň, Nerudova 33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799502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SŠ, Rokycany, Jeřabinová 96/III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87830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VOŠ a SPŠE Plzeň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175901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SPŠD Plzeň, Karlovarská 99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836637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3" marR="5593" marT="55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04144"/>
                  </a:ext>
                </a:extLst>
              </a:tr>
              <a:tr h="154648"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93" marR="5593" marT="559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5593" marR="5593" marT="55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447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9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Program zasedání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01/19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I. Schvaluje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19. zasedání PS Vzdělávání</a:t>
            </a: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b. hosty 19. zasedání PS Vzdělávání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příloh stanoviska: 1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752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144348"/>
            <a:ext cx="10101532" cy="96044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Přijímání žáků z Ukrajiny</a:t>
            </a:r>
            <a:endParaRPr lang="cs-CZ" sz="3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/>
          </p:nvPr>
        </p:nvGraphicFramePr>
        <p:xfrm>
          <a:off x="586596" y="1249136"/>
          <a:ext cx="10594753" cy="5061827"/>
        </p:xfrm>
        <a:graphic>
          <a:graphicData uri="http://schemas.openxmlformats.org/drawingml/2006/table">
            <a:tbl>
              <a:tblPr firstRow="1" firstCol="1" bandRow="1"/>
              <a:tblGrid>
                <a:gridCol w="1238401">
                  <a:extLst>
                    <a:ext uri="{9D8B030D-6E8A-4147-A177-3AD203B41FA5}">
                      <a16:colId xmlns:a16="http://schemas.microsoft.com/office/drawing/2014/main" val="2490019017"/>
                    </a:ext>
                  </a:extLst>
                </a:gridCol>
                <a:gridCol w="1154283">
                  <a:extLst>
                    <a:ext uri="{9D8B030D-6E8A-4147-A177-3AD203B41FA5}">
                      <a16:colId xmlns:a16="http://schemas.microsoft.com/office/drawing/2014/main" val="1373342042"/>
                    </a:ext>
                  </a:extLst>
                </a:gridCol>
                <a:gridCol w="1265271">
                  <a:extLst>
                    <a:ext uri="{9D8B030D-6E8A-4147-A177-3AD203B41FA5}">
                      <a16:colId xmlns:a16="http://schemas.microsoft.com/office/drawing/2014/main" val="1360196036"/>
                    </a:ext>
                  </a:extLst>
                </a:gridCol>
                <a:gridCol w="865712">
                  <a:extLst>
                    <a:ext uri="{9D8B030D-6E8A-4147-A177-3AD203B41FA5}">
                      <a16:colId xmlns:a16="http://schemas.microsoft.com/office/drawing/2014/main" val="2876614229"/>
                    </a:ext>
                  </a:extLst>
                </a:gridCol>
                <a:gridCol w="1120987">
                  <a:extLst>
                    <a:ext uri="{9D8B030D-6E8A-4147-A177-3AD203B41FA5}">
                      <a16:colId xmlns:a16="http://schemas.microsoft.com/office/drawing/2014/main" val="3014766602"/>
                    </a:ext>
                  </a:extLst>
                </a:gridCol>
                <a:gridCol w="788019">
                  <a:extLst>
                    <a:ext uri="{9D8B030D-6E8A-4147-A177-3AD203B41FA5}">
                      <a16:colId xmlns:a16="http://schemas.microsoft.com/office/drawing/2014/main" val="4145356762"/>
                    </a:ext>
                  </a:extLst>
                </a:gridCol>
                <a:gridCol w="1076592">
                  <a:extLst>
                    <a:ext uri="{9D8B030D-6E8A-4147-A177-3AD203B41FA5}">
                      <a16:colId xmlns:a16="http://schemas.microsoft.com/office/drawing/2014/main" val="2714637483"/>
                    </a:ext>
                  </a:extLst>
                </a:gridCol>
                <a:gridCol w="1017456">
                  <a:extLst>
                    <a:ext uri="{9D8B030D-6E8A-4147-A177-3AD203B41FA5}">
                      <a16:colId xmlns:a16="http://schemas.microsoft.com/office/drawing/2014/main" val="2186012879"/>
                    </a:ext>
                  </a:extLst>
                </a:gridCol>
                <a:gridCol w="1008555">
                  <a:extLst>
                    <a:ext uri="{9D8B030D-6E8A-4147-A177-3AD203B41FA5}">
                      <a16:colId xmlns:a16="http://schemas.microsoft.com/office/drawing/2014/main" val="138905054"/>
                    </a:ext>
                  </a:extLst>
                </a:gridCol>
                <a:gridCol w="1059477">
                  <a:extLst>
                    <a:ext uri="{9D8B030D-6E8A-4147-A177-3AD203B41FA5}">
                      <a16:colId xmlns:a16="http://schemas.microsoft.com/office/drawing/2014/main" val="1719283284"/>
                    </a:ext>
                  </a:extLst>
                </a:gridCol>
              </a:tblGrid>
              <a:tr h="1462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ORP/zřizovatel PK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dětí přijatých do MŠ 2021/2022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dětí přijatých do MŠ k povinnému předškolnímu vzdělávání 2021/2022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dětí přijatých do MŠ od 1. 9. 2022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dětí přijatých do MŠ k povinnému předškolnímu vzdělávání od 1. 9. 2022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MŠ - příchozí, které lze přijmout v tuto chvíli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MŠ - počet dětí, které lze přijmout při navýšení kapacity 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přijatých žáků do ZŠ 2021/2022 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Počet přijatých žáků do ZŠ 2022/2023 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ZŠ - počet žáků, které lze přijmout při navýšení kapacity 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515534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Blovice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600167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Domažlice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954906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Horažďovice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996964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Horšovský Týn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671276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Klatovy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094609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Kralovice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392631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Nepomuk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781242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Nýřany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13087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Plzeň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60629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Přeštice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134478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Rokycany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38681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953257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Stříbro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988368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Sušice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44148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Tachov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148177"/>
                  </a:ext>
                </a:extLst>
              </a:tr>
              <a:tr h="208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Zřizovatel PK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26134"/>
                  </a:ext>
                </a:extLst>
              </a:tr>
              <a:tr h="2344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Celkem za PK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443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1691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1066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2468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69" marR="3976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70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6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186836"/>
            <a:ext cx="10101532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TATRA DO ŠKOL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20" y="4159431"/>
            <a:ext cx="3578652" cy="245339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308" y="770736"/>
            <a:ext cx="4271964" cy="323523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19208" y="975338"/>
            <a:ext cx="6464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rámci vzdělávacího projektu Tatra do škol 5 žáků Střední průmyslové školy dopravní Plzeň, 2 žáci Střední školy Rokycany a 2 žáci Střední školy Kralovice oboru Mechanik opravář motorových vozidel sestavili nákladní vozidlo Tatra,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které bude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následně uvedeno do provozu a bude sloužit Správě a údržbě silnic Plzeňského kraje. 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19208" y="2912758"/>
            <a:ext cx="6527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Plzeňský kraj realizuje projekt Tatra do škol již podruhé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financuje ho z vlastních zdrojů tentokrát částkou 2,5 mil.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Kč.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819208" y="3627447"/>
            <a:ext cx="633557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 6. 9. 2022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proběhlo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slavnostní předání Tatry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Správě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údržbě silnic Plzeňského kraje.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85" y="4418295"/>
            <a:ext cx="3380409" cy="22488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05" y="4418295"/>
            <a:ext cx="3923976" cy="224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26175" y="168481"/>
            <a:ext cx="7640587" cy="1265402"/>
          </a:xfrm>
        </p:spPr>
        <p:txBody>
          <a:bodyPr>
            <a:noAutofit/>
          </a:bodyPr>
          <a:lstStyle/>
          <a:p>
            <a:pPr algn="ctr"/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Energeticky úsporná renovace 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průmyslové školy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strojnické 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Střední školy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Švejcara, Plzeň, Klatovská 109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83768" y="1609919"/>
            <a:ext cx="7482994" cy="3008713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Komplexní zateplení fasády rozsáhlého </a:t>
            </a:r>
            <a:r>
              <a:rPr lang="cs-CZ" sz="2000" dirty="0" smtClean="0"/>
              <a:t>areálu </a:t>
            </a:r>
            <a:r>
              <a:rPr lang="cs-CZ" sz="2000" dirty="0"/>
              <a:t>staré i nové budovy školy, zateplení stropů nad posledním podlažím, rekonstrukce střechy s novou krytinou, výměna oken a dveří, řešení výměníkové stanice, rekuperace vzduchu podle podmínek </a:t>
            </a:r>
            <a:r>
              <a:rPr lang="cs-CZ" sz="2000" dirty="0" smtClean="0"/>
              <a:t>výzvy </a:t>
            </a:r>
            <a:endParaRPr lang="cs-CZ" sz="2000" dirty="0"/>
          </a:p>
          <a:p>
            <a:pPr algn="just"/>
            <a:r>
              <a:rPr lang="cs-CZ" sz="2000" dirty="0"/>
              <a:t>Hlavní dodavatel </a:t>
            </a:r>
            <a:r>
              <a:rPr lang="cs-CZ" sz="2000" dirty="0" smtClean="0"/>
              <a:t>- firma </a:t>
            </a:r>
            <a:r>
              <a:rPr lang="cs-CZ" sz="2000" dirty="0"/>
              <a:t>MIRAS – Stavitelství a sanace s</a:t>
            </a:r>
            <a:r>
              <a:rPr lang="cs-CZ" sz="2000" dirty="0" smtClean="0"/>
              <a:t>. r. o., Praha </a:t>
            </a:r>
            <a:endParaRPr lang="cs-CZ" sz="2000" dirty="0"/>
          </a:p>
          <a:p>
            <a:pPr algn="just"/>
            <a:r>
              <a:rPr lang="cs-CZ" sz="2000" dirty="0"/>
              <a:t>Po přípravě projektové dokumentace v roce 2019 počátek realizace v roce 2020, ukončení realizace léto 2022, ukončení finančních operací počátkem roku 2023</a:t>
            </a:r>
          </a:p>
          <a:p>
            <a:pPr algn="just"/>
            <a:r>
              <a:rPr lang="cs-CZ" sz="2000" dirty="0"/>
              <a:t>Celkové výdaje 162 mil. </a:t>
            </a:r>
            <a:r>
              <a:rPr lang="cs-CZ" sz="2000" dirty="0" smtClean="0"/>
              <a:t>Kč</a:t>
            </a: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7" y="2549742"/>
            <a:ext cx="3254287" cy="21695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7" y="253740"/>
            <a:ext cx="3254287" cy="2169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29" y="4888933"/>
            <a:ext cx="2641544" cy="176102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5" y="4894775"/>
            <a:ext cx="2643461" cy="17623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96" y="4896053"/>
            <a:ext cx="2641544" cy="176102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63" y="4881814"/>
            <a:ext cx="2662901" cy="1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7" y="0"/>
            <a:ext cx="11534274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657727" y="380156"/>
            <a:ext cx="7460755" cy="566328"/>
          </a:xfrm>
        </p:spPr>
        <p:txBody>
          <a:bodyPr/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TECHNIKA MÁ ZLATÉ DNO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57727" y="1305784"/>
            <a:ext cx="67055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Soutěž vyhlášená Radou Plzeňského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kraje v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rámci projektu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podporu technického vzdělávání.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Úkolem soutěžního týmu žáků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středních škol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 sestrojit pomocí stavebnice Merkur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Boffin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zařízení dle předloženého zadání.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Cíl soutěže: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zvýšení zájmu žáků o technické obory vzdělávání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motivace žáků studovat tyto obory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středních školách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podpora řemeslné zručnosti dětí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spolupráce středních a základních škol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Sedmý ročník soutěže se  uskuteční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října 2022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sále Středního odborného učiliště elektrotechnického v Plzni.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08" y="552815"/>
            <a:ext cx="2610817" cy="18048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29" y="2492277"/>
            <a:ext cx="2605296" cy="18182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82" y="4445113"/>
            <a:ext cx="2733868" cy="18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828109" y="200963"/>
            <a:ext cx="9103367" cy="656824"/>
          </a:xfrm>
          <a:solidFill>
            <a:schemeClr val="bg1"/>
          </a:solidFill>
        </p:spPr>
        <p:txBody>
          <a:bodyPr/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ŘEMESLO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MÁ ZLATÉ DNO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34189" y="857787"/>
            <a:ext cx="660391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Rukodělná soutěž  pro žáky základních a středních škol a pro účastníky zájmového a neformálního vzdělávání v Domech dětí a mládeže, Středisku volného času 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Techmania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Science Center o. p. s.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06" y="2773932"/>
            <a:ext cx="2681698" cy="178896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06" y="857787"/>
            <a:ext cx="2687778" cy="1818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34189" y="2150193"/>
            <a:ext cx="6829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Cíl soutěže: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popularizace řemeslných oborů mezi žáky základních a středních škol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zvýšení zájmu žáků o technické obory vzdělávání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motivace žáků studovat tyto obory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středních školách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podpora řemeslné zručnosti dětí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8109" y="4383643"/>
            <a:ext cx="6720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Žáci mohou zasílat do soutěže různé typy výrobků: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hračky, suvenýry, vyučovací pomůcky, oděvní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doplňky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vybavení domácnosti, hlavolamy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r="9939" b="6662"/>
          <a:stretch/>
        </p:blipFill>
        <p:spPr>
          <a:xfrm>
            <a:off x="8000606" y="4660133"/>
            <a:ext cx="2687778" cy="202466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28109" y="5576174"/>
            <a:ext cx="6720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Slavnostní vyhlášení vítězů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proběhne v prostorách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Techmania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Science Center o. p. s. 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18. května 2023</a:t>
            </a:r>
          </a:p>
        </p:txBody>
      </p:sp>
    </p:spTree>
    <p:extLst>
      <p:ext uri="{BB962C8B-B14F-4D97-AF65-F5344CB8AC3E}">
        <p14:creationId xmlns:p14="http://schemas.microsoft.com/office/powerpoint/2010/main" val="12152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8042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1451047" y="337957"/>
            <a:ext cx="8449898" cy="352966"/>
          </a:xfrm>
        </p:spPr>
        <p:txBody>
          <a:bodyPr/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TECHNICKÁ OLYMPIÁDA  PLZEŇSKÉHO KRAJE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15790" y="932598"/>
            <a:ext cx="68683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 spolupráce mezi středními školami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Západočeskou univerzitou v Plzni vyhlašovaný Radou Plzeňského kraje.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Soutěž týmů středních škol vedených pedagogem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řešení tematických okruhů technických  problémů.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15790" y="2764297"/>
            <a:ext cx="52452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Zapojené fakulty ZČU: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aplikovaných věd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strojní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elektrotechnická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Soutěž probíhá ve dvou kategoriích: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gymnázia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střední odborné školy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5790" y="5303888"/>
            <a:ext cx="6718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Desátý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ročník soutěže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 uskuteční dne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února  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</a:t>
            </a:r>
            <a:b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prostorách Západočeské univerzity v Plzni.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78" y="1028880"/>
            <a:ext cx="3007068" cy="2404592"/>
          </a:xfrm>
          <a:prstGeom prst="rect">
            <a:avLst/>
          </a:prstGeom>
        </p:spPr>
      </p:pic>
      <p:pic>
        <p:nvPicPr>
          <p:cNvPr id="1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/>
          <a:stretch/>
        </p:blipFill>
        <p:spPr bwMode="auto">
          <a:xfrm>
            <a:off x="8235478" y="3702085"/>
            <a:ext cx="3007068" cy="25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421" y="303865"/>
            <a:ext cx="8804705" cy="838316"/>
          </a:xfrm>
        </p:spPr>
        <p:txBody>
          <a:bodyPr>
            <a:noAutofit/>
          </a:bodyPr>
          <a:lstStyle/>
          <a:p>
            <a:pPr algn="ctr" fontAlgn="base"/>
            <a:r>
              <a:rPr lang="cs-CZ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ODBORNÁ KONFERENCE </a:t>
            </a:r>
            <a:r>
              <a:rPr lang="cs-CZ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HACKATHON OTEVŘENÝCH DAT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PLZEŇSKÉHO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KRAJE 2022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r="19539"/>
          <a:stretch/>
        </p:blipFill>
        <p:spPr>
          <a:xfrm>
            <a:off x="577516" y="174655"/>
            <a:ext cx="1109282" cy="109673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77516" y="1430156"/>
            <a:ext cx="901196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Cíl </a:t>
            </a:r>
            <a:r>
              <a:rPr kumimoji="0" lang="cs-CZ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hackathonu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tvorba využitelné webové aplikace širokou veřejností Plzeňského kraje, která čerpá doporučené datové sady.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konání: 21. 10. – 22. 10. 2022</a:t>
            </a: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Místo konání: Gymnázium, Sušice, Fr. Procházky 324</a:t>
            </a: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Podmínky a průběh soutěže: 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zhruba pětičlenné týmy (3 žáci + 2 pedagogové), může být </a:t>
            </a:r>
            <a:r>
              <a:rPr kumimoji="0" lang="cs-CZ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cs-CZ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více týmů za jednu SŠ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Hodnocení: 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dvoukolové (1. kolo – pět nejlepších, 2. kolo – tři nejlepší), letošní novinka budou vyhlášeny dvě kategorie: 1. kategorie SOŠ a SOU   2. kategorie  Gymnázia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Poskytnuté datové sady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SČÍTÁNÍ LIDU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 VOLBY ČR, PK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 DOPRAVA v PK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 VYBAVENÍ ICT škol v PK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 DEMOGRAFICKÉ </a:t>
            </a:r>
            <a:r>
              <a:rPr kumimoji="0" lang="cs-CZ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ÚDAJE</a:t>
            </a: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   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        ostatní...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Zdarma zajištěno ubytování a stravování účastníků akce.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 průběhu akce se budou konat odborné workshopy</a:t>
            </a:r>
            <a:r>
              <a:rPr kumimoji="0" lang="cs-CZ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cs-CZ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8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65" y="-594"/>
            <a:ext cx="9477877" cy="68585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07" y="79431"/>
            <a:ext cx="1838774" cy="76741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14307" y="1035026"/>
            <a:ext cx="8249482" cy="54861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Soutěž robotiky je realizována v rámci projektu „Vzdělávání 4.0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Plzeňském kraji”,  ve spolupráci se Západočeskou univerzitou v Plzni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konání: 2. 11. 2022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Místo konání: 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Techmania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science center o. p. s.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Soutěž probíhá ve 2 kategoriích: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žáci základních škol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žáci středních škol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Podmínky a průběh soutěže: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Soutěž je rozdělena do dvou kategorií – ZŠ a SŠ.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kategorii SŠ bude soutěžit 19 týmů reprezentujících zapojené SŠ.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kategorii ZŠ to bude také 19 týmů, zde je však předpoklad, že se bude jednat o žáky ZŠ navštěvující některou z volnočasových aktivit na SŠ, tj. může jít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žáky z různých ZŠ. V každém týmu budou 4 žáci.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 soutěžní úlohy pro rok 2022 spočívá v tom, že robot jede po vytyčené dráze a snaží se vyhnout brankám. Vyhrává ten, kdo projede dráhu v co nejkratším čase a nezíská penalizaci za dotyk v bráně.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text 1"/>
          <p:cNvSpPr txBox="1">
            <a:spLocks/>
          </p:cNvSpPr>
          <p:nvPr/>
        </p:nvSpPr>
        <p:spPr>
          <a:xfrm>
            <a:off x="2714123" y="267022"/>
            <a:ext cx="5997124" cy="500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64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SOUTĚŽ ROBOTIKY</a:t>
            </a:r>
          </a:p>
        </p:txBody>
      </p:sp>
    </p:spTree>
    <p:extLst>
      <p:ext uri="{BB962C8B-B14F-4D97-AF65-F5344CB8AC3E}">
        <p14:creationId xmlns:p14="http://schemas.microsoft.com/office/powerpoint/2010/main" val="83215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957" y="0"/>
            <a:ext cx="9651044" cy="685859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2" y="247464"/>
            <a:ext cx="1838774" cy="76741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02182" y="1272414"/>
            <a:ext cx="8127044" cy="50937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Soutěž robotiky je realizována v rámci projektu „Vzdělávání 4.0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Plzeňském kraji”,  ve spolupráci se Západočeskou univerzitou v Plzni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Termín konání: 7. 11. 2022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Místo konání: bude upřesněno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Povinné pro: vybrané MŠ z Plzně celkem do 20 týmů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Cílová skupina: děti a pedagogičtí pracovníci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Podmínky a průběh soutěže: Soutěž má jednu kategorií – MŠ.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každém týmu budou 3 děti + 1 doprovod, který nezasahuje do soutěže.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 soutěžní úlohy pro rok 2022 spočívá v tom, že robot (Blue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Bot/Bee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jede po herním poli a snaží dosáhnout cíle v co nejkratším čase. Vyhrává ten, kdo projede dráhu v co nejkratším čase, čas se bude započítávat od předání zadání, včetně vypracování řešení a jízdy robota.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text 1"/>
          <p:cNvSpPr txBox="1">
            <a:spLocks/>
          </p:cNvSpPr>
          <p:nvPr/>
        </p:nvSpPr>
        <p:spPr>
          <a:xfrm>
            <a:off x="2669648" y="380975"/>
            <a:ext cx="8110647" cy="500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4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64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SOUTĚŽ ROBOTIKY PRO MATEŘSKÉ ŠKOLY</a:t>
            </a:r>
          </a:p>
        </p:txBody>
      </p:sp>
    </p:spTree>
    <p:extLst>
      <p:ext uri="{BB962C8B-B14F-4D97-AF65-F5344CB8AC3E}">
        <p14:creationId xmlns:p14="http://schemas.microsoft.com/office/powerpoint/2010/main" val="35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274640"/>
            <a:ext cx="10101532" cy="96044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CELOSTÁTNÍ ROBOTICKÁ SOUTĚŽ </a:t>
            </a:r>
            <a:b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ROBO-VOZÍTKO  PLZEŇ 2022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32729" y="1235080"/>
            <a:ext cx="9167004" cy="4781300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</a:rPr>
              <a:t>Soutěž je určena pro žáky a žákyně středních škol sdružených v Asociaci </a:t>
            </a:r>
            <a:r>
              <a:rPr lang="cs-CZ" sz="2000" dirty="0" err="1">
                <a:solidFill>
                  <a:srgbClr val="222222"/>
                </a:solidFill>
                <a:ea typeface="Times New Roman" panose="02020603050405020304" pitchFamily="18" charset="0"/>
              </a:rPr>
              <a:t>Enersol</a:t>
            </a: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</a:rPr>
              <a:t> napříč Českou republikou. Soutěž naplňuje i jeden z cílů soutěžních prací </a:t>
            </a:r>
            <a:r>
              <a:rPr lang="cs-CZ" sz="2000" dirty="0" err="1">
                <a:solidFill>
                  <a:srgbClr val="222222"/>
                </a:solidFill>
                <a:ea typeface="Times New Roman" panose="02020603050405020304" pitchFamily="18" charset="0"/>
              </a:rPr>
              <a:t>Enersol</a:t>
            </a: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</a:rPr>
              <a:t> – „Využívání technologií na snížení emisí v dopravě“.</a:t>
            </a:r>
            <a:endParaRPr lang="cs-CZ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cs-CZ" sz="2000" b="1" dirty="0">
                <a:solidFill>
                  <a:srgbClr val="222222"/>
                </a:solidFill>
                <a:ea typeface="Times New Roman" panose="02020603050405020304" pitchFamily="18" charset="0"/>
              </a:rPr>
              <a:t>Termín: 21. – 22. 11. 2022 </a:t>
            </a:r>
          </a:p>
          <a:p>
            <a:pPr algn="just">
              <a:spcAft>
                <a:spcPts val="1200"/>
              </a:spcAft>
            </a:pPr>
            <a:r>
              <a:rPr lang="cs-CZ" sz="2000" b="1" dirty="0">
                <a:solidFill>
                  <a:srgbClr val="222222"/>
                </a:solidFill>
                <a:ea typeface="Times New Roman" panose="02020603050405020304" pitchFamily="18" charset="0"/>
              </a:rPr>
              <a:t>Místo konání: Střední odborné učiliště elektrotechnické, Plzeň, Vejprnická </a:t>
            </a:r>
            <a:r>
              <a:rPr lang="cs-CZ" sz="2000" b="1" dirty="0" smtClean="0">
                <a:solidFill>
                  <a:srgbClr val="222222"/>
                </a:solidFill>
                <a:ea typeface="Times New Roman" panose="02020603050405020304" pitchFamily="18" charset="0"/>
              </a:rPr>
              <a:t>56</a:t>
            </a:r>
            <a:endParaRPr lang="cs-CZ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</a:rPr>
              <a:t>Soutěže se účastní jeden dvoučlenný žákovský tým ze školy s jedním pedagogickým pracovníkem. Za každý kraj mohou soutěžit max. 3 týmy.  Na soutěži týmy pracují samostatně bez zásahu učitele nebo další dospělé osoby.</a:t>
            </a:r>
            <a:endParaRPr lang="cs-CZ" sz="2000" dirty="0"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cs-CZ" sz="2000" dirty="0">
                <a:solidFill>
                  <a:srgbClr val="222222"/>
                </a:solidFill>
                <a:ea typeface="Times New Roman" panose="02020603050405020304" pitchFamily="18" charset="0"/>
              </a:rPr>
              <a:t>Cílem soutěže je projet zkonstruovaným robotickým vozítkem přepravujícím kelímek s odměřeným množstvím vody (70 ml) vymezenou dráhou v co nejkratším čase bez rozlití vody v kelímku. Dráha je tvořena vodící černou zakřivenou čárou na bílém podkladu, nikde se neprotíná, startovní čára zároveň tvoří i cílovou čáru. Vozítko musí projet černou čáru označenou START (spuštění časomíry) a po projetí dráhy samočinně zastavit za černou čárou označenou START. Z ekologického pohledu musí být vozítko poháněno elektrickými články a splňovat podmínky </a:t>
            </a:r>
            <a:r>
              <a:rPr lang="cs-CZ" sz="2000" dirty="0" err="1" smtClean="0">
                <a:solidFill>
                  <a:srgbClr val="222222"/>
                </a:solidFill>
                <a:ea typeface="Times New Roman" panose="02020603050405020304" pitchFamily="18" charset="0"/>
              </a:rPr>
              <a:t>ekodesignu</a:t>
            </a:r>
            <a:r>
              <a:rPr lang="cs-CZ" sz="2000" dirty="0" smtClean="0">
                <a:solidFill>
                  <a:srgbClr val="222222"/>
                </a:solidFill>
                <a:ea typeface="Times New Roman" panose="02020603050405020304" pitchFamily="18" charset="0"/>
              </a:rPr>
              <a:t>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805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6" y="-11078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778480" y="3237529"/>
            <a:ext cx="9487618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2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. </a:t>
            </a:r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Aktuální informace k realizaci projektu „Krajský akční plán rozvoje vzdělávání Plzeňského kraje II“</a:t>
            </a:r>
          </a:p>
        </p:txBody>
      </p:sp>
    </p:spTree>
    <p:extLst>
      <p:ext uri="{BB962C8B-B14F-4D97-AF65-F5344CB8AC3E}">
        <p14:creationId xmlns:p14="http://schemas.microsoft.com/office/powerpoint/2010/main" val="35759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274640"/>
            <a:ext cx="10101532" cy="96044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cs-CZ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MEZINÁRODNÍ ROBOTICKÁ SOUTĚŽ </a:t>
            </a:r>
            <a:br>
              <a:rPr lang="cs-CZ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ROBO-VOZÍTKO PLZEŇ 2023 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10883" y="1578526"/>
            <a:ext cx="4964275" cy="5003375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cs-CZ" sz="2200" b="1" dirty="0">
                <a:solidFill>
                  <a:srgbClr val="222222"/>
                </a:solidFill>
                <a:ea typeface="Times New Roman" panose="02020603050405020304" pitchFamily="18" charset="0"/>
              </a:rPr>
              <a:t>Čtvrtý ročník Mezinárodní robotické soutěže se bude konat  6</a:t>
            </a:r>
            <a:r>
              <a:rPr lang="cs-CZ" sz="2200" b="1" dirty="0">
                <a:ea typeface="Times New Roman" panose="02020603050405020304" pitchFamily="18" charset="0"/>
              </a:rPr>
              <a:t>. – 9. 3. 2023 </a:t>
            </a:r>
            <a:endParaRPr lang="cs-CZ" sz="2200" b="1" dirty="0">
              <a:solidFill>
                <a:srgbClr val="222222"/>
              </a:solidFill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2200" dirty="0"/>
              <a:t>Mezinárodní technická soutěž je určena žákům a žákyním středních škol a zahraničních partnerských škol, jejichž úkolem bude vyvinout vozidlo předepsané velikosti, které automaticky sleduje cestu.  Kritériem hodnocení bude rychlost vozidla, vzhled a prezentace žáků v anglickém jazyce. Soutěž je určena žákům ve věku 17 – 19 let. Soutěž začíná v září 2022, žáci budou pracovat pod vedením své odborné školy.</a:t>
            </a:r>
            <a:endParaRPr lang="cs-CZ" sz="2200" dirty="0">
              <a:ea typeface="Times New Roman" panose="02020603050405020304" pitchFamily="18" charset="0"/>
            </a:endParaRPr>
          </a:p>
          <a:p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0913" r="5739" b="14349"/>
          <a:stretch/>
        </p:blipFill>
        <p:spPr>
          <a:xfrm>
            <a:off x="6215313" y="3769618"/>
            <a:ext cx="5536530" cy="254447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" r="222" b="-1"/>
          <a:stretch/>
        </p:blipFill>
        <p:spPr>
          <a:xfrm>
            <a:off x="6122870" y="1576764"/>
            <a:ext cx="2860708" cy="188832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89" y="1576764"/>
            <a:ext cx="2833600" cy="18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621" y="452664"/>
            <a:ext cx="6294069" cy="587375"/>
          </a:xfrm>
        </p:spPr>
        <p:txBody>
          <a:bodyPr>
            <a:normAutofit/>
          </a:bodyPr>
          <a:lstStyle/>
          <a:p>
            <a:pPr algn="ctr">
              <a:spcAft>
                <a:spcPts val="400"/>
              </a:spcAft>
              <a:defRPr/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GYMNAZISTA ROKU 2023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4" name="Obdélník 2"/>
          <p:cNvSpPr>
            <a:spLocks noChangeArrowheads="1"/>
          </p:cNvSpPr>
          <p:nvPr/>
        </p:nvSpPr>
        <p:spPr bwMode="auto">
          <a:xfrm>
            <a:off x="557621" y="1456648"/>
            <a:ext cx="5602547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23850" indent="-323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23850" marR="0" lvl="0" indent="-3238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Vědomostní soutěž pro žáky gymnázií Plzeňského kraje. Uzavřené testové otázky budou zaměřeny na oblast přírodních, společenských věd </a:t>
            </a:r>
            <a:r>
              <a:rPr kumimoji="0" lang="cs-CZ" alt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všeobecný přehled.</a:t>
            </a:r>
            <a:endParaRPr kumimoji="0" lang="cs-CZ" altLang="cs-C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323850" marR="0" lvl="0" indent="-3238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Šestý ročník soutěže se bude konat </a:t>
            </a:r>
            <a:r>
              <a:rPr kumimoji="0" lang="cs-CZ" alt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dne </a:t>
            </a:r>
            <a:br>
              <a:rPr kumimoji="0" lang="cs-CZ" alt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cs-CZ" altLang="cs-CZ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23</a:t>
            </a:r>
            <a:r>
              <a:rPr kumimoji="0" lang="cs-CZ" altLang="cs-CZ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 března 2023 </a:t>
            </a: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 sále ZPK </a:t>
            </a:r>
            <a:r>
              <a:rPr kumimoji="0" lang="cs-CZ" altLang="cs-CZ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 </a:t>
            </a: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Krajském úřadu Plzeňského kraje.</a:t>
            </a:r>
          </a:p>
          <a:p>
            <a:pPr marL="323850" marR="0" lvl="0" indent="-3238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Nejlepší řešitelé získají hodnotné ceny.</a:t>
            </a:r>
            <a:endParaRPr kumimoji="0" lang="cs-CZ" altLang="cs-CZ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323850" marR="0" lvl="0" indent="-3238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Účastnit se mohou všichni žáci čtyřletého gymnázia a vyššího stupně víceletého gymnázia.</a:t>
            </a:r>
            <a:r>
              <a:rPr kumimoji="0" lang="cs-CZ" altLang="cs-CZ" sz="21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80" y="576765"/>
            <a:ext cx="3097020" cy="27270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90" y="3474979"/>
            <a:ext cx="4644741" cy="30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33" y="0"/>
            <a:ext cx="11341768" cy="6858594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>
          <a:xfrm>
            <a:off x="568336" y="329124"/>
            <a:ext cx="7781772" cy="601318"/>
          </a:xfrm>
        </p:spPr>
        <p:txBody>
          <a:bodyPr/>
          <a:lstStyle/>
          <a:p>
            <a:pPr algn="ctr"/>
            <a:r>
              <a:rPr lang="cs-CZ" sz="3200" b="1" dirty="0" smtClean="0"/>
              <a:t>         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KONTEXT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386983"/>
            <a:ext cx="1880593" cy="42626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43086" y="1122330"/>
            <a:ext cx="7707021" cy="48628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Soutěž v porozumění odbornému anglickému textu pořádaná ve spolupráci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Západočeskou univerzitou v Plzni.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Tématem pro 5. ročník soutěže KONTEXT 2022/2023 je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Udržitelnost.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Soutěž bude probíhat v prvním pololetí školního roku 2022/2023, a to jeden měsíc on-line a pak dva dny prezenčně na Západočeské univerzitě v Plzni.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On-line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soutěž bude zahájena 7. listopadu 2022.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každého listopadového pondělí bude možné v průběhu týdne v předem stanovený čas vyplňovat testy příslušného kola.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lednu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budou na Západočeské univerzitě v Plzni konat finálová prezenční kola soutěže dle jednotlivých kategorií.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13. 1. 2023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bude od 9 hodin konat prezenční kolo soutěže na Západočeské univerzitě v Plzni pro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gymnázia.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12. 1. 2023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bude od 9 hodin konat prezenční kolo soutěže  na Západočeské univerzitě v Plzni pro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střední odborná učiliště a střední odborné školy.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Více informací najdete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https://kontext.zcu.cz/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38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7332" y="251915"/>
            <a:ext cx="7886700" cy="47431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mKONTEXT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558" y="969502"/>
            <a:ext cx="8123568" cy="327463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dirty="0"/>
              <a:t>On-line soutěž v matematice pořádaná ve spolupráci se Západočeskou univerzitou</a:t>
            </a:r>
            <a:br>
              <a:rPr lang="cs-CZ" sz="1800" dirty="0"/>
            </a:br>
            <a:r>
              <a:rPr lang="cs-CZ" sz="1800" dirty="0"/>
              <a:t> v Plzni a Krajským centrem vzdělávání a Jazykovou školou, Plzeň.</a:t>
            </a:r>
          </a:p>
          <a:p>
            <a:pPr marL="0" indent="0">
              <a:buNone/>
            </a:pPr>
            <a:r>
              <a:rPr lang="cs-CZ" sz="1800" b="1" dirty="0"/>
              <a:t>Zaměření soutěže: </a:t>
            </a:r>
            <a:r>
              <a:rPr lang="cs-CZ" sz="1800" dirty="0"/>
              <a:t>Cestování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05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/>
              <a:t>Kategorie: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Žáci 1. ročníku středních škol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Žáci 1. ročníku gymnázií (kvinta)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Žáci 1. ročníku středních odborných učilišť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9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 smtClean="0"/>
              <a:t>On-line </a:t>
            </a:r>
            <a:r>
              <a:rPr lang="cs-CZ" sz="1800" dirty="0"/>
              <a:t>soutěž bude zahájena 3. října 2022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dirty="0"/>
              <a:t>Finále bude upřesněno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hlinkClick r:id="rId3"/>
              </a:rPr>
              <a:t>https://mkontext.zcu.cz/</a:t>
            </a:r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9" y="316610"/>
            <a:ext cx="1724600" cy="3449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841" y="4487411"/>
            <a:ext cx="8058188" cy="21818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l="12014"/>
          <a:stretch/>
        </p:blipFill>
        <p:spPr>
          <a:xfrm>
            <a:off x="6112918" y="2120422"/>
            <a:ext cx="3163493" cy="13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07" y="0"/>
            <a:ext cx="9866994" cy="685859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681629" y="371444"/>
            <a:ext cx="6220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MINI DRON 2023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0" y="308884"/>
            <a:ext cx="1490597" cy="70989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42826" y="1327663"/>
            <a:ext cx="8469501" cy="39395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Rada Plzeňského kraje vyhlašuje v rámci projektu na podporu technického vzdělávání novou soutěž pro žáky a žákyně středních škol Plzeňského kraje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 cílem podpořit zájem o technické obory s názvem „MINI DRON 2023“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Termín konání: 22. února 2023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Místo konání: Střední škola zemědělská a potravinářská, Klatovy, Národních mučedníků 141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Minidron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k zapůjčení a pravidla soutěže obdrží soutěžní týmy předem.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Úkolem soutěžících je proletět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minidronem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stanovenou trasu 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v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co nejkratším čase.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Každá střední škola může do soutěže přihlásit maximálně dva dvoučlenné týmy.  </a:t>
            </a:r>
          </a:p>
        </p:txBody>
      </p:sp>
    </p:spTree>
    <p:extLst>
      <p:ext uri="{BB962C8B-B14F-4D97-AF65-F5344CB8AC3E}">
        <p14:creationId xmlns:p14="http://schemas.microsoft.com/office/powerpoint/2010/main" val="210401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586596" y="274640"/>
            <a:ext cx="10101532" cy="960440"/>
          </a:xfrm>
        </p:spPr>
        <p:txBody>
          <a:bodyPr>
            <a:normAutofit/>
          </a:bodyPr>
          <a:lstStyle/>
          <a:p>
            <a:pPr lvl="0" algn="ctr"/>
            <a:r>
              <a:rPr lang="es-ES" sz="3200" b="1" dirty="0" smtClean="0">
                <a:latin typeface="Arial" pitchFamily="34"/>
                <a:cs typeface="Arial" pitchFamily="34"/>
              </a:rPr>
              <a:t>Aktuální </a:t>
            </a:r>
            <a:r>
              <a:rPr lang="es-ES" sz="3200" b="1" dirty="0">
                <a:latin typeface="Arial" pitchFamily="34"/>
                <a:cs typeface="Arial" pitchFamily="34"/>
              </a:rPr>
              <a:t>informace ve školství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80922" y="1464100"/>
            <a:ext cx="11230155" cy="48418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Číslo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stanoviska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05/19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 Vzdělávání pro území Plzeňského kraje: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Bere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vědomí</a:t>
            </a:r>
          </a:p>
          <a:p>
            <a:pPr marL="0" lvl="0" indent="0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a. aktuální informace ve školství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příloh stanoviska: 0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4" name="Přímá spojnice 6"/>
          <p:cNvCxnSpPr/>
          <p:nvPr/>
        </p:nvCxnSpPr>
        <p:spPr>
          <a:xfrm>
            <a:off x="810883" y="1235080"/>
            <a:ext cx="939991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7658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6828" b="7457"/>
          <a:stretch/>
        </p:blipFill>
        <p:spPr>
          <a:xfrm>
            <a:off x="1500997" y="9427"/>
            <a:ext cx="10691003" cy="68431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3440" cy="3480816"/>
          </a:xfrm>
          <a:prstGeom prst="rect">
            <a:avLst/>
          </a:prstGeom>
        </p:spPr>
      </p:pic>
      <p:sp>
        <p:nvSpPr>
          <p:cNvPr id="3" name="Nadpis 1"/>
          <p:cNvSpPr txBox="1">
            <a:spLocks noGrp="1"/>
          </p:cNvSpPr>
          <p:nvPr>
            <p:ph type="ctrTitle"/>
          </p:nvPr>
        </p:nvSpPr>
        <p:spPr>
          <a:xfrm>
            <a:off x="1881997" y="3253499"/>
            <a:ext cx="7772400" cy="1272339"/>
          </a:xfrm>
        </p:spPr>
        <p:txBody>
          <a:bodyPr>
            <a:noAutofit/>
          </a:bodyPr>
          <a:lstStyle/>
          <a:p>
            <a:pPr lvl="0"/>
            <a:r>
              <a:rPr lang="cs-CZ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6</a:t>
            </a:r>
            <a:r>
              <a:rPr lang="cs-CZ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. </a:t>
            </a:r>
            <a:r>
              <a:rPr lang="es-ES" sz="2800" b="1" dirty="0" smtClean="0">
                <a:solidFill>
                  <a:srgbClr val="0067AC"/>
                </a:solidFill>
                <a:latin typeface="Arial" pitchFamily="34"/>
                <a:cs typeface="Arial" pitchFamily="34"/>
              </a:rPr>
              <a:t>Diskuse</a:t>
            </a:r>
            <a:r>
              <a:rPr lang="es-ES" sz="2800" b="1" dirty="0">
                <a:solidFill>
                  <a:srgbClr val="0067AC"/>
                </a:solidFill>
                <a:latin typeface="Arial" pitchFamily="34"/>
                <a:cs typeface="Arial" pitchFamily="34"/>
              </a:rPr>
              <a:t>, různé</a:t>
            </a:r>
            <a:endParaRPr lang="cs-CZ" sz="2800" b="1" dirty="0">
              <a:solidFill>
                <a:srgbClr val="0067AC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6877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79408" y="24092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za pozornost!</a:t>
            </a:r>
            <a:endParaRPr lang="cs-CZ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971" y="5222629"/>
            <a:ext cx="58404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-594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Změny členů PS Vzdělávání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578635"/>
            <a:ext cx="10515600" cy="46237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ŠKODA TRANSPORTATION a.s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Mgr. Šárka Moučková</a:t>
            </a:r>
          </a:p>
          <a:p>
            <a:pPr>
              <a:lnSpc>
                <a:spcPct val="120000"/>
              </a:lnSpc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Zástupci místních akčních 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plánů</a:t>
            </a:r>
          </a:p>
          <a:p>
            <a:pPr lvl="1">
              <a:lnSpc>
                <a:spcPct val="120000"/>
              </a:lnSpc>
            </a:pP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Ing. Andrea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Kubernátová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(MAP Nýřany)</a:t>
            </a:r>
          </a:p>
          <a:p>
            <a:pPr>
              <a:lnSpc>
                <a:spcPct val="120000"/>
              </a:lnSpc>
            </a:pP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6" name="Zástupný symbol pro obsah 2"/>
          <p:cNvSpPr txBox="1">
            <a:spLocks/>
          </p:cNvSpPr>
          <p:nvPr/>
        </p:nvSpPr>
        <p:spPr>
          <a:xfrm>
            <a:off x="838199" y="3070779"/>
            <a:ext cx="10445151" cy="2743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68" y="0"/>
            <a:ext cx="7514332" cy="6858000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199" y="274640"/>
            <a:ext cx="8718223" cy="960440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Jednotlivé kroky tvorby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209136" y="1592712"/>
          <a:ext cx="7969370" cy="423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aoblený obdélník 8"/>
          <p:cNvSpPr/>
          <p:nvPr/>
        </p:nvSpPr>
        <p:spPr>
          <a:xfrm>
            <a:off x="8315865" y="1885017"/>
            <a:ext cx="1520916" cy="6210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02 – 09/2022</a:t>
            </a:r>
            <a:endParaRPr lang="cs-CZ" sz="1600" dirty="0"/>
          </a:p>
        </p:txBody>
      </p:sp>
      <p:sp>
        <p:nvSpPr>
          <p:cNvPr id="10" name="Zaoblený obdélník 9"/>
          <p:cNvSpPr/>
          <p:nvPr/>
        </p:nvSpPr>
        <p:spPr>
          <a:xfrm>
            <a:off x="8315865" y="3390325"/>
            <a:ext cx="1520916" cy="621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10/2022</a:t>
            </a:r>
            <a:endParaRPr lang="cs-CZ" sz="16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8315865" y="4895634"/>
            <a:ext cx="1520916" cy="621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09/22 – 01/23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23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97FAACF3-C56B-4851-A82A-679F46613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F22A497F-A206-4E70-B5F3-5E537C983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ABC06B35-FEEF-4C57-AD6E-EE658E035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7E8DA116-1857-4FAC-AA1A-1BD62EB34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583FA11A-9C70-4538-B33C-4EA2F5C8D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D2B147C9-445B-4B3A-B06F-D55E1A26C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5"/>
          <a:stretch/>
        </p:blipFill>
        <p:spPr>
          <a:xfrm>
            <a:off x="9941858" y="0"/>
            <a:ext cx="2250141" cy="6858000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199" y="274640"/>
            <a:ext cx="8718223" cy="737657"/>
          </a:xfrm>
        </p:spPr>
        <p:txBody>
          <a:bodyPr>
            <a:normAutofit/>
          </a:bodyPr>
          <a:lstStyle/>
          <a:p>
            <a:pPr lvl="0" algn="ctr"/>
            <a:r>
              <a:rPr lang="cs-CZ" sz="3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Platformy KAP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199" y="1012297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  <p:sp>
        <p:nvSpPr>
          <p:cNvPr id="7" name="TextovéPole 6"/>
          <p:cNvSpPr txBox="1"/>
          <p:nvPr/>
        </p:nvSpPr>
        <p:spPr>
          <a:xfrm>
            <a:off x="838200" y="1457864"/>
            <a:ext cx="106866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137080065"/>
              </p:ext>
            </p:extLst>
          </p:nvPr>
        </p:nvGraphicFramePr>
        <p:xfrm>
          <a:off x="336175" y="1235080"/>
          <a:ext cx="11255190" cy="3552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838200" y="4987144"/>
            <a:ext cx="10056961" cy="147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 platforem: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Odborné a polytechnické vzdělávání 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2. 5. 2022, 6. 6. 2022, 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jednání 14. 10. 2022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potenciálu 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28. 3. 2022, 1. 6. 2022, 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jednání 23. 9. 2022</a:t>
            </a:r>
          </a:p>
          <a:p>
            <a:pPr lvl="1" algn="just" defTabSz="914400">
              <a:lnSpc>
                <a:spcPct val="90000"/>
              </a:lnSpc>
              <a:spcBef>
                <a:spcPts val="1000"/>
              </a:spcBef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Gramotnosti</a:t>
            </a:r>
            <a:r>
              <a:rPr lang="cs-CZ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11. 4. 2022, 16. 5. 2022, 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jednání 15. 9. 2022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>
                                            <p:graphicEl>
                                              <a:dgm id="{00DD2A9C-FB64-462F-8F0A-51B25A62A74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9">
                                            <p:graphicEl>
                                              <a:dgm id="{E79794E7-B7CD-4044-8E0D-785E8826336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>
                                            <p:graphicEl>
                                              <a:dgm id="{93894D4D-9B63-4CAB-AC3D-42C24DA2BE6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981" y="0"/>
            <a:ext cx="7517019" cy="6858594"/>
          </a:xfrm>
          <a:prstGeom prst="rect">
            <a:avLst/>
          </a:prstGeom>
        </p:spPr>
      </p:pic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981200" y="274640"/>
            <a:ext cx="8229600" cy="960440"/>
          </a:xfrm>
        </p:spPr>
        <p:txBody>
          <a:bodyPr/>
          <a:lstStyle/>
          <a:p>
            <a:pPr lvl="0" algn="ctr"/>
            <a:r>
              <a:rPr lang="cs-CZ" sz="3200" b="1" dirty="0" smtClean="0">
                <a:latin typeface="Arial" pitchFamily="34"/>
                <a:cs typeface="Arial" pitchFamily="34"/>
              </a:rPr>
              <a:t>Navržené obecné cíle</a:t>
            </a:r>
            <a:endParaRPr lang="cs-CZ" sz="3200" b="1" dirty="0">
              <a:latin typeface="Arial" pitchFamily="34"/>
              <a:cs typeface="Arial" pitchFamily="34"/>
            </a:endParaRP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838200" y="1431985"/>
            <a:ext cx="10515600" cy="514997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Získat a udržet na školách učitele polytechnických, odborných předmětů a odborného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výcviku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Zvýšit počet absolventů technických oborů v Plzeňském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kraji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Rozvíjet kompetence pro řízení vlastní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kariéry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Zlepšit další vzdělávání pro adaptabilitu obyvatel Plzeňského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Vytvářet  podmínky pro rovné příležitosti ve vzdělávání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Zajistit dostatečnou dostupnost poradenství a zlepšování kvality poradenských služeb (včetně oblasti primární prevence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Zvýšit počet škol s bezbariérovým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přístupem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Podpořit školy při začleňování a vzdělávání dětí a žáků cizinců (potažmo dětí a žáků s OMJ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Zaměřit se na systematickou podporu nadání a péči o nadané a mimořádně nadané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žáky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Systematicky rozvíjet pedagogické, didaktické a manažerské kompetence pracovníků ve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Systematicky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rozvíjet a podporovat ve školách podnikavost, kreativitu a kritické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myšlení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Zkvalitnit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výuku cizích jazyků na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školách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Rozvíjet a zkvalitnit digitální gramotnost a odpovídající zázemí na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školách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Podpořit implementaci gramotností a kompetencí do výuky na školách</a:t>
            </a:r>
          </a:p>
          <a:p>
            <a:pPr marL="0" indent="0">
              <a:buNone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6"/>
          <p:cNvCxnSpPr/>
          <p:nvPr/>
        </p:nvCxnSpPr>
        <p:spPr>
          <a:xfrm>
            <a:off x="1981200" y="1235080"/>
            <a:ext cx="8229600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467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4462</TotalTime>
  <Words>6579</Words>
  <Application>Microsoft Office PowerPoint</Application>
  <PresentationFormat>Širokoúhlá obrazovka</PresentationFormat>
  <Paragraphs>1000</Paragraphs>
  <Slides>57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Times New Roman</vt:lpstr>
      <vt:lpstr>Wingdings</vt:lpstr>
      <vt:lpstr>Motiv systému Office</vt:lpstr>
      <vt:lpstr>Motiv sady Office</vt:lpstr>
      <vt:lpstr>19. ZASEDÁNÍ  PS VZDĚLÁVÁNÍ PLZEŇSKÉHO KRAJE</vt:lpstr>
      <vt:lpstr>1. Zahájení, schválení programu</vt:lpstr>
      <vt:lpstr>Program zasedání</vt:lpstr>
      <vt:lpstr>Program zasedání</vt:lpstr>
      <vt:lpstr>2. Aktuální informace k realizaci projektu „Krajský akční plán rozvoje vzdělávání Plzeňského kraje II“</vt:lpstr>
      <vt:lpstr>Změny členů PS Vzdělávání</vt:lpstr>
      <vt:lpstr>Jednotlivé kroky tvorby KAP</vt:lpstr>
      <vt:lpstr>Platformy KAP</vt:lpstr>
      <vt:lpstr>Navržené obecné cíle</vt:lpstr>
      <vt:lpstr>Letní setkání s pedagogy</vt:lpstr>
      <vt:lpstr>Letní setkání s pedagogy</vt:lpstr>
      <vt:lpstr>Setkání s řediteli SŠ</vt:lpstr>
      <vt:lpstr>OP JAK – Šablony pro MŠ a ZŠ I </vt:lpstr>
      <vt:lpstr>OP JAK – Šablony pro SŠ a VOŠ I</vt:lpstr>
      <vt:lpstr>IROP 2021-2027 </vt:lpstr>
      <vt:lpstr>Aktuální informace k realizaci projektu „Krajský akční plán rozvoje vzdělávání Plzeňského kraje II“</vt:lpstr>
      <vt:lpstr>3. Schválení Souhrnného rámce pro investice do infrastruktury středních a vyšších odborných škol</vt:lpstr>
      <vt:lpstr>IROP 2021-2027 </vt:lpstr>
      <vt:lpstr>Prezentace aplikace PowerPoint</vt:lpstr>
      <vt:lpstr>Schválení Souhrnného rámce pro investice do infrastruktury středních a vyšších odborných škol</vt:lpstr>
      <vt:lpstr>4. Představení Strategie podpory nadání v Plzeňském kraji</vt:lpstr>
      <vt:lpstr> Strategie podpory nadání v Plzeňském kraji </vt:lpstr>
      <vt:lpstr>  Základní informace  </vt:lpstr>
      <vt:lpstr> 1) Současný stav všeobecné podpory nadání v Plzeňském kraj </vt:lpstr>
      <vt:lpstr>  2) Strategie podpory nadání v Plzeňském kraji  </vt:lpstr>
      <vt:lpstr>  Východiska Strategie podpory nadání   </vt:lpstr>
      <vt:lpstr>Prezentace aplikace PowerPoint</vt:lpstr>
      <vt:lpstr>  1. Identifikace nadaných žáků  </vt:lpstr>
      <vt:lpstr>  2. Podmínky práce s nadanými žáky (I)  </vt:lpstr>
      <vt:lpstr>  2. Podmínky práce s nadanými žáky (II)  </vt:lpstr>
      <vt:lpstr>  3. Podpora nadaného žáka   </vt:lpstr>
      <vt:lpstr>  4. Prezentace tématu nadaných žáků  </vt:lpstr>
      <vt:lpstr>  Realizace strategie podpory nadání v Plzeňském kraji  </vt:lpstr>
      <vt:lpstr>Prezentace aplikace PowerPoint</vt:lpstr>
      <vt:lpstr>Představení Strategie podpory nadání v Plzeňském kraji</vt:lpstr>
      <vt:lpstr>5. Aktuální informace ve školství</vt:lpstr>
      <vt:lpstr>Přijímací řízení na střední školy pro školní rok 2022/23</vt:lpstr>
      <vt:lpstr>Prezentace aplikace PowerPoint</vt:lpstr>
      <vt:lpstr>Přijímání žáků z Ukrajiny na střední školy     k 5.9.2022</vt:lpstr>
      <vt:lpstr>Přijímání žáků z Ukrajiny</vt:lpstr>
      <vt:lpstr>TATRA DO ŠKOL</vt:lpstr>
      <vt:lpstr>Energeticky úsporná renovace  Střední průmyslové školy strojnické  a Střední školy prof. Švejcara, Plzeň, Klatovská 109</vt:lpstr>
      <vt:lpstr>Prezentace aplikace PowerPoint</vt:lpstr>
      <vt:lpstr>Prezentace aplikace PowerPoint</vt:lpstr>
      <vt:lpstr>Prezentace aplikace PowerPoint</vt:lpstr>
      <vt:lpstr>ODBORNÁ KONFERENCE  A HACKATHON OTEVŘENÝCH DAT PLZEŇSKÉHO KRAJE 2022</vt:lpstr>
      <vt:lpstr>Prezentace aplikace PowerPoint</vt:lpstr>
      <vt:lpstr>Prezentace aplikace PowerPoint</vt:lpstr>
      <vt:lpstr>CELOSTÁTNÍ ROBOTICKÁ SOUTĚŽ  ROBO-VOZÍTKO  PLZEŇ 2022</vt:lpstr>
      <vt:lpstr>MEZINÁRODNÍ ROBOTICKÁ SOUTĚŽ  ROBO-VOZÍTKO PLZEŇ 2023 </vt:lpstr>
      <vt:lpstr>GYMNAZISTA ROKU 2023</vt:lpstr>
      <vt:lpstr>Prezentace aplikace PowerPoint</vt:lpstr>
      <vt:lpstr>mKONTEXT</vt:lpstr>
      <vt:lpstr>Prezentace aplikace PowerPoint</vt:lpstr>
      <vt:lpstr>Aktuální informace ve školství</vt:lpstr>
      <vt:lpstr>6. Diskuse, různé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Šmídová Pavlína</dc:creator>
  <cp:lastModifiedBy>Duda Petr</cp:lastModifiedBy>
  <cp:revision>216</cp:revision>
  <cp:lastPrinted>2021-02-22T12:08:57Z</cp:lastPrinted>
  <dcterms:created xsi:type="dcterms:W3CDTF">2019-03-28T14:20:39Z</dcterms:created>
  <dcterms:modified xsi:type="dcterms:W3CDTF">2022-09-20T12:47:45Z</dcterms:modified>
</cp:coreProperties>
</file>