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69" r:id="rId3"/>
    <p:sldId id="371" r:id="rId4"/>
    <p:sldId id="406" r:id="rId5"/>
    <p:sldId id="370" r:id="rId6"/>
    <p:sldId id="373" r:id="rId7"/>
    <p:sldId id="374" r:id="rId8"/>
    <p:sldId id="375" r:id="rId9"/>
    <p:sldId id="407" r:id="rId10"/>
    <p:sldId id="405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FF66"/>
    <a:srgbClr val="FF0000"/>
    <a:srgbClr val="669900"/>
    <a:srgbClr val="FF9933"/>
    <a:srgbClr val="996600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8352928" cy="3024336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Územní studie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	                 Porada s ÚÚP, 15. 03. 2016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předpisy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968552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latin typeface="Calibri" pitchFamily="34" charset="0"/>
              </a:rPr>
              <a:t>§ 30 stavebního zákona</a:t>
            </a: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endParaRPr lang="cs-CZ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(1) Územní studie </a:t>
            </a:r>
            <a:r>
              <a:rPr lang="cs-CZ" sz="1600" b="1" dirty="0" smtClean="0">
                <a:latin typeface="Calibri" pitchFamily="34" charset="0"/>
              </a:rPr>
              <a:t>navrhuje, prověřuje a posuzuje možná řešení vybraných problémů</a:t>
            </a:r>
            <a:r>
              <a:rPr lang="cs-CZ" sz="1600" dirty="0" smtClean="0">
                <a:latin typeface="Calibri" pitchFamily="34" charset="0"/>
              </a:rPr>
              <a:t>,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případně úprav nebo rozvoj některých funkčních systémů v území, například veřejné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infrastruktury, územního systému ekologické stability, které by mohly významně ovlivňovat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nebo podmiňovat využití a uspořádání území nebo jejich vybraných částí.</a:t>
            </a:r>
          </a:p>
          <a:p>
            <a:pPr algn="just">
              <a:buNone/>
            </a:pPr>
            <a:endParaRPr lang="cs-CZ" sz="16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(2) Pořizovatel pořizuje územní studii v případech, </a:t>
            </a:r>
            <a:r>
              <a:rPr lang="cs-CZ" sz="1600" b="1" dirty="0" smtClean="0">
                <a:latin typeface="Calibri" pitchFamily="34" charset="0"/>
              </a:rPr>
              <a:t>kdy je to uloženo územně</a:t>
            </a:r>
          </a:p>
          <a:p>
            <a:pPr algn="just">
              <a:buNone/>
            </a:pPr>
            <a:r>
              <a:rPr lang="cs-CZ" sz="1600" b="1" dirty="0" smtClean="0">
                <a:latin typeface="Calibri" pitchFamily="34" charset="0"/>
              </a:rPr>
              <a:t>plánovací dokumentací, z vlastního nebo jiného podnětu</a:t>
            </a:r>
            <a:r>
              <a:rPr lang="cs-CZ" sz="1600" dirty="0" smtClean="0">
                <a:latin typeface="Calibri" pitchFamily="34" charset="0"/>
              </a:rPr>
              <a:t>. V zadání územní studie určí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pořizovatel její obsah, rozsah, cíle a účel.</a:t>
            </a:r>
          </a:p>
          <a:p>
            <a:pPr algn="just">
              <a:buNone/>
            </a:pPr>
            <a:endParaRPr lang="cs-CZ" sz="16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(3) Pořízení územní studie </a:t>
            </a:r>
            <a:r>
              <a:rPr lang="cs-CZ" sz="1600" b="1" dirty="0" smtClean="0">
                <a:latin typeface="Calibri" pitchFamily="34" charset="0"/>
              </a:rPr>
              <a:t>z jiného podnětu </a:t>
            </a:r>
            <a:r>
              <a:rPr lang="cs-CZ" sz="1600" dirty="0" smtClean="0">
                <a:latin typeface="Calibri" pitchFamily="34" charset="0"/>
              </a:rPr>
              <a:t>může pořizovatel podmínit úplnou nebo</a:t>
            </a:r>
          </a:p>
          <a:p>
            <a:pPr algn="just">
              <a:buNone/>
            </a:pPr>
            <a:r>
              <a:rPr lang="cs-CZ" sz="1600" b="1" dirty="0" smtClean="0">
                <a:latin typeface="Calibri" pitchFamily="34" charset="0"/>
              </a:rPr>
              <a:t>částečnou úhradou nákladů </a:t>
            </a:r>
            <a:r>
              <a:rPr lang="cs-CZ" sz="1600" dirty="0" smtClean="0">
                <a:latin typeface="Calibri" pitchFamily="34" charset="0"/>
              </a:rPr>
              <a:t>od toho, kdo tento podnět podal.</a:t>
            </a:r>
          </a:p>
          <a:p>
            <a:pPr algn="just">
              <a:buNone/>
            </a:pPr>
            <a:endParaRPr lang="cs-CZ" sz="16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(4) Pořizovatel územní studie podá poté, kdy schválil možnost jejího využití podle</a:t>
            </a:r>
          </a:p>
          <a:p>
            <a:pPr algn="just">
              <a:buNone/>
            </a:pPr>
            <a:r>
              <a:rPr lang="cs-CZ" sz="1600" dirty="0" smtClean="0">
                <a:latin typeface="Calibri" pitchFamily="34" charset="0"/>
              </a:rPr>
              <a:t>§ 25, návrh na vložení dat o této studii do evidence územně plánovací činnosti.</a:t>
            </a: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>
                <a:latin typeface="Calibri" pitchFamily="34" charset="0"/>
              </a:rPr>
              <a:pPr/>
              <a:t>3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484784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>
                <a:latin typeface="Calibri" pitchFamily="34" charset="0"/>
              </a:rPr>
              <a:t>§ 25 stavebního zákona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Územně plánovací podklady tvoří územně analytické podklady, které zjišťují a vyhodnocují stav a vývoj území a územní studie, které </a:t>
            </a:r>
            <a:r>
              <a:rPr lang="cs-CZ" b="1" dirty="0" smtClean="0">
                <a:latin typeface="Calibri" pitchFamily="34" charset="0"/>
              </a:rPr>
              <a:t>ověřují možnosti a podmínky změn v území</a:t>
            </a:r>
            <a:r>
              <a:rPr lang="cs-CZ" dirty="0" smtClean="0">
                <a:latin typeface="Calibri" pitchFamily="34" charset="0"/>
              </a:rPr>
              <a:t>; slouží jako </a:t>
            </a:r>
            <a:r>
              <a:rPr lang="cs-CZ" b="1" u="sng" dirty="0" smtClean="0">
                <a:latin typeface="Calibri" pitchFamily="34" charset="0"/>
              </a:rPr>
              <a:t>podklad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k pořizování </a:t>
            </a:r>
            <a:r>
              <a:rPr lang="cs-CZ" dirty="0" smtClean="0">
                <a:latin typeface="Calibri" pitchFamily="34" charset="0"/>
              </a:rPr>
              <a:t>politiky územního rozvoje, </a:t>
            </a:r>
            <a:r>
              <a:rPr lang="cs-CZ" b="1" dirty="0" smtClean="0">
                <a:latin typeface="Calibri" pitchFamily="34" charset="0"/>
              </a:rPr>
              <a:t>územně plánovací dokumentace</a:t>
            </a:r>
            <a:r>
              <a:rPr lang="cs-CZ" dirty="0" smtClean="0">
                <a:latin typeface="Calibri" pitchFamily="34" charset="0"/>
              </a:rPr>
              <a:t>, jejich změně a pro rozhodování v území.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u="sng" dirty="0" smtClean="0">
                <a:latin typeface="Calibri" pitchFamily="34" charset="0"/>
              </a:rPr>
              <a:t>§ 166 odst. 3 stavebního zákona</a:t>
            </a:r>
          </a:p>
          <a:p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Územní studii </a:t>
            </a:r>
            <a:r>
              <a:rPr lang="cs-CZ" b="1" dirty="0" smtClean="0">
                <a:latin typeface="Calibri" pitchFamily="34" charset="0"/>
              </a:rPr>
              <a:t>ukládá její pořizovatel</a:t>
            </a:r>
            <a:r>
              <a:rPr lang="cs-CZ" dirty="0" smtClean="0">
                <a:latin typeface="Calibri" pitchFamily="34" charset="0"/>
              </a:rPr>
              <a:t>; poskytuje ji tomu, </a:t>
            </a:r>
            <a:r>
              <a:rPr lang="cs-CZ" b="1" dirty="0" smtClean="0">
                <a:latin typeface="Calibri" pitchFamily="34" charset="0"/>
              </a:rPr>
              <a:t>na jehož návrh nebo žádost byla pořízena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b="1" dirty="0" smtClean="0">
                <a:latin typeface="Calibri" pitchFamily="34" charset="0"/>
              </a:rPr>
              <a:t>obci a stavebnímu úřadu</a:t>
            </a:r>
            <a:r>
              <a:rPr lang="cs-CZ" dirty="0" smtClean="0">
                <a:latin typeface="Calibri" pitchFamily="34" charset="0"/>
              </a:rPr>
              <a:t>. Místa, kde je do územní studie možné nahlížet, oznámí jednotlivě dotčeným orgánům.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11560" y="548680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Právní předpisy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16024" y="476672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Postavení ÚS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899592" y="1596856"/>
            <a:ext cx="69847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územně plánovací </a:t>
            </a:r>
            <a:r>
              <a:rPr lang="cs-CZ" sz="2400" b="1" dirty="0" smtClean="0">
                <a:latin typeface="Calibri" pitchFamily="34" charset="0"/>
              </a:rPr>
              <a:t>podklad</a:t>
            </a:r>
            <a:r>
              <a:rPr lang="cs-CZ" sz="2400" dirty="0" smtClean="0">
                <a:latin typeface="Calibri" pitchFamily="34" charset="0"/>
              </a:rPr>
              <a:t> k pořizování politiky územního rozvoje, územně plánovací dokumentace, jejich změně a pro rozhodování v území. </a:t>
            </a: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zpracování může i nemusí být stanoveno v územním plánu.</a:t>
            </a: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po zaevidování představuje nezávazný </a:t>
            </a:r>
            <a:r>
              <a:rPr lang="cs-CZ" sz="2400" b="1" dirty="0" smtClean="0">
                <a:latin typeface="Calibri" pitchFamily="34" charset="0"/>
              </a:rPr>
              <a:t>podklad</a:t>
            </a:r>
            <a:r>
              <a:rPr lang="cs-CZ" sz="2400" dirty="0" smtClean="0">
                <a:latin typeface="Calibri" pitchFamily="34" charset="0"/>
              </a:rPr>
              <a:t> pro územní plánování i rozhodování v území.</a:t>
            </a:r>
            <a:endParaRPr kumimoji="0" lang="cs-CZ" sz="2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Obsah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4690864"/>
          </a:xfrm>
        </p:spPr>
        <p:txBody>
          <a:bodyPr/>
          <a:lstStyle/>
          <a:p>
            <a:pPr>
              <a:buNone/>
            </a:pPr>
            <a:endParaRPr lang="cs-CZ" sz="2000" dirty="0" smtClean="0">
              <a:latin typeface="Calibri" pitchFamily="34" charset="0"/>
            </a:endParaRPr>
          </a:p>
          <a:p>
            <a:pPr>
              <a:buNone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5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1759456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obsah územní studie není v právních předpisech nijak specifikován</a:t>
            </a: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obsah by měl být dán především tím, co je třeba v území řešit</a:t>
            </a: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základní obsah by měl být stanoven v územním </a:t>
            </a:r>
            <a:r>
              <a:rPr lang="cs-CZ" sz="2400" dirty="0" smtClean="0">
                <a:latin typeface="Calibri" pitchFamily="34" charset="0"/>
              </a:rPr>
              <a:t>plánu (je-li ÚS podmínkou pro rozhodování)</a:t>
            </a:r>
            <a:endParaRPr lang="cs-CZ" sz="24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  <a:cs typeface="Arial" pitchFamily="34" charset="0"/>
              </a:rPr>
              <a:pPr/>
              <a:t>6</a:t>
            </a:fld>
            <a:endParaRPr lang="cs-CZ"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115616" y="47667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itchFamily="34" charset="0"/>
                <a:cs typeface="Arial" pitchFamily="34" charset="0"/>
              </a:rPr>
              <a:t>Proces pořízení</a:t>
            </a:r>
            <a:endParaRPr lang="cs-CZ" sz="40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560840" cy="4752528"/>
          </a:xfrm>
        </p:spPr>
        <p:txBody>
          <a:bodyPr/>
          <a:lstStyle/>
          <a:p>
            <a:pPr lvl="0" algn="l">
              <a:buFont typeface="Arial" pitchFamily="34" charset="0"/>
              <a:buChar char="•"/>
            </a:pP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u="sng" dirty="0" smtClean="0">
                <a:latin typeface="Calibri" pitchFamily="34" charset="0"/>
              </a:rPr>
              <a:t/>
            </a:r>
            <a:br>
              <a:rPr lang="cs-CZ" sz="2000" u="sng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vyhodnocení potřebnosti </a:t>
            </a:r>
            <a:r>
              <a:rPr lang="cs-CZ" sz="2000" dirty="0" smtClean="0">
                <a:latin typeface="Calibri" pitchFamily="34" charset="0"/>
              </a:rPr>
              <a:t>územní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studie (podnět vlastníků nemovitostí, vnitřní potřeba obce řešit území…)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lhůta v územním plánu (4 roky)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obec zajistí zpracování územní studie.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přiměřené projednání </a:t>
            </a:r>
            <a:r>
              <a:rPr lang="cs-CZ" sz="2000" b="1" dirty="0" smtClean="0">
                <a:latin typeface="Calibri" pitchFamily="34" charset="0"/>
              </a:rPr>
              <a:t>(konzultace) </a:t>
            </a:r>
            <a:r>
              <a:rPr lang="cs-CZ" sz="2000" dirty="0" smtClean="0">
                <a:latin typeface="Calibri" pitchFamily="34" charset="0"/>
              </a:rPr>
              <a:t>územní studie s dotčenými orgány či vlastníky pozemků (není nijak právně upraveno</a:t>
            </a:r>
            <a:r>
              <a:rPr lang="cs-CZ" sz="2000" dirty="0" smtClean="0">
                <a:latin typeface="Calibri" pitchFamily="34" charset="0"/>
              </a:rPr>
              <a:t>)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„schválení“ ze strany obce </a:t>
            </a:r>
            <a:r>
              <a:rPr lang="cs-CZ" sz="2000" b="1" dirty="0" smtClean="0">
                <a:latin typeface="Calibri" pitchFamily="34" charset="0"/>
              </a:rPr>
              <a:t>(bere na vědomí) </a:t>
            </a: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obec požádá příslušného pořizovatele o vložení územní studie do evidence. </a:t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/>
            </a:r>
            <a:br>
              <a:rPr lang="cs-CZ" sz="20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sz="3200" dirty="0" smtClean="0">
                <a:latin typeface="Calibri" pitchFamily="34" charset="0"/>
              </a:rPr>
              <a:t/>
            </a:r>
            <a:br>
              <a:rPr lang="cs-CZ" sz="3200" dirty="0" smtClean="0">
                <a:latin typeface="Calibri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443136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Náklady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99592" y="1455168"/>
            <a:ext cx="7632848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sng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podmínka zpracování územní studie stanovena v územním plánu - náklady na její zpracování hradí obec.</a:t>
            </a: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bez podmínky – obec nebo investor 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dirty="0" smtClean="0">
              <a:latin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032" y="537592"/>
            <a:ext cx="7772400" cy="58715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Platnost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680520"/>
          </a:xfrm>
        </p:spPr>
        <p:txBody>
          <a:bodyPr/>
          <a:lstStyle/>
          <a:p>
            <a:pPr lvl="0"/>
            <a:r>
              <a:rPr lang="cs-CZ" sz="2000" dirty="0" smtClean="0">
                <a:latin typeface="Calibri" pitchFamily="34" charset="0"/>
              </a:rPr>
              <a:t>nezávazný podklad -  možnost nerespektování, nutné řádné zdůvodnění</a:t>
            </a: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pPr lvl="0"/>
            <a:r>
              <a:rPr lang="cs-CZ" sz="2000" dirty="0" smtClean="0">
                <a:latin typeface="Calibri" pitchFamily="34" charset="0"/>
              </a:rPr>
              <a:t>podmínka pro rozhodování v území -  je nutné stanovit přiměřenou lhůtu na její zaevidování  (4 roky, přechodná ustanovení bod </a:t>
            </a:r>
            <a:r>
              <a:rPr lang="cs-CZ" sz="2000" dirty="0" smtClean="0">
                <a:latin typeface="Calibri" pitchFamily="34" charset="0"/>
              </a:rPr>
              <a:t>5 – jestliže není lhůta v ÚP, platí 4 roky od nabytí účinnosti novely SZ – 01. 01. 2013)</a:t>
            </a:r>
            <a:endParaRPr lang="cs-CZ" sz="2000" dirty="0" smtClean="0">
              <a:latin typeface="Calibri" pitchFamily="34" charset="0"/>
            </a:endParaRP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pPr lvl="0"/>
            <a:r>
              <a:rPr lang="cs-CZ" sz="2000" dirty="0" smtClean="0">
                <a:latin typeface="Calibri" pitchFamily="34" charset="0"/>
              </a:rPr>
              <a:t>podmínka zpracování územní studie pozbývá platnosti marným uplynutím lhůty </a:t>
            </a: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r>
              <a:rPr lang="cs-CZ" sz="2000" dirty="0" smtClean="0">
                <a:latin typeface="Calibri" pitchFamily="34" charset="0"/>
              </a:rPr>
              <a:t>povinnost stavebního úřadu přihlížet k zaevidované územní studii není časově omezena, ledaže by se dostala územní studie do rozporu se změněným územním plánem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587152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Závěr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8458200" cy="5112568"/>
          </a:xfrm>
        </p:spPr>
        <p:txBody>
          <a:bodyPr/>
          <a:lstStyle/>
          <a:p>
            <a:pPr lvl="0"/>
            <a:r>
              <a:rPr lang="cs-CZ" sz="2000" dirty="0" smtClean="0">
                <a:latin typeface="Calibri" pitchFamily="34" charset="0"/>
              </a:rPr>
              <a:t>pořízení, projednání i obsah územní studie je právně neupravené</a:t>
            </a: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pPr lvl="0"/>
            <a:r>
              <a:rPr lang="cs-CZ" sz="2000" dirty="0" smtClean="0">
                <a:latin typeface="Calibri" pitchFamily="34" charset="0"/>
              </a:rPr>
              <a:t>územní studie není závazná, existuje </a:t>
            </a:r>
            <a:r>
              <a:rPr lang="cs-CZ" sz="2000" dirty="0" smtClean="0">
                <a:latin typeface="Calibri" pitchFamily="34" charset="0"/>
              </a:rPr>
              <a:t>riziko (výhoda?) </a:t>
            </a:r>
            <a:r>
              <a:rPr lang="cs-CZ" sz="2000" dirty="0" smtClean="0">
                <a:latin typeface="Calibri" pitchFamily="34" charset="0"/>
              </a:rPr>
              <a:t>jejího nerespektování</a:t>
            </a: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pPr lvl="0"/>
            <a:r>
              <a:rPr lang="cs-CZ" sz="2000" dirty="0" smtClean="0">
                <a:latin typeface="Calibri" pitchFamily="34" charset="0"/>
              </a:rPr>
              <a:t>dotčené orgány a veřejnost (pokud budou dotčené orgány opomenuty v procesu pořizování územní studie, nemusí jí v navazujících procesech respektovat, veřejnost nemusí být seznámena řešením)</a:t>
            </a:r>
          </a:p>
          <a:p>
            <a:pPr lvl="0"/>
            <a:endParaRPr lang="cs-CZ" sz="2000" dirty="0" smtClean="0">
              <a:latin typeface="Calibri" pitchFamily="34" charset="0"/>
            </a:endParaRPr>
          </a:p>
          <a:p>
            <a:pPr lvl="0"/>
            <a:r>
              <a:rPr lang="cs-CZ" sz="2000" dirty="0" smtClean="0">
                <a:latin typeface="Calibri" pitchFamily="34" charset="0"/>
              </a:rPr>
              <a:t>riziko nejistoty a dohadů –náklady na zpracování studie, nutnosti „schválení“ (vzetí na vědomí) územní studie obcí, nutnosti respektovat studii v navazujících řízeních (závaznost)</a:t>
            </a:r>
            <a:endParaRPr lang="cs-CZ" sz="20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5648</TotalTime>
  <Words>384</Words>
  <Application>Microsoft Office PowerPoint</Application>
  <PresentationFormat>Předvádění na obrazovce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šablona_powerpoint_znak</vt:lpstr>
      <vt:lpstr>Územní studie  </vt:lpstr>
      <vt:lpstr>Právní předpisy</vt:lpstr>
      <vt:lpstr>Snímek 3</vt:lpstr>
      <vt:lpstr>Snímek 4</vt:lpstr>
      <vt:lpstr>Obsah</vt:lpstr>
      <vt:lpstr>          vyhodnocení potřebnosti územní studie (podnět vlastníků nemovitostí, vnitřní potřeba obce řešit území…)  lhůta v územním plánu (4 roky)  obec zajistí zpracování územní studie.  přiměřené projednání (konzultace) územní studie s dotčenými orgány či vlastníky pozemků (není nijak právně upraveno)  „schválení“ ze strany obce (bere na vědomí)   obec požádá příslušného pořizovatele o vložení územní studie do evidence.        </vt:lpstr>
      <vt:lpstr>Náklady</vt:lpstr>
      <vt:lpstr>Platnost</vt:lpstr>
      <vt:lpstr>Závěr</vt:lpstr>
      <vt:lpstr>Snímek 10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260</cp:revision>
  <dcterms:created xsi:type="dcterms:W3CDTF">2006-01-16T08:12:59Z</dcterms:created>
  <dcterms:modified xsi:type="dcterms:W3CDTF">2016-03-15T07:08:25Z</dcterms:modified>
</cp:coreProperties>
</file>