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9" r:id="rId13"/>
    <p:sldId id="270" r:id="rId14"/>
    <p:sldId id="271" r:id="rId15"/>
    <p:sldId id="273" r:id="rId16"/>
    <p:sldId id="274" r:id="rId17"/>
    <p:sldId id="275" r:id="rId18"/>
    <p:sldId id="272" r:id="rId19"/>
    <p:sldId id="276" r:id="rId20"/>
    <p:sldId id="277" r:id="rId21"/>
    <p:sldId id="281" r:id="rId22"/>
    <p:sldId id="280" r:id="rId23"/>
    <p:sldId id="279" r:id="rId24"/>
    <p:sldId id="283" r:id="rId25"/>
    <p:sldId id="282" r:id="rId26"/>
    <p:sldId id="284" r:id="rId27"/>
    <p:sldId id="285" r:id="rId28"/>
    <p:sldId id="286" r:id="rId29"/>
    <p:sldId id="290" r:id="rId30"/>
    <p:sldId id="287" r:id="rId31"/>
    <p:sldId id="298" r:id="rId32"/>
    <p:sldId id="289" r:id="rId33"/>
    <p:sldId id="291" r:id="rId34"/>
    <p:sldId id="292" r:id="rId35"/>
    <p:sldId id="293" r:id="rId36"/>
    <p:sldId id="294" r:id="rId37"/>
    <p:sldId id="299" r:id="rId38"/>
    <p:sldId id="295" r:id="rId39"/>
    <p:sldId id="258" r:id="rId4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D515E-97CC-4469-9C47-4B1E98475897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216B2-EFCD-47AA-9684-761C1C7265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32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99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0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71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70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88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99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03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32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79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69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69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085A1-D55D-456E-A919-B9F9D97A0CE0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A5E7C-36D0-42FA-A921-FB8823932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8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vetoslava.novotna@plzensky-kraj.cz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gdalena.uzlikova@plzensky-kraj.cz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vetoslava.novotna@plzensky-kraj.cz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gdalena.uzlikova@plzensky-kraj.cz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1856" y="1581225"/>
            <a:ext cx="7616675" cy="2387600"/>
          </a:xfrm>
        </p:spPr>
        <p:txBody>
          <a:bodyPr>
            <a:noAutofit/>
          </a:bodyPr>
          <a:lstStyle/>
          <a:p>
            <a:pPr algn="l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Vyúčtování dotace a vyrovnávací platby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 rok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1856" y="4260406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Určeno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pro příjemce dotace z dotačního programu „Podpora sociálních služeb dle § 101a zákona o sociálních službách, Plzeňský kraj“ v roce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Plzeň,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2. 10. 2023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Položkové čerpání dotace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Sloupec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„Rozdíl – vratka poskytnuté dotace na základě čerpání“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případná vratka dotace (vypočte se automaticky), výsledná částka by měla být shodná s vratkou vypočtenou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formuláři č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Finanční vypořádání dotace.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Vratku převést na účet PK dle podmínek smlouvy (viz číslo BÚ uvedené ve formuláři).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!!!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POZOR !!!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vratku je nutné provést z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bankovního účtu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příjemce dotace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uvedeného ve Smlouvě o poskytnutí dotace, a to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nejpozději ke dni předložení vyúčtování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KÚPK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V případě příspěvkových organizací se vratka provádí prostřednictvím bankovního účtu zřizovatele! 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!!! POZOR !!!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Povinnost zaslat spolu s vratkou dotace </a:t>
            </a:r>
            <a:r>
              <a:rPr lang="cs-CZ" sz="2100" u="sng" dirty="0">
                <a:latin typeface="Arial" panose="020B0604020202020204" pitchFamily="34" charset="0"/>
                <a:cs typeface="Arial" panose="020B0604020202020204" pitchFamily="34" charset="0"/>
              </a:rPr>
              <a:t>Avízo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na Odbor ekonomický KÚPK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na email: </a:t>
            </a:r>
            <a:r>
              <a:rPr lang="cs-CZ" sz="21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kvetoslava.novotna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@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plzensky-kraj.cz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současně na Odbor sociálních věcí KÚPK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na email: </a:t>
            </a:r>
            <a:r>
              <a:rPr lang="cs-CZ" sz="2100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magdalena.uzlikova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@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plzensky-kraj.cz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(náležitosti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Avíza jsou uvedeny v dotační Smlouvě).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5611269" y="2668386"/>
            <a:ext cx="409916" cy="426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6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260623"/>
            <a:ext cx="10515600" cy="70602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Položkové čerpání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– DHM a DNM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1154"/>
            <a:ext cx="10515600" cy="4602047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Výdaje na pořízení nebo technické zhodnocení dlouhodobého hmotného a nehmotného majetku podle právních předpisů upravujících účetnictví →  NELZE HRADIT Z DOTACE!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Výdaje na pořízení vybavení/zařízení, které není dle právních předpisů upravujících účetnictví dlouhodobým hmotným a nehmotným majetkem lze hradit prostřednictvím položek rozpočtu: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2.5 Jiné spotřebované nákupy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2.1.1 Dlouhodobý nehmotný majetek do 60 tis. Kč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2.1.2 Dlouhodobý hmotný majetek do 40 tis. Kč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případě žádosti o změny rozpočtu navýšením položek 2.1.1 nebo 2.1.2 → uvést do komentáře v žádosti o změnu, že: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 dotace nebude hrazeno pořízení nebo technické zhodnocení dlouhodobého hmotného majetku a dlouhodobého hmotného majetku podle právních předpisů upravujících účetnictví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6308" y="432262"/>
            <a:ext cx="2079567" cy="6234545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Výnosy a náklady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540" y="91440"/>
            <a:ext cx="4514043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6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Výnosy a náklady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Kontaktní údaje zpracovatele dokumentu nově v hlavičce formuláře – zpracovatel formulář již nepodepisuje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Příloha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 vztahuje k celkovým nákladům a výnosům soc. služby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rozsahu Pověření výkonem SOHZ (nelze vykázat příjmy a výdaje).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Veškeré náklady a výnosy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pouze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za základní činnosti soc. služby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(bez fakultativních činností, zdravotní péče, atd.), které věcně a časově souvisí s obdobím od 1. 1.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 do 31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12.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příloh č. 3 = počet sociálních služeb uvedených v Pověření výkonem SOHZ. 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Nezaokrouhlovat částky nákladů a výnosů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(uvést hodnotu v Kč na 2 desetinná místa).</a:t>
            </a:r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!!! POZOR !!!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údaje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formuláři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č. 3 musí být shodné s údaji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Příloze č.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 vyúčtování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(sestava z účetního programu zahrnující náklady a výnosy soc. služby – „Výsledovka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Vždy okomentovat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výnosy v řádcích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„Jiné veřejné zdroje“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„Jiné soukromé zdroje“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(v případě potřeby i výnosy v dalších řádcích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5376138" y="3297766"/>
            <a:ext cx="409916" cy="426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Výnosy a náklady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Dotace PK dle § 101a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ve výši skutečně použité dotace po odečtení případných vratek NEVYČERPANÉ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dotace.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„Dotace z Individuálního projektu PK“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dotace z IP vyplacená v roce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 odečtení případné vratky NEVYČERPANÉ dotace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„Stanovené úroky z přijaté NFV“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(návratné finanční výpomoci) – stanovené úroky z NFV pro jednotlivé soc. služby byly zaslány příjemcům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NFV →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doplnit jejich výši do formuláře č. 3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 POZOR !!!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Přestože úroky z NFV nejsou účtovány do výnosů sociální služby, jsou posuzovány jako výnos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 veřejných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zdrojů. Musí tedy platit, že:</a:t>
            </a:r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Výnosy z veřejných zdrojů + úroky z NFV ≤ Vyrovnávací platba stanovená v Pověření</a:t>
            </a:r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opačném případě bude vypočtena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vratka nadměrné vyrovnávací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platby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5545954" y="3575412"/>
            <a:ext cx="397646" cy="488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532099" y="5152951"/>
            <a:ext cx="411501" cy="395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5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Výnosy a náklady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0284"/>
            <a:ext cx="9212521" cy="5462068"/>
          </a:xfrm>
        </p:spPr>
      </p:pic>
    </p:spTree>
    <p:extLst>
      <p:ext uri="{BB962C8B-B14F-4D97-AF65-F5344CB8AC3E}">
        <p14:creationId xmlns:p14="http://schemas.microsoft.com/office/powerpoint/2010/main" val="10131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Výnosy a náklady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3385" y="1088967"/>
            <a:ext cx="10590415" cy="5468588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„Výše rozpouštěné investiční dotace v roce 2023“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řádek č. 23 se vyplňuje pouze v případě, kdy se poskytovatel investiční dotace </a:t>
            </a:r>
            <a:r>
              <a:rPr 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PŘIPOJIL k Pověření výkonem SOHZ PK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tomto případě je současně vyplňován také formulář č. 6 vyúčtování „Investiční dotace na poskytování soc. služby“.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řádku č. 23 uveďte výši rozpouštěné investiční dotace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roce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 určené na pořízení majetku využívaného pro poskytování základních činností soc. služby.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případě, že majetek pořízený z investiční dotace dosud nebyl zařazen do užívání, řádek č. 23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„Výše rozpouštěné investiční dotace v roce 2023“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ani formulář č. 6 nevyplňujte.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 POZOR !!!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 výnosů soc. služby zahrnout také případnou neinvestiční dotaci související s investiční dotací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(např. neinvestiční dotace na zpracování žádosti o investiční dotaci apod.)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tuto neinvestiční dotaci uveďte do řádků č. 14 až 20 dle toho, jaký veřejný subjekt dotaci poskytl (obec, kraj, strukturální fondy EU, jiné veřejné zdroje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→ do nákladů zahrnout náklady hrazené z této neinvestiční dotace (např. náklady na zpracování žádosti o dotaci).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5450953" y="1705298"/>
            <a:ext cx="409916" cy="426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Výnosy a náklady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3385" y="1088967"/>
            <a:ext cx="10590415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případě, že jste obdrželi investiční dotaci na pořízení majetku pro poskytování soc. služby a poskytovatel této dotace se </a:t>
            </a:r>
            <a:r>
              <a:rPr 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NEPŘIPOJIL k Pověření výkonem SOHZ PK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po zařazení majetku do užívání uveďte výši rozpouštěné investiční dotace do řádků č. 14 až 20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dle toho, jaký veřejný subjekt dotaci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poskytl (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obec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kraj, strukturální fondy EU, jiné veřejné zdroje).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výnosů soc. služby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zahrnout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případnou neinvestiční dotaci související s investiční dotací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(např. neinvestiční dotace na zpracování žádosti o investiční dotaci apod.) → tuto neinvestiční dotaci uveďte do řádků č. 14 až 20 dle toho, jaký veřejný subjekt dotaci poskytl (obec, kraj, strukturální fondy EU, jiné veřejné zdroje) → do nákladů zahrnout náklady hrazené z této neinvestiční dotace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(např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náklady na zpracování žádosti o dotaci).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5333388" y="2296965"/>
            <a:ext cx="409916" cy="426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Výnosy a náklady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71401"/>
            <a:ext cx="10515600" cy="5573090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Celková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vratka nadměrné vyrovnávací platby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(vypočte se automaticky). Jedná se o součet vratek nadměrné vyrovnávací platby, ke které dochází ve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třech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níže uvedených případech: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kdy výnosy z veřejných zdrojů jsou vyšší než vyrovnávací platba stanovená v Pověření výkonem SOHZ, 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kdy výnosy jsou vyšší než náklady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kdy výnosy z veřejných zdrojů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 úroky z NFV jsou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vyšší než vyrovnávací platba stanovená v Pověření výkonem SOHZ,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Případnou vratku nadměrné vyrovnávací platby převést na účet PK (viz číslo BÚ uvedené ve formuláři).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!!!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POZOR !!!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vratku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nadměrné vyrovnávací platby je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nutné provést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nejpozději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ke dni předložení vyúčtování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KÚPK, a to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 účtu organizace poskytovatele sociální služby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případě příspěvkových organizací se vratka provádí prostřednictvím bankovního účtu zřizovatele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!!! POZOR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polu </a:t>
            </a:r>
            <a:r>
              <a:rPr 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s vratkou </a:t>
            </a:r>
            <a:r>
              <a:rPr lang="cs-CZ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nadměrné vyrovnávací platby zaslat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Avízo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na Odbor ekonomický KÚPK na email: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kvetoslava.novotna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@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plzensky-kraj.cz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současně na Odbor sociálních věcí KÚPK na email: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magdalena.uzlikova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@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plzensky-kraj.cz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5738731" y="3875512"/>
            <a:ext cx="357269" cy="391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Výsledek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hospodaření za jednotlivé soc.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Sestava z účetního programu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zahrnující náklady a výnosy sociální služby („Výsledovka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Předložit </a:t>
            </a:r>
            <a:r>
              <a:rPr 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„Analytickou výsledovku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nikoli „Dokladovou výsledovku“ (podrobná dokladová výsledovka není vyžadována).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příloh č. 4 = počet sociálních služeb uvedených v Pověření výkonem SOHZ.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Přílohu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označit/identifikovat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 jaké službě patří.</a:t>
            </a: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Příloha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musí zahrnovat celkové náklady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soc. služby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rozsahu Pověření výkonem SOHZ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tzn. nejen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hrazené z dotace dle §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101a zákona o sociálních službách, ale 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náklady hrazené výnosy od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jiných subjektů,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příspěvků zřizovatele, z úhrad od uživatelů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atd.).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Nepředkládat tzv. „Dotační výsledovku“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zahrnující pouze náklady hrazené z dotace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dle § 101a zákona o sociálních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službách (dotační výsledovka není vyžadována)</a:t>
            </a:r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5268468" y="1492239"/>
            <a:ext cx="357269" cy="391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5268468" y="5043531"/>
            <a:ext cx="357269" cy="391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8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Dotační program Plzeňského kraje dle § 101a zákona o soc. službách v roce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8241"/>
            <a:ext cx="10515600" cy="4875621"/>
          </a:xfrm>
        </p:spPr>
        <p:txBody>
          <a:bodyPr>
            <a:normAutofit/>
          </a:bodyPr>
          <a:lstStyle/>
          <a:p>
            <a:pPr marL="281178" indent="-17145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Dotace určena na osobní i provozní náklady základních činností sociálních služeb – čerpání dle rozpočtu dotace uvedeného v žádosti o dotaci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1178" indent="-171450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roce 2023 financovány pouze kapacity soc. služeb uvedené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ZÁKLADNÍ SÍTI sociálních služeb v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PK.</a:t>
            </a:r>
          </a:p>
          <a:p>
            <a:pPr marL="281178" indent="-171450"/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Dotaci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každou sociální službu je nutné účtovat odděleně od dotace na ostatní sociální služby a také odděleně od jiných dotací na danou službu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281178" indent="-171450"/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Důležité dokumenty: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Smlouva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poskytnutí účelové dotace,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Metodika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pro poskytování dotací dle § 101a,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Pověření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výkonem SOHZ,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Zásady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PK k řízení o poskytnutí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VP,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Pravidla a postupy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při poskytování sociálních služeb a čerpání dotací v rámci dotačních programů dle § 101a zákona o sociálních službách a IP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PK.</a:t>
            </a:r>
          </a:p>
          <a:p>
            <a:pPr marL="281178" indent="-171450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Formuláře pro vyúčtování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budou k dispozici na: </a:t>
            </a:r>
            <a:r>
              <a:rPr lang="cs-CZ" sz="2000" dirty="0">
                <a:solidFill>
                  <a:srgbClr val="0A12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www.plzensky-kraj.cz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(Působnosti → Sociální věci → Financování soc.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služeb).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Výsledek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hospodaření za jednotlivé soc.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Veškeré náklady a výnosy soc. služby pouze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za základní činnosti soc. služby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(bez fakultativních činností, zdravotní péče, atd.), které věcně a časově souvisejí s obdobím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1. 2023 - 31. 12. 2023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Nelze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vykázat příjmy a výdaje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za období 1. 1.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 –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31. 12.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Příloha bude zpracována v okamžiku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 zaúčtování případné vratky NEVYČERPANÉ dotace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(vypočtené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formuláři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č. 1), avšak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před zaúčtováním případné vratky vyrovnávací platby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vypočtené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formuláři č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3. 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!!! POZOR !!!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Údaje (náklady a výnosy)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Výsledovce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musí být shodné s údaji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formuláři č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3.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!!! POZOR !!!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Názvy nákladových a výnosových účtů ve výsledovce musí být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čitelné a úplné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4958521" y="3819698"/>
            <a:ext cx="357269" cy="391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2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Monitorovací ukazatele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08" y="1201126"/>
            <a:ext cx="11467417" cy="547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Monitorovací ukazatele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Kontaktní údaje zpracovatele dokumentu nově v hlavičce formuláře – zpracovatel formulář již nepodepisuje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Příloha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 vztahuje k monitorovacím ukazatelům za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CELOU SOCIÁLNÍ SLUŽBU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(pokud není v názvu ukazatele uvedeno jinak).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vyplněných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formulářů č.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 = počet sociálních služeb uvedených v Pověření výkonem SOHZ.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Podle druhu služby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vybrat správný list MS Excel formuláře (list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1 – 5).</a:t>
            </a:r>
          </a:p>
          <a:p>
            <a:pPr marL="109728" indent="0" algn="just">
              <a:buNone/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Důležité vyplnit bezchybně, dle skutečnosti.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Monitorovací ukazatele jsou zdrojem dat pro analýzu nákladovosti sítě sociálních služeb v PK → mimo jiné výpočet ukazatele „FP“ (finanční podpory) na úvazek/lůžko pro výpočet dotace na rok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3364855" y="4944188"/>
            <a:ext cx="357269" cy="391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2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Monitorovací ukazatele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Monitorovací ukazatel „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Celkové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náklady sociální služby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– vyplněné údaje musí být shodné s celkovými náklady uvedenými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formuláři č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3 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Výsledovce.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Monitorovací ukazatel „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Celkové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úvazky pracovníků soc. služby (ambulantní a terénní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služby) nebo Celkový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počet lůžek (pobytové služby)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průměrná měsíční výše úvazků/počet lůžek za rok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výpočet průměrné měsíční výše úvazků/počtu lůžek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součet výše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úvazků nebo počtu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lůžek za jednotlivé měsíce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(děleno) 12,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úvazky nebo počet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lůžek za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celou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sociální službu zahrnující kapacitu sociální služby v ZÁKLADNÍ SÍTI i v ROZVOJOVÉ SÍTI,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zahrnout i zaměstnance na DPP, DPČ (případně pracovníky najaté prostřednictvím nákupu služeb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nevykazovat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úvazky zaměstnanců pobírajících rodičovský příspěvek, peněžitou pomoc v mateřství nebo dlouhodobě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nemocných,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průměrné měsíční výše úvazků se provádí na základě fondu pracovní doby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včetně  placených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svátků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Monitorovací ukazatele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Monitorovací ukazatel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„Celkové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úvazky pracovníků soc. služby v ZÁKLADNÍ SÍTI (ambulantní a terénní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služby) nebo Celkový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počet lůžek v ZÁKLADNÍ SÍTI (pobytové služby)“: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průměrná měsíční výše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úvazků nebo počet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lůžek za rok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ale pouze za ZÁKLADNÍ SÍŤ,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 určený pro sledování dodržení podmínek Smlouvy v případě, kdy výše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úvazků nebo počet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lůžek uvedený v Pověření výkonem SOHZ není shodný s výší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úvazků nebo počtem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lůžek uvedených ve Smlouvě.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 případě, že ve Smlouvě u dané sociální služby výše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úvazků nebo počet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lůžek uveden není, tento ukazatel se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nevyplňuje!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 POZOR !!!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 rok 2023 nově zjišťovány ukazatele týkající se výše úvazků také u pobytových služeb (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 výpočtu ukazatele nezahrnovat zdravotnické pracovníky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„Celkové ÚVAZKY všech pracovníků sociální služby“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Celkové ÚVAZKY všech pracovníků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přímé péči“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Důvodem je potřeba vykazovat statistická data pro MPSV týkajících se financování osobních nákladů sociálních služeb.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3913494" y="5114004"/>
            <a:ext cx="357269" cy="391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4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Monitorovací ukazatele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 Pověření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výkonem SOHZ je uvedena výše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úvazků nebo počet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lůžek na základě údajů v Žádosti o vydání Pověření výkonem SOHZ → tento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údaj je podkladem pro výpočet vyrovnávací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platby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(údaj může zahrnovat kapacitu v Základní i Rozvojové síti).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 Smlouvě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poskytnutí dotace je uvedena výše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úvazků nebo počet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lůžek na základě údajů uvedených v Žádosti o dotaci v aplikaci OK služby → tento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údaj je podkladem pro výpočet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dotace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(údaj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zahrnuje pouze kapacitu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síti).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Není-li ve Smlouvě výše úvazků/počet lůžek uveden, byla vyrovnávací platba i dotace vypočtena na základě stejných údajů o výši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úvazků nebo počtu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lůžek a tyto údaje jsou uvedeny pouze v Pověření výkonem SOHZ.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!!! POZOR !!!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hrozbu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vrácení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části dotace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nebo překročení vyrovnávací platby (vratka nadměrné vyrovnávací platby)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případě nenaplnění tohoto monitorovacího ukazatele: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celkové ÚVAZKY pracovníků sociální služby → možnost 20% poklesu nebo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% nárůstu monitorovacího ukazatele bez sankcí,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celkový počet LŮŽEK →  možnost 20% poklesu monitorovacího ukazatele bez sankcí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5415723" y="2997821"/>
            <a:ext cx="357269" cy="391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3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Monitorovací ukazatele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Monitorovací ukazatel „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Úhrady od uživatelů za poskytování úkonů základních činností, u kterých je stanovena maximální výše hodinové úhrady dle vyhlášky č. 505/2006 Sb.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nezahrnuje např. úhrady za zajištění stravy, dovoz nebo donášku jídla, zajištění velkého nákupu, praní a žehlení prádla.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Monitorovací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 „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Celkový počet hodin setkání (počet hodin poskytování úkonů základních činností, u kterých je stanovena maximální výše hodinové úhrady dle vyhlášky č. 505/2006 Sb.)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nezahrnuje poskytování úkonů jako je např. zajištění stravy, dovoz nebo donáška jídla, zajištění velkého nákupu, praní a žehlení prádla.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/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900" dirty="0"/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Monitorovací ukazatele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Prioritní monitorovací ukazatele (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průměrný měsíční počet lůžek za kalendářní rok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→ sledováno dodržení údajů ze žádosti, na základě kterých byla služba prioritně podpořena (vyšší dotace):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„Celkový počet lůžek sociální služby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obsazených klienty s poruchou autistického spektra“.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„Celkový počet lůžek sociální služby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DOZP obsazených klienty, kterým je stanovena úhrada dle § 74 zákona o sociálních službách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průměrného měsíčního počtu prioritních lůžek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celkový počet prioritních lůžko/dnů (příklad viz níže: 2.730 lůžko/dnů) vydělený počtem dnů v roce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(365 dnů) = 2.730 / 365 = 7,48 prioritních lůžek (zaokrouhleno na 2 desetinná místa).</a:t>
            </a:r>
          </a:p>
          <a:p>
            <a:pPr marL="109728" indent="0" algn="just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Celkový počet prioritních lůžko/dnů = nasčítaný celkový počet dnů, kdy byla jednotlivá lůžka sociální služby obsazena prioritní cílovou skupinou. </a:t>
            </a: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celkový počet lůžek sociální služby = 10; 5 klientů z prioritní cílové skupiny obsadilo lůžko na celý rok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2023; 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klientů z prioritní cílové skupiny pouze od ledna do června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tj. na  181 dní. Výpočet: (5 *365) + (5 * 181) = 1825 + 905 = 2.730 prioritních lůžko/dnů.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/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900" dirty="0"/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Investiční dotace na poskytování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" y="1742251"/>
            <a:ext cx="11721737" cy="404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Investiční dotace na poskytování sociální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Formulář č. 6 se vyplňuje pouze v případě, kdy: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poskytovatel investiční dotace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PŘIPOJIL k Pověření výkonem SOHZ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PK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současně byl majetek pořízený z investiční dotace zařazen do užívání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„Celková výše investiční dotace na poskytování soc. služby v PK“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celková konečná výše vyplacené investiční dotace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„Celková doba rozpouštění investiční dotace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na poskytování soc. služby v PK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ýše rozpouštěné investiční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dotace na poskytování soc. služby v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PK v roce 2023“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„Zůstatek investiční dotace na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poskytování soc. služby v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PK pro následující období po roce 2023“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část vyplacené investiční dotace, která bude rozpuštěna ve výnosech v následujících letech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900" dirty="0"/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1433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ředložení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8472"/>
            <a:ext cx="10515600" cy="5347459"/>
          </a:xfrm>
        </p:spPr>
        <p:txBody>
          <a:bodyPr>
            <a:normAutofit/>
          </a:bodyPr>
          <a:lstStyle/>
          <a:p>
            <a:pPr marL="281178" indent="-17145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Vyúčtování musí být podáno </a:t>
            </a: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v termínu do 22. 1. 2024</a:t>
            </a:r>
          </a:p>
          <a:p>
            <a:pPr marL="281178" indent="-171450"/>
            <a:endParaRPr lang="cs-CZ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>
              <a:lnSpc>
                <a:spcPct val="8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Forma doručení vyúčtování:</a:t>
            </a:r>
          </a:p>
          <a:p>
            <a:pPr marL="738378" lvl="1" indent="-171450">
              <a:lnSpc>
                <a:spcPct val="8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datovou zprávou na adresu KÚPK v elektronické podobě</a:t>
            </a:r>
          </a:p>
          <a:p>
            <a:pPr marL="738378" lvl="1" indent="-171450">
              <a:lnSpc>
                <a:spcPct val="8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listinné podobě poštou (dostačující je razítko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podací pošty ze dne 22. 1. 2024)</a:t>
            </a:r>
          </a:p>
          <a:p>
            <a:pPr marL="738378" lvl="1" indent="-171450">
              <a:lnSpc>
                <a:spcPct val="8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listinné podobě osobně na podatelnu KÚPK</a:t>
            </a:r>
          </a:p>
          <a:p>
            <a:pPr marL="292608" lvl="1" indent="0" algn="just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 POZOR !!!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dle podmínek dotačního programu je příjemce dotace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povinen předložit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vypořádání poskytnutých finančních prostředků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 termínu stanoveném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smlouvou na stanovených formulářích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Tato podmínka je splněna tehdy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pokud jsou z vyúčtování zřejmé údaje týkající se výše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poskytnuté a využité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dotace,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výše případné vratky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nevyčerpané dotace a čerpání dotace dle položek rozpočtu dotace. 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NELZE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předložit vyúčtování v termínu stanoveném smlouvou obsahující např. pouze formulář č. 5 Monitorovací ukazatele soc. služby → v takovém případě NENÍ splněna podmínka předložení finančního vypořádání v termínu!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5421084" y="4846322"/>
            <a:ext cx="404949" cy="412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9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VYÚČTOVÁNÍ dotace dle § 101a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84" y="1325563"/>
            <a:ext cx="10515600" cy="546146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Finanční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vypořádání dotace</a:t>
            </a:r>
          </a:p>
          <a:p>
            <a:pPr marL="109728" indent="0" algn="ctr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Položkové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čerpání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dotace</a:t>
            </a:r>
          </a:p>
          <a:p>
            <a:pPr marL="109728" indent="0" algn="ctr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Dokumenty týkající se pouze poskytnuté dotace dle § 101a</a:t>
            </a:r>
          </a:p>
          <a:p>
            <a:pPr marL="109728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Výnosy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a náklady sociální služby</a:t>
            </a:r>
          </a:p>
          <a:p>
            <a:pPr marL="109728" indent="0" algn="ctr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4. Výsledek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hospodaření sociální služby</a:t>
            </a:r>
          </a:p>
          <a:p>
            <a:pPr marL="109728" indent="0" algn="ctr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5. Monitorovací ukazatele sociální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  <a:p>
            <a:pPr marL="109728" indent="0" algn="ctr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6. Investiční dotace na poskytování sociální služby</a:t>
            </a:r>
            <a:endParaRPr lang="cs-CZ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cs-CZ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Dokumenty týkající se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celé sociální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služby v rozsahu Pověření výkonem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SOHZ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5895304" y="2101669"/>
            <a:ext cx="363121" cy="45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880923" y="4905828"/>
            <a:ext cx="363121" cy="45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1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 na pracovníky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dotačního </a:t>
            </a:r>
            <a:r>
              <a:rPr lang="cs-CZ" sz="3200" u="sng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dle § 101a zákona o soc.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84" y="1325563"/>
            <a:ext cx="10515600" cy="5461462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Mgr. Magdaléna Uzlíková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Oddělení správní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tel.: 377 195 401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100" dirty="0" err="1">
                <a:latin typeface="Arial" panose="020B0604020202020204" pitchFamily="34" charset="0"/>
                <a:cs typeface="Arial" panose="020B0604020202020204" pitchFamily="34" charset="0"/>
              </a:rPr>
              <a:t>magdalena.uzlikova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plzensky-kraj.cz</a:t>
            </a:r>
          </a:p>
          <a:p>
            <a:pPr algn="ctr">
              <a:spcBef>
                <a:spcPts val="0"/>
              </a:spcBef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Ing. Kateřina Burešová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Oddělení správní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tel.: 377 195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454, 773 799 462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katerina.buresova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plzensky-kraj.cz</a:t>
            </a:r>
          </a:p>
          <a:p>
            <a:pPr algn="ctr">
              <a:spcBef>
                <a:spcPts val="0"/>
              </a:spcBef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Mgr. Hana Jílková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Oddělení správního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tel.: 377 195 192, 724 217 944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hana.jilkova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plzensky-kraj.cz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1698" y="2207623"/>
            <a:ext cx="10515600" cy="41931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 POZOR !!!</a:t>
            </a:r>
          </a:p>
          <a:p>
            <a:pPr marL="0" indent="0" algn="ctr">
              <a:lnSpc>
                <a:spcPct val="110000"/>
              </a:lnSpc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Následující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prezentace je určena pouze pro sociální služby, které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financovány z Individuálního projektu Plzeňského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 dotace z IP PK za rok 2023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3385" y="972864"/>
            <a:ext cx="10515600" cy="5689193"/>
          </a:xfrm>
        </p:spPr>
        <p:txBody>
          <a:bodyPr>
            <a:normAutofit lnSpcReduction="10000"/>
          </a:bodyPr>
          <a:lstStyle/>
          <a:p>
            <a:pPr marL="281178" indent="-171450"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Dotaci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IP PK na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každou sociální službu je nutné účtovat odděleně od dotace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IP PK na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ostatní sociální služby a také odděleně od jiných dotací na danou službu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281178" indent="-171450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>
              <a:lnSpc>
                <a:spcPct val="10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Protože termín pro předložení vyúčtování uvedený ve smlouvě (20.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2024) připadá na sobotu, je možné předložit vyúčtování nejpozději následující pracovní den → </a:t>
            </a:r>
            <a:r>
              <a:rPr 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nejpozdější den pro PŘEDLOŽENÍ vyúčtování 22. 1. 2024 (pondělí).</a:t>
            </a:r>
          </a:p>
          <a:p>
            <a:pPr marL="281178" indent="-171450"/>
            <a:endParaRPr lang="cs-CZ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Forma doručení vyúčtování:</a:t>
            </a:r>
          </a:p>
          <a:p>
            <a:pPr marL="738378" lvl="1" indent="-17145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datovou zprávou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adresu KÚPK 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elektronické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podobě</a:t>
            </a:r>
          </a:p>
          <a:p>
            <a:pPr marL="738378" lvl="1" indent="-171450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listinné podobě osobně na podatelnu KÚPK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8378" lvl="1" indent="-17145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listinné podobě poštou →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však třeba zajistit, aby vyúčtování bylo DORUČENO na KÚPK nejpozději 22. 1. 2024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8378" lvl="1" indent="-171450"/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>
              <a:lnSpc>
                <a:spcPct val="100000"/>
              </a:lnSpc>
            </a:pPr>
            <a:r>
              <a:rPr lang="pl-PL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!!! POZOR !!! Vyúčtování dotace z IP PK se nepředkládá prostřednictvím aplikace eDotace !!!</a:t>
            </a:r>
          </a:p>
          <a:p>
            <a:pPr marL="281178" indent="-171450"/>
            <a:endParaRPr lang="pl-PL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178" indent="-171450">
              <a:lnSpc>
                <a:spcPct val="100000"/>
              </a:lnSpc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Formuláře pro vyúčtování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budou k dispozici na: www.plzensky-kraj.cz (Působnosti → Sociální věci →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projekt Podpora sociálních služeb v PK 2023 - 2025)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5331493" y="4304937"/>
            <a:ext cx="363121" cy="45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Finanční vypořádání dotace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rok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z IP PK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81" y="1627162"/>
            <a:ext cx="11630157" cy="4368689"/>
          </a:xfrm>
        </p:spPr>
      </p:pic>
    </p:spTree>
    <p:extLst>
      <p:ext uri="{BB962C8B-B14F-4D97-AF65-F5344CB8AC3E}">
        <p14:creationId xmlns:p14="http://schemas.microsoft.com/office/powerpoint/2010/main" val="640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Položkové čerpání dotace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rok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z IP PK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4" y="1025006"/>
            <a:ext cx="9287690" cy="5728490"/>
          </a:xfrm>
        </p:spPr>
      </p:pic>
    </p:spTree>
    <p:extLst>
      <p:ext uri="{BB962C8B-B14F-4D97-AF65-F5344CB8AC3E}">
        <p14:creationId xmlns:p14="http://schemas.microsoft.com/office/powerpoint/2010/main" val="355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Výsledek hospodaření za jednotlivé soc. služby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326" y="1472928"/>
            <a:ext cx="10515600" cy="474499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Sestava z účetního programu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zahrnující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pouze náklady hrazené z dotace IP PK a výnos dotace z IP PK („tzv.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Dotační výsledovka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Předložit </a:t>
            </a:r>
            <a:r>
              <a:rPr 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„Dokladovou </a:t>
            </a: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výsledovku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nikoli pouze „Analytickou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výsledovku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Počet příloh č. 3 = počet sociálních služeb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inancovaných z IP PK.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Přílohu označit/identifikovat k jaké službě patří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 sociální službu financovanou z IP PK, za kterou není nepředkládáno vyúčtování z dotačního programu dle § 101a zákona o soc. službách, budou předkládány ještě další formuláře vyúčtování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formuláře budou poskytovatelům těchto služeb zaslány individuálně.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 na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pracovníky</a:t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Individuálního projektu Plzeňského kraje</a:t>
            </a:r>
            <a:endParaRPr lang="cs-CZ" sz="3200" u="sng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84" y="1325563"/>
            <a:ext cx="10515600" cy="546146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Ing. Alena Růžičková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Oddělení správní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tel.: 377 195 500, 773 799 463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alena.ruzickova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plzensky-kraj.cz</a:t>
            </a:r>
          </a:p>
          <a:p>
            <a:pPr algn="ctr">
              <a:spcBef>
                <a:spcPts val="0"/>
              </a:spcBef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Naďa Polášková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Oddělení správní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tel.: 377 195 065, 777 353 688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nada.polaskova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plzensky-kraj.cz</a:t>
            </a:r>
          </a:p>
          <a:p>
            <a:pPr algn="ctr">
              <a:spcBef>
                <a:spcPts val="0"/>
              </a:spcBef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Mgr. Hana Jílková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vedoucí Oddělení správního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tel.: 377 195 192, 724 217 944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hana.jilkova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plzensky-kraj.cz</a:t>
            </a:r>
          </a:p>
        </p:txBody>
      </p:sp>
    </p:spTree>
    <p:extLst>
      <p:ext uri="{BB962C8B-B14F-4D97-AF65-F5344CB8AC3E}">
        <p14:creationId xmlns:p14="http://schemas.microsoft.com/office/powerpoint/2010/main" val="29097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17112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3385" y="3367042"/>
            <a:ext cx="10515600" cy="193647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Mgr. Magdaléna Uzlíková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Oddělení správní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Krajský úřad Plzeňského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377 195 401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magdalena.uzlikova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plzensky-kraj.cz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6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list vyúčtování </a:t>
            </a:r>
            <a:r>
              <a:rPr lang="cs-C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ZRUŠENO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652" y="1213657"/>
            <a:ext cx="3604767" cy="5544589"/>
          </a:xfrm>
        </p:spPr>
      </p:pic>
    </p:spTree>
    <p:extLst>
      <p:ext uri="{BB962C8B-B14F-4D97-AF65-F5344CB8AC3E}">
        <p14:creationId xmlns:p14="http://schemas.microsoft.com/office/powerpoint/2010/main" val="35569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Finanční vypořádání dotace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" y="986278"/>
            <a:ext cx="9185564" cy="5693467"/>
          </a:xfrm>
        </p:spPr>
      </p:pic>
    </p:spTree>
    <p:extLst>
      <p:ext uri="{BB962C8B-B14F-4D97-AF65-F5344CB8AC3E}">
        <p14:creationId xmlns:p14="http://schemas.microsoft.com/office/powerpoint/2010/main" val="10170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Finanční vypořádání dotace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386647"/>
          </a:xfrm>
        </p:spPr>
        <p:txBody>
          <a:bodyPr>
            <a:no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Kontaktní údaje zpracovatele dokumentu nově v hlavičce formuláře – zpracovatel formulář již nepodepisuje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Sloupec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č. 1 – celková výše dotace převedená PK na účet poskytovatele soc. služeb k 31. 12.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Sloupec č. 2 – výše vratek dotace provedených v průběhu roku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 vyúčtováním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dotace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Sloupec č. 3  - výše skutečně použitých finančních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prostředků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poskytnuté dotace k 31. 12.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Do vyúčtování je možné zahrnout výdaje proplacené do 15. 1.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to pouze v případě, že věcně a časově souvisí s obdobím kalendářního roku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jsou zaúčtovány jako náklady tohoto roku.</a:t>
            </a:r>
          </a:p>
          <a:p>
            <a:pPr marL="109728" indent="0" algn="just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Sloupec č. 4 – případná vratka dotace (vypočte se automaticky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Položkové čerpání dotace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82" y="1059592"/>
            <a:ext cx="8362456" cy="5706968"/>
          </a:xfrm>
        </p:spPr>
      </p:pic>
    </p:spTree>
    <p:extLst>
      <p:ext uri="{BB962C8B-B14F-4D97-AF65-F5344CB8AC3E}">
        <p14:creationId xmlns:p14="http://schemas.microsoft.com/office/powerpoint/2010/main" val="4125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Položkové čerpání dotace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967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Kontaktní údaje zpracovatele dokumentu nově v hlavičce formuláře – zpracovatel formulář již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nepodepisuje.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Počet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vyplněných příloh č. 2 = počet sociálních služeb dotovaných z dotačního titulu dle § 101a (10 služeb = 10 příloh č. 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Sloupec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„Konečná částka dotace poskytnutá PK (po odečtení případných vratek v průběhu roku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2023)“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myšleny jsou vratky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dotace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průběhu roku 2023 před vyúčtováním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 nikoli vratky nevyčerpané dotace v rámci vyúčtování.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Sloupec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„Položkové čerpání DOTACE NA ZÁKLADNÍ SÍŤ dle žádosti v OK služby nebo po změně schválené PK“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údaje ze žádosti vyplněné v aplikaci OK služby v tabulce „Rozpočet služby“, konkrétně sloupec „Z toho prostřednictvím kraje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 POZOR !!!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případě, že v průběhu roku došlo ke změně rozpočtu dotace v žádosti, vyplní žadatel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rozpočet po změně schválené PK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původní rozpočet dotace ze žádosti již neuvádí.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9466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Položkové čerpání dotace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178" y="1010590"/>
            <a:ext cx="10515600" cy="546146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!!! POZOR !!!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 případě, že bylo žádáno o dotaci současně na kapacitu služby v ZÁKLADNÍ A ROZVOJOVÉ SÍTI,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uveďte pouze rozpočet dotace v ZÁKLADNÍ SÍTI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který jste vyčíslili v příloze žádosti "Rozdělení zdrojů financování a požadavku na dotaci v ZÁKLADNÍ a ROZVOJOVÉ SÍTI" v aplikaci OK služby.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Sloupec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„Skutečně čerpané prostředky poskytnuté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dotace“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výše skutečně použitých prostředků z poskytnuté dotace.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Sloupec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„Porovnání skutečného čerpání dotace a položkového rozpočtu dotace v žádosti/rozpočtu po schválení změn“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formulář automaticky vyčíslí (v Kč a v %) rozdíl mezi skutečně čerpanými prostředky dotace a předpokládaným rozpočtem dotace v jednotlivých položkách.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!!! POZOR !!!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řečerpání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položky o více než 15 %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čerpání dotace v původně nulové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položce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→ vrácení části dotace z důvodu porušení podmínek Smlouvy !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Zvážit podání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Žádosti o změnu rozpočtu čerpání dotace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Žádost o změnu rozpočtu je nutné podat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nejpozději do 30. 11.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/>
          </a:p>
        </p:txBody>
      </p:sp>
      <p:sp>
        <p:nvSpPr>
          <p:cNvPr id="5" name="Šipka dolů 4"/>
          <p:cNvSpPr/>
          <p:nvPr/>
        </p:nvSpPr>
        <p:spPr>
          <a:xfrm>
            <a:off x="5562273" y="4364378"/>
            <a:ext cx="409916" cy="426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5562273" y="5446024"/>
            <a:ext cx="409916" cy="426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6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3880</Words>
  <Application>Microsoft Office PowerPoint</Application>
  <PresentationFormat>Širokoúhlá obrazovka</PresentationFormat>
  <Paragraphs>315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Motiv Office</vt:lpstr>
      <vt:lpstr>Vyúčtování dotace a vyrovnávací platby  za rok 2023</vt:lpstr>
      <vt:lpstr>Dotační program Plzeňského kraje dle § 101a zákona o soc. službách v roce 2023</vt:lpstr>
      <vt:lpstr>Předložení vyúčtování</vt:lpstr>
      <vt:lpstr>Úvodní list vyúčtování - ZRUŠENO</vt:lpstr>
      <vt:lpstr>1. Finanční vypořádání dotace</vt:lpstr>
      <vt:lpstr>1. Finanční vypořádání dotace</vt:lpstr>
      <vt:lpstr>2. Položkové čerpání dotace</vt:lpstr>
      <vt:lpstr>2. Položkové čerpání dotace</vt:lpstr>
      <vt:lpstr>2. Položkové čerpání dotace</vt:lpstr>
      <vt:lpstr>2. Položkové čerpání dotace</vt:lpstr>
      <vt:lpstr>2. Položkové čerpání dotace – DHM a DNM</vt:lpstr>
      <vt:lpstr>3. Výnosy a náklady sociální služby</vt:lpstr>
      <vt:lpstr>3. Výnosy a náklady sociální služby</vt:lpstr>
      <vt:lpstr>3. Výnosy a náklady sociální služby</vt:lpstr>
      <vt:lpstr>3. Výnosy a náklady sociální služby</vt:lpstr>
      <vt:lpstr>3. Výnosy a náklady sociální služby</vt:lpstr>
      <vt:lpstr>3. Výnosy a náklady sociální služby</vt:lpstr>
      <vt:lpstr>3. Výnosy a náklady sociální služby</vt:lpstr>
      <vt:lpstr>4. Výsledek hospodaření za jednotlivé soc. služby</vt:lpstr>
      <vt:lpstr>4. Výsledek hospodaření za jednotlivé soc. služby</vt:lpstr>
      <vt:lpstr>5. Monitorovací ukazatele sociální služby</vt:lpstr>
      <vt:lpstr>5. Monitorovací ukazatele sociální služby</vt:lpstr>
      <vt:lpstr>5. Monitorovací ukazatele sociální služby</vt:lpstr>
      <vt:lpstr>5. Monitorovací ukazatele sociální služby</vt:lpstr>
      <vt:lpstr>5. Monitorovací ukazatele sociální služby</vt:lpstr>
      <vt:lpstr>5. Monitorovací ukazatele sociální služby</vt:lpstr>
      <vt:lpstr>5. Monitorovací ukazatele sociální služby</vt:lpstr>
      <vt:lpstr>6. Investiční dotace na poskytování sociální služby</vt:lpstr>
      <vt:lpstr>6. Investiční dotace na poskytování sociální služby</vt:lpstr>
      <vt:lpstr>SHRNUTÍ VYÚČTOVÁNÍ dotace dle § 101a</vt:lpstr>
      <vt:lpstr>Kontakty na pracovníky  dotačního programu dle § 101a zákona o soc. službách</vt:lpstr>
      <vt:lpstr>Prezentace aplikace PowerPoint</vt:lpstr>
      <vt:lpstr>Vyúčtování dotace z IP PK za rok 2023</vt:lpstr>
      <vt:lpstr>1. Finanční vypořádání dotace za rok 2023 z IP PK</vt:lpstr>
      <vt:lpstr>2. Položkové čerpání dotace za rok 2023 z IP PK</vt:lpstr>
      <vt:lpstr>3. Výsledek hospodaření za jednotlivé soc. služby</vt:lpstr>
      <vt:lpstr>Kontakty na pracovníky Individuálního projektu Plzeňského kraje</vt:lpstr>
      <vt:lpstr>Děkuji za pozornost!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Uzlíková Magdaléna</dc:creator>
  <cp:lastModifiedBy>Uzlíková Magdaléna</cp:lastModifiedBy>
  <cp:revision>153</cp:revision>
  <cp:lastPrinted>2023-10-02T04:39:56Z</cp:lastPrinted>
  <dcterms:created xsi:type="dcterms:W3CDTF">2023-07-12T06:56:47Z</dcterms:created>
  <dcterms:modified xsi:type="dcterms:W3CDTF">2023-10-06T12:55:08Z</dcterms:modified>
</cp:coreProperties>
</file>