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64" r:id="rId5"/>
    <p:sldId id="265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740725"/>
            <a:ext cx="4485011" cy="109819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Dobývání nerostů  v ÚPD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Babylon 25. - 26. 04.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59716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Otázky</a:t>
            </a:r>
            <a:r>
              <a:rPr lang="cs-CZ" sz="2400" b="1" dirty="0">
                <a:solidFill>
                  <a:srgbClr val="00B050"/>
                </a:solidFill>
              </a:rPr>
              <a:t/>
            </a:r>
            <a:br>
              <a:rPr lang="cs-CZ" sz="2400" b="1" dirty="0">
                <a:solidFill>
                  <a:srgbClr val="00B050"/>
                </a:solidFill>
              </a:rPr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musí být v ÚP plocha těžby, aby se mohlo těžit?</a:t>
            </a:r>
          </a:p>
          <a:p>
            <a:endParaRPr lang="cs-CZ" dirty="0"/>
          </a:p>
          <a:p>
            <a:r>
              <a:rPr lang="cs-CZ" dirty="0" smtClean="0"/>
              <a:t>jak znázornit plochu rekultivace?</a:t>
            </a:r>
            <a:endParaRPr lang="cs-CZ" dirty="0"/>
          </a:p>
          <a:p>
            <a:pPr marL="0" indent="0">
              <a:buNone/>
            </a:pP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Dobývání nerostů v ÚPD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976586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Právní rámec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044226"/>
            <a:ext cx="7886700" cy="52152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r>
              <a:rPr lang="cs-CZ" dirty="0" smtClean="0"/>
              <a:t>§ 26 (1) SZ – limit </a:t>
            </a:r>
          </a:p>
          <a:p>
            <a:r>
              <a:rPr lang="cs-CZ" dirty="0" smtClean="0"/>
              <a:t>§ 80 (2) SZ – změna využití území </a:t>
            </a:r>
          </a:p>
          <a:p>
            <a:r>
              <a:rPr lang="cs-CZ" dirty="0" smtClean="0"/>
              <a:t>§ 18 vyhlášky </a:t>
            </a:r>
            <a:r>
              <a:rPr lang="cs-CZ" dirty="0" smtClean="0"/>
              <a:t>501/2006 </a:t>
            </a:r>
            <a:r>
              <a:rPr lang="cs-CZ" dirty="0" smtClean="0"/>
              <a:t>Sb. – plochy těžby nerostů</a:t>
            </a:r>
          </a:p>
          <a:p>
            <a:r>
              <a:rPr lang="cs-CZ" dirty="0" smtClean="0"/>
              <a:t>ÚAP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Horní zákon § 15, 16, 17, 24, 26...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Dobývání nerostů v ÚPD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30770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Postup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386926"/>
            <a:ext cx="7886700" cy="50388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stanovení CHLÚ </a:t>
            </a:r>
            <a:r>
              <a:rPr lang="cs-CZ" dirty="0" smtClean="0"/>
              <a:t>dle § 17 HZ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CHLÚ jako limit v ÚAP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CHLÚ jako limit v ÚP (§ 17 odst. 5 HZ, podoba s územní rezervou)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stanovení DP</a:t>
            </a:r>
            <a:r>
              <a:rPr lang="cs-CZ" dirty="0" smtClean="0"/>
              <a:t> dle § 24, 25, 26, 27 HZ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rozhodnutí o změně využití území § 80 (2) SZ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závazné stanovisko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</a:t>
            </a:r>
            <a:r>
              <a:rPr lang="cs-CZ" sz="2400" dirty="0" smtClean="0"/>
              <a:t>DP </a:t>
            </a:r>
            <a:r>
              <a:rPr lang="cs-CZ" sz="2200" dirty="0" smtClean="0"/>
              <a:t>(správní </a:t>
            </a:r>
            <a:r>
              <a:rPr lang="cs-CZ" sz="2200" dirty="0"/>
              <a:t>řízení o stanovení dobývacího </a:t>
            </a:r>
            <a:r>
              <a:rPr lang="cs-CZ" sz="2200" dirty="0" smtClean="0"/>
              <a:t>prostoru)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vydání povolení obvodním báňským úřadem </a:t>
            </a:r>
            <a:r>
              <a:rPr lang="cs-CZ" sz="2400" dirty="0" smtClean="0"/>
              <a:t>(správní </a:t>
            </a:r>
            <a:r>
              <a:rPr lang="cs-CZ" sz="2400" dirty="0"/>
              <a:t>řízením o povolení hornické </a:t>
            </a:r>
            <a:r>
              <a:rPr lang="cs-CZ" sz="2400" dirty="0" smtClean="0"/>
              <a:t>činnosti)</a:t>
            </a:r>
          </a:p>
          <a:p>
            <a:pPr marL="0" indent="0">
              <a:buNone/>
            </a:pPr>
            <a:r>
              <a:rPr lang="cs-CZ" sz="2400" i="1" dirty="0" smtClean="0"/>
              <a:t>§ 24 (1</a:t>
            </a:r>
            <a:r>
              <a:rPr lang="cs-CZ" sz="2400" i="1" dirty="0"/>
              <a:t>) Oprávnění organizace k dobývání výhradního ložiska vzniká stanovením dobývacího prostoru</a:t>
            </a:r>
            <a:endParaRPr lang="cs-CZ" sz="2400" i="1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Dobývání nerostů v ÚPD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043091"/>
            <a:ext cx="8132965" cy="5561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00B050"/>
                </a:solidFill>
              </a:rPr>
              <a:t>Rekultivace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781" y="1929008"/>
            <a:ext cx="78867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plocha </a:t>
            </a:r>
            <a:r>
              <a:rPr lang="cs-CZ" dirty="0"/>
              <a:t>těžby a následná rekultivace </a:t>
            </a:r>
            <a:r>
              <a:rPr lang="cs-CZ" dirty="0" smtClean="0"/>
              <a:t>jako územní </a:t>
            </a:r>
            <a:r>
              <a:rPr lang="cs-CZ" dirty="0"/>
              <a:t>rezerva</a:t>
            </a:r>
          </a:p>
          <a:p>
            <a:r>
              <a:rPr lang="cs-CZ" dirty="0"/>
              <a:t>p</a:t>
            </a:r>
            <a:r>
              <a:rPr lang="cs-CZ" dirty="0" smtClean="0"/>
              <a:t>locha </a:t>
            </a:r>
            <a:r>
              <a:rPr lang="cs-CZ" dirty="0"/>
              <a:t>těžby a </a:t>
            </a:r>
            <a:r>
              <a:rPr lang="cs-CZ" dirty="0" smtClean="0"/>
              <a:t>následná </a:t>
            </a:r>
            <a:r>
              <a:rPr lang="cs-CZ" dirty="0"/>
              <a:t>rekultivace </a:t>
            </a:r>
            <a:r>
              <a:rPr lang="cs-CZ" dirty="0" smtClean="0"/>
              <a:t>jako </a:t>
            </a:r>
            <a:r>
              <a:rPr lang="cs-CZ" dirty="0"/>
              <a:t>plocha změny v krajině </a:t>
            </a:r>
            <a:endParaRPr lang="cs-CZ" dirty="0" smtClean="0"/>
          </a:p>
          <a:p>
            <a:r>
              <a:rPr lang="cs-CZ" dirty="0" smtClean="0"/>
              <a:t>plocha </a:t>
            </a:r>
            <a:r>
              <a:rPr lang="cs-CZ" dirty="0"/>
              <a:t>těžby a </a:t>
            </a:r>
            <a:r>
              <a:rPr lang="cs-CZ" dirty="0" smtClean="0"/>
              <a:t>následná rekultivace vyjádřená jako </a:t>
            </a:r>
            <a:r>
              <a:rPr lang="cs-CZ" dirty="0"/>
              <a:t>podtyp ploch </a:t>
            </a:r>
            <a:r>
              <a:rPr lang="cs-CZ" dirty="0" smtClean="0"/>
              <a:t>těžby (podmínečně přípustná rekultivace)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Dobývání nerostů v ÚPD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9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Zřejmá nesprávnost v ÚPD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974</TotalTime>
  <Words>252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Office</vt:lpstr>
      <vt:lpstr>Dobývání nerostů  v ÚPD</vt:lpstr>
      <vt:lpstr>Otázky </vt:lpstr>
      <vt:lpstr>Právní rámec</vt:lpstr>
      <vt:lpstr>Postup</vt:lpstr>
      <vt:lpstr> Rekultivace 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77</cp:revision>
  <dcterms:created xsi:type="dcterms:W3CDTF">2017-11-24T07:47:20Z</dcterms:created>
  <dcterms:modified xsi:type="dcterms:W3CDTF">2019-04-24T11:35:12Z</dcterms:modified>
</cp:coreProperties>
</file>