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handoutMasterIdLst>
    <p:handoutMasterId r:id="rId34"/>
  </p:handoutMasterIdLst>
  <p:sldIdLst>
    <p:sldId id="267" r:id="rId2"/>
    <p:sldId id="305" r:id="rId3"/>
    <p:sldId id="306" r:id="rId4"/>
    <p:sldId id="307" r:id="rId5"/>
    <p:sldId id="334" r:id="rId6"/>
    <p:sldId id="292" r:id="rId7"/>
    <p:sldId id="264" r:id="rId8"/>
    <p:sldId id="268" r:id="rId9"/>
    <p:sldId id="283" r:id="rId10"/>
    <p:sldId id="274" r:id="rId11"/>
    <p:sldId id="269" r:id="rId12"/>
    <p:sldId id="275" r:id="rId13"/>
    <p:sldId id="311" r:id="rId14"/>
    <p:sldId id="282" r:id="rId15"/>
    <p:sldId id="312" r:id="rId16"/>
    <p:sldId id="270" r:id="rId17"/>
    <p:sldId id="276" r:id="rId18"/>
    <p:sldId id="284" r:id="rId19"/>
    <p:sldId id="328" r:id="rId20"/>
    <p:sldId id="271" r:id="rId21"/>
    <p:sldId id="286" r:id="rId22"/>
    <p:sldId id="277" r:id="rId23"/>
    <p:sldId id="333" r:id="rId24"/>
    <p:sldId id="287" r:id="rId25"/>
    <p:sldId id="295" r:id="rId26"/>
    <p:sldId id="335" r:id="rId27"/>
    <p:sldId id="288" r:id="rId28"/>
    <p:sldId id="320" r:id="rId29"/>
    <p:sldId id="290" r:id="rId30"/>
    <p:sldId id="325" r:id="rId31"/>
    <p:sldId id="332" r:id="rId3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A5A1C-B17D-420E-98C8-B818E0EE3DF9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57F64-255C-4250-B5D5-01C30A2D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83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E7736-209D-4ECB-8B68-A75B030AB6E2}" type="datetimeFigureOut">
              <a:rPr lang="cs-CZ" smtClean="0"/>
              <a:pPr/>
              <a:t>23.09.2022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376DD-61EE-4198-878F-3F0A75E5E4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39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095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Formuláře vyúčtování IP PK a další informace týkající</a:t>
            </a:r>
            <a:r>
              <a:rPr lang="cs-CZ" baseline="0" dirty="0"/>
              <a:t> se vyúčtování obdrží příjemci dotace z IP PK individuálně.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329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012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445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129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059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58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858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4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54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690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025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617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489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54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529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Formuláře vyúčtování IP PK a další informace týkající</a:t>
            </a:r>
            <a:r>
              <a:rPr lang="cs-CZ" baseline="0" dirty="0"/>
              <a:t> se vyúčtování obdrží příjemci dotace z IP PK individuálně.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80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6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74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50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04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4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83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23.09.2022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348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4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hana.jilkova@plzensky-kraj.c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10128" y="2708920"/>
            <a:ext cx="4644008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sz="4400" dirty="0">
                <a:solidFill>
                  <a:schemeClr val="accent5">
                    <a:lumMod val="75000"/>
                  </a:schemeClr>
                </a:solidFill>
              </a:rPr>
              <a:t>Vyúčtování dotace a vyrovnávací platby </a:t>
            </a:r>
            <a:br>
              <a:rPr lang="cs-CZ" sz="4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4400" dirty="0">
                <a:solidFill>
                  <a:schemeClr val="accent5">
                    <a:lumMod val="75000"/>
                  </a:schemeClr>
                </a:solidFill>
              </a:rPr>
              <a:t>za rok </a:t>
            </a:r>
            <a:r>
              <a:rPr lang="cs-CZ" sz="4400" dirty="0" smtClean="0">
                <a:solidFill>
                  <a:schemeClr val="accent5">
                    <a:lumMod val="75000"/>
                  </a:schemeClr>
                </a:solidFill>
              </a:rPr>
              <a:t>2022</a:t>
            </a:r>
            <a:endParaRPr lang="cs-CZ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229969" y="5085184"/>
            <a:ext cx="8280920" cy="1728192"/>
          </a:xfrm>
        </p:spPr>
        <p:txBody>
          <a:bodyPr>
            <a:noAutofit/>
          </a:bodyPr>
          <a:lstStyle/>
          <a:p>
            <a:pPr algn="l"/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Určeno pro příjemce dotace z dotačního programu „Podpora sociálních služeb dle 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§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101a zákona o sociálních službách, Plzeňský kraj“ v roce 2022</a:t>
            </a:r>
          </a:p>
          <a:p>
            <a:pPr algn="l"/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Plzeň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21.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9.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2022</a:t>
            </a:r>
            <a:endParaRPr lang="cs-CZ" sz="2800" b="1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vztahuje k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oběma kolům dotačního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programu: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88136" lvl="2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„Podpora sociálních služeb dle § 101a zákona </a:t>
            </a:r>
            <a:b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sociálních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službách, Plzeňský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kraj“.</a:t>
            </a:r>
          </a:p>
          <a:p>
            <a:pPr marL="1088136" lvl="2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„Podpora sociálních služeb dle § 101a zákona </a:t>
            </a:r>
            <a:b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sociálních službách,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Plzeňský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kraj,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další kolo - dofinancování“.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Podle počtu sociálních služeb, které čerpaly v roce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dotaci v obou kolech dotačního titulu dle § 101a, přidat řádky ve formuláři: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cs-CZ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dotovaných služeb </a:t>
            </a: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</a:t>
            </a:r>
            <a:r>
              <a:rPr lang="cs-CZ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řádků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ve formuláři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obě dotace na službu z 1. a 2. kola jsou účtovány dohromady → </a:t>
            </a:r>
            <a:r>
              <a:rPr lang="cs-CZ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služba = 1 řádek </a:t>
            </a:r>
          </a:p>
          <a:p>
            <a:pPr algn="just"/>
            <a:endParaRPr lang="cs-CZ" sz="19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5880" y="59876"/>
            <a:ext cx="8352928" cy="1136876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1 – Finanční vypořádání dotace</a:t>
            </a:r>
          </a:p>
        </p:txBody>
      </p:sp>
    </p:spTree>
    <p:extLst>
      <p:ext uri="{BB962C8B-B14F-4D97-AF65-F5344CB8AC3E}">
        <p14:creationId xmlns:p14="http://schemas.microsoft.com/office/powerpoint/2010/main" val="134720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3" y="7985"/>
            <a:ext cx="8229600" cy="972743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2 – Položkové čerpání dotace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07" y="762763"/>
            <a:ext cx="7848872" cy="6095237"/>
          </a:xfrm>
        </p:spPr>
      </p:pic>
    </p:spTree>
    <p:extLst>
      <p:ext uri="{BB962C8B-B14F-4D97-AF65-F5344CB8AC3E}">
        <p14:creationId xmlns:p14="http://schemas.microsoft.com/office/powerpoint/2010/main" val="3395110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vztahuje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 poskytnuté dotaci v rámci 1. a 2. kola dotačního titulu dle § 101a v roce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vyplněných příloh č. 2 = počet sociálních služeb dotovaných z dotačního titulu dle § 101a (10 služeb = 10 příloh č. 2).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příloze budou uvedeny všechny dotace z dotačního titulu dle </a:t>
            </a:r>
            <a:b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§ 101a bez ohledu na to, zda byly schváleny v 1. kole dotačního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titulu nebo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obou kolech dotačního titulu.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„Konečná částka dotace poskytnutá PK (po odečtení případných vratek v průběhu roku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2022)“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konečná částka skutečně obdržené dotace v součtu za obě kola.</a:t>
            </a:r>
            <a:endParaRPr lang="cs-CZ" sz="2000" strike="sngStrik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519266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2 – Položkové čerpání dotace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246142" y="1844824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246142" y="2837593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677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28265"/>
          </a:xfrm>
        </p:spPr>
        <p:txBody>
          <a:bodyPr>
            <a:no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„Položkové čerpání DOTACE NA ZÁKLADNÍ SÍŤ dle žádosti v OK služby nebo po změně schválené PK“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údaje ze žádosti vyplněné v aplikaci OK služby v tabulce „Rozpočet služby“, konkrétně sloupec „Z toho prostřednictvím kraje“.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rgbClr val="FF0000"/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Příjemce dotace vyplní buď pouze sloupec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 údaji o rozpočtu z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kola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 případě že neobdržel dotaci na dofinancování) nebo vyplní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oba sloupce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případě, že čerpal dotaci v obou kolech dotačního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programu).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 případě, že v průběhu roku došlo ke změně rozpočtu dotace v žádosti, vyplní žadatel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rozpočet po změně schválené PK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původní rozpočet dotace ze žádosti již neuvádí.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 případě, že bylo žádáno o dotaci současně na kapacitu služby v ZÁKLADNÍ A ROZVOJOVÉ SÍTI,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uveďte pouze rozpočet dotace v ZÁKLADNÍ SÍTI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který jste vyčíslili v příloze žádosti "Rozdělení zdrojů financování a požadavku na dotaci v ZÁKLADNÍ a ROZVOJOVÉ SÍTI" v aplikaci OK služby.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5201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2 – Položkové čerpání dotace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4391980" y="2060848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24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66738"/>
            <a:ext cx="8229600" cy="5328592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„Skutečně čerpané prostředky poskytnuté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 CELKEM ZA 1. KOLO a 2. KOLO“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výše skutečně použitých prostředků z poskytnuté dotace.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rgbClr val="FF0000"/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Příjemce dotace vyplní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položkové čerpání dotace souhrnně za obě kola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dotačního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programu.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„Porovnání skutečného čerpání dotace a položkového rozpočtu dotace v žádosti/rozpočtu po schválení změn“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formulář automaticky vyčíslí (v Kč a v %) rozdíl mezi skutečně čerpanými prostředky dotace a předpokládaným rozpočtem dotace v jednotlivých položkách.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Nesmí dojít k přečerpání položky o více než 15 % nebo k čerpání dotace v původně nulové položce.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2 – Položkové čerpání dotace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222304" y="1844824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222304" y="4437112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393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532" y="836712"/>
            <a:ext cx="8229600" cy="6336704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Čerpání rozpočtu dotace je sledováno v souhrnu za obě kola dotačního titulu (souhrnný rozpočet v žádosti o dotaci za obě kola dotačního titulu je porovnáván se souhrnným rozpočtem skutečného čerpání dotace za obě kola dotačního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programu).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„Rozdíl – vratka poskytnuté dotace na základě čerpání“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případná vratka dotace (vypočte se automaticky), výsledná částka by měla být shodná s vratkou vypočtenou v příloze č. 1. 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Vratku převést na účet PK dle podmínek smlouvy (viz číslo BÚ uvedené ve formuláři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POZOR !!!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vratku je nutné provést z účtu příjemce dotace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uvedeného ve Smlouvě o poskytnutí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dotace, a to nejpozději ke dni předložení vyúčtování na KÚPK.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Povinnost zaslat spolu s vratkou dotace </a:t>
            </a: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Avízo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Odbor ekonomický KÚPK a současně na Odbor sociálních věcí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KÚPK (náležitosti Avíza jsou uvedeny v dotační Smlouvě).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podepsat a vyplnit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datum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preferován elektronický podpis a doručení vyúčtování datovou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zprávou.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2 – Položkové čerpání dotace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067944" y="2924944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30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23" y="1556792"/>
            <a:ext cx="2304256" cy="367240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</a:t>
            </a:r>
            <a:br>
              <a:rPr lang="cs-CZ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č. 3</a:t>
            </a:r>
            <a:br>
              <a:rPr lang="cs-CZ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Výnosy a náklady sociální služby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9765"/>
            <a:ext cx="5750502" cy="6790668"/>
          </a:xfrm>
        </p:spPr>
      </p:pic>
    </p:spTree>
    <p:extLst>
      <p:ext uri="{BB962C8B-B14F-4D97-AF65-F5344CB8AC3E}">
        <p14:creationId xmlns:p14="http://schemas.microsoft.com/office/powerpoint/2010/main" val="2349292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90495"/>
            <a:ext cx="8229600" cy="5616624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vztahuje k celkovým nákladům a výnosům soc. služby </a:t>
            </a:r>
            <a:b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rozsahu Pověření výkonem SOHZ (nelze vykázat příjmy a výdaje).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Veškeré náklady a výnosy soc. služby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pouze za základní činnosti soc. služby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(bez fakultativních činností, zdravotní péče, atd.), které věcně a časově souvisí s obdobím od 1. 1.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- 31. 12.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příloh č. 3 = počet sociálních služeb uvedených v Pověření výkonem SOHZ. 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Nezaokrouhlovat částky nákladů a výnosů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(uvést hodnotu v Kč na 2 desetinná místa).</a:t>
            </a:r>
          </a:p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údaje v Příloze č. 3 musí být shodné s údaji v Příloze č. 4 (sestava z účetního programu zahrnující náklady a výnosy soc. služby – „Výsledovka“).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29909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3 – Výnosy a náklady soc. služby</a:t>
            </a:r>
          </a:p>
        </p:txBody>
      </p:sp>
    </p:spTree>
    <p:extLst>
      <p:ext uri="{BB962C8B-B14F-4D97-AF65-F5344CB8AC3E}">
        <p14:creationId xmlns:p14="http://schemas.microsoft.com/office/powerpoint/2010/main" val="2778764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7920880" cy="5904656"/>
          </a:xfrm>
        </p:spPr>
        <p:txBody>
          <a:bodyPr>
            <a:no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Vždy okomentovat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výnosy v řádcích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„Jiné veřejné zdroje“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„Jiné soukromé zdroje“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 případě potřeby i výnosy v dalších řádcích).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PK dle §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101a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ve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výši skutečně použité dotace po odečtení případných vratek NEVYČERPANÉ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  a souhrnně za 1. kolo a 2. kolo.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„Dotace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Individuálního projektu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PK“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dotace z IP vyplacená v roce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odečtení případné vratky NEVYČERPANÉ dotace. Nezohledňuje se vratka dotace uhrazená na základě Výzvy k vrácení dotace při pochybeních zjištěných při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kontrole.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Celková vratka nadměrné vyrovnávací platby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(vypočte se automaticky). Jedná se o součet vratek nadměrné vyrovnávací platby, ke které dochází ve dvou níže uvedených případech: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kdy výnosy z veřejných zdrojů jsou vyšší než vyrovnávací platba stanovená v Pověření výkonem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SOHZ, 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kdy výnosy jsou vyšší než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náklady.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17632" cy="562074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3 – Výnosy a náklady soc. služby</a:t>
            </a:r>
          </a:p>
        </p:txBody>
      </p:sp>
    </p:spTree>
    <p:extLst>
      <p:ext uri="{BB962C8B-B14F-4D97-AF65-F5344CB8AC3E}">
        <p14:creationId xmlns:p14="http://schemas.microsoft.com/office/powerpoint/2010/main" val="2966868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7920880" cy="5544276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Případnou vratku nadměrné vyrovnávací platby převést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účet PK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viz číslo BÚ uvedené ve formuláři).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POZOR !!!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vratku je nutné provést z účtu příjemce dotace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uvedeného ve Smlouvě o poskytnutí dotace, a to nejpozději ke dni předložení vyúčtování na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KÚPK. 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Povinnost zaslat spolu s vratkou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nadměrné vyrovnávací platby </a:t>
            </a: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Avízo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Odbor ekonomický KÚPK a současně na Odbor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sociálních věcí KÚPK (náležitosti Avíza jsou uvedeny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Smlouvě o poskytnutí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 a vyplnit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datum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preferován elektronický podpis a doručení vyúčtování datovou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zprávou.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17632" cy="562074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3 – Výnosy a náklady soc. služby</a:t>
            </a:r>
          </a:p>
        </p:txBody>
      </p:sp>
    </p:spTree>
    <p:extLst>
      <p:ext uri="{BB962C8B-B14F-4D97-AF65-F5344CB8AC3E}">
        <p14:creationId xmlns:p14="http://schemas.microsoft.com/office/powerpoint/2010/main" val="97998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136904" cy="5328592"/>
          </a:xfrm>
        </p:spPr>
        <p:txBody>
          <a:bodyPr>
            <a:normAutofit/>
          </a:bodyPr>
          <a:lstStyle/>
          <a:p>
            <a:pPr marL="566928" indent="-457200" algn="just">
              <a:buClrTx/>
              <a:buSzPct val="90000"/>
              <a:buFont typeface="+mj-lt"/>
              <a:buAutoNum type="arabicPeriod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sociálních služeb dle § 101a zákona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sociálních službách,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Plzeňský kraj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pro rok 2022 (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podávání žádostí: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20.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10. – 8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11. 2021).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>
              <a:buNone/>
            </a:pPr>
            <a:r>
              <a:rPr lang="cs-CZ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Pouze služby uvedené v ZÁKLADNÍ SÍTI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sociálních služeb v PK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Dotace určena na osobní i provozní náklady.</a:t>
            </a:r>
          </a:p>
          <a:p>
            <a:pPr marL="109728" indent="0" algn="just">
              <a:buNone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66928" algn="just">
              <a:buClrTx/>
              <a:buSzPct val="90000"/>
              <a:buFont typeface="+mj-lt"/>
              <a:buAutoNum type="arabicPeriod" startAt="2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sociálních služeb dle § 101a zákona o sociálních službách, Plzeňský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kraj, </a:t>
            </a:r>
            <a:r>
              <a:rPr lang="cs-CZ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další kolo - dofinancování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 rok 2022 (podávání žádostí: 1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8.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10. 8. 2022).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ClrTx/>
              <a:buSzPct val="90000"/>
              <a:buNone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Pouze služby uvedené v ZÁKLADNÍ SÍTI sociálních služeb v PK.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určena na osobní i provozní náklady.</a:t>
            </a:r>
          </a:p>
          <a:p>
            <a:pPr marL="109728" indent="0" algn="ctr">
              <a:buNone/>
            </a:pP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66928" indent="-457200" algn="just">
              <a:buFont typeface="+mj-lt"/>
              <a:buAutoNum type="arabicPeriod" startAt="2"/>
            </a:pPr>
            <a:endParaRPr lang="cs-CZ" sz="9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0978" y="10629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Dotační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Plzeňského kraje dle § 101a zákona o soc. službách v roce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2022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4205384" y="2132856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211960" y="4869160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94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02166" cy="5184576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Sestava z účetního programu zahrnující náklady a výnosy sociální služby („Výsledovka“).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příloh č. 4 = počet sociálních služeb uvedených v Pověření výkonem SOHZ.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označit/identifikovat,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 jaké službě patří.</a:t>
            </a:r>
          </a:p>
          <a:p>
            <a:pPr lvl="0"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vztahuje k celkovým nákladům a výnosům soc. služby </a:t>
            </a:r>
            <a:b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rozsahu Pověření výkonem SOHZ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tzn. nejen k poskytnutým dotacím v rámci dotačních titulů dle § 101a zákona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sociálních službách,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ale i dalším nákladům/výnosům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(výnosům od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jiných subjektů,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příspěvkům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zřizovatele atd.).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Veškeré náklady a výnosy soc. služby pouze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základní činnosti soc. služby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(bez fakultativních činností, zdravotní péče, atd.), které věcně a časově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souvisejí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 obdobím 1. 1.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- 31. 12.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86700" cy="940966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4 – Výsledek hospodaření za jednotlivé soc. služby</a:t>
            </a:r>
          </a:p>
        </p:txBody>
      </p:sp>
    </p:spTree>
    <p:extLst>
      <p:ext uri="{BB962C8B-B14F-4D97-AF65-F5344CB8AC3E}">
        <p14:creationId xmlns:p14="http://schemas.microsoft.com/office/powerpoint/2010/main" val="1582595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577" y="1435967"/>
            <a:ext cx="8229600" cy="4824536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Nelze vykázat příjmy a výdaje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za období 1. 1. – 31. 12.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bude zpracována v okamžiku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zaúčtování případné vratky NEVYČERPANÉ dotace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(vypočtené v příloze č. 1), avšak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před zaúčtováním případné vratky vyrovnávací platby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vypočtené v příloze č. 3. 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Údaje (náklady a výnosy) v Příloze č. 4 musí být shodné s údaji v Příloze č. 3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Názvy nákladových a výnosových účtů ve výsledovce musí být čitelné a úplné. 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 a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vyplnit datum → preferován elektronický podpis a doručení vyúčtování datovou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zprávou.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8027" y="332656"/>
            <a:ext cx="7886700" cy="926315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4 – Výsledek hospodaření za jednotlivé soc. služby</a:t>
            </a:r>
          </a:p>
        </p:txBody>
      </p:sp>
    </p:spTree>
    <p:extLst>
      <p:ext uri="{BB962C8B-B14F-4D97-AF65-F5344CB8AC3E}">
        <p14:creationId xmlns:p14="http://schemas.microsoft.com/office/powerpoint/2010/main" val="1153414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3682" y="116633"/>
            <a:ext cx="8278438" cy="576063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5 – Monitorovací ukazatele služby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70457"/>
            <a:ext cx="8211914" cy="2971181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3" y="3675449"/>
            <a:ext cx="7956376" cy="318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74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8102" y="1220018"/>
            <a:ext cx="8058150" cy="5161309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vztahuje k monitorovacím ukazatelům za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CELOU SOCIÁLNÍ SLUŽBU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(pokud není v názvu ukazatele uvedeno jinak).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vyplněných příloh č. 5 = počet sociálních služeb uvedených v Pověření výkonem SOHZ.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Podle druhu služby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vybrat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správný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MS Excel formuláře (list </a:t>
            </a:r>
            <a:b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č. 1 – 5).</a:t>
            </a:r>
          </a:p>
          <a:p>
            <a:pPr marL="109728" indent="0" algn="just">
              <a:buNone/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Důležité vyplnit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bezchybně, dle skutečnosti.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Monitorovací ukazatele jsou zdrojem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 pro analýzu nákladovosti sítě sociálních služeb v PK → mimo jiné výpočet ukazatele „FP“ (finanční podpory) na úvazek/lůžko pro výpočet dotace na rok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2024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09728" indent="0" algn="just">
              <a:buNone/>
            </a:pPr>
            <a:endParaRPr lang="cs-CZ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86700" cy="926315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5 – Monitorovací ukazatele sociální služby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3275856" y="4653136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355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41376"/>
            <a:ext cx="8064896" cy="5616624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Celkové náklady sociální služby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 – vyplněné údaje musí být shodné s celkovými náklady uvedenými v přílohách č. 3 a 4.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Celkové úvazky pracovníků soc. služby (ambulantní a terénní služby)/Celkový počet lůžek (pobytové služby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průměrná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měsíční výše úvazků/počet lůžek za rok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(nikoli stav na konci roku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zahrnout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zaměstnance na DPP, DPČ (případně pracovníky najaté prostřednictvím nákupu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služeb),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celkové úvazky/celkový počet lůžek za celou sociální službu zahrnující kapacitu sociální služby v ZÁKLADNÍ SÍTI i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ROZVOJOVÉ SÍTI,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ýpočet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průměrné měsíční výše úvazků/počtu lůžek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součet výše úvazků/počtu lůžek za jednotlivé měsíce /12 (v případě kratšího poskytování služby než 12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měsíců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bude součet výše úvazků/počtu lůžek za jednotlivé měsíce dělen nižším počtem měsíců poskytování služby v daném roce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5 – Monitorovací ukazatele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1389521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661648" cy="5805264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„Celkové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úvazky pracovníků soc. služby v ZÁKLADNÍ SÍTI (ambulantní a terénní služby)/Celkový počet lůžek v ZÁKLADNÍ SÍTI (pobytové služby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)“: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průměrná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měsíční výše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úvazků/počet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lůžek za rok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ale pouze za ZÁKLADNÍ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SÍŤ,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kazatel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určený pro sledování dodržení podmínek Smlouvy v případě, kdy výše úvazků/počet lůžek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uvedený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Pověření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výkonem SOHZ není shodný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výší úvazků/počtem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lůžek uvedených ve Smlouvě.</a:t>
            </a:r>
          </a:p>
          <a:p>
            <a:pPr marL="0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Pověření výkonem SOHZ je uvedena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výše úvazků/počet lůžek na základě údajů v žádosti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vydání Pověření výkonem SOHZ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tento údaj je podkladem pro výpočet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vyrovnávací platby.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 Smlouvě o poskytnutí dotace je uvedena výše úvazků/počet lůžek na základě údajů uvedených v žádosti o dotaci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aplikaci OK služby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tento údaj je podkladem pro výpočet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5 – Monitorovací ukazatele sociální služby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334174" y="3555271"/>
            <a:ext cx="496339" cy="400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48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661648" cy="5805264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Není-li ve Smlouvě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výše úvazků/počet lůžek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uveden, byla vyrovnávací platba i dotace vypočtena na základě stejných údajů o výši úvazků/počtu lůžek a tyto údaje jsou uvedeny pouze v Pověření výkonem SOHZ.</a:t>
            </a:r>
            <a:endParaRPr lang="cs-CZ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Vrácení části dotace v případě nenaplnění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tohoto monitorovacího ukazatele: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celkové ÚVAZKY pracovníků sociální služby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možnost 20%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poklesu nebo 20% nárůstu monitorovacího ukazatele bez sankcí,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celkový počet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LŮŽEK →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možnost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20% poklesu monitorovacího ukazatele bez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sankcí.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5 – Monitorovací ukazatele sociální služby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108265" y="2060848"/>
            <a:ext cx="496339" cy="400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332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161" y="1268760"/>
            <a:ext cx="8229600" cy="4716225"/>
          </a:xfrm>
        </p:spPr>
        <p:txBody>
          <a:bodyPr>
            <a:norm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Nevykazovat úvazky zaměstnanců pobírajících rodičovský příspěvek, peněžitou pomoc v mateřství nebo dlouhodobě nemocných v případě, že za tyto zaměstnance byli přijati noví zaměstnanci.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Náklady na tyto pracovníky jsou zanedbatelné a jejich zahrnutí ovlivňuje výstupy z analýzy nákladovosti sociálních služeb + jejich úvazky by mohly být, v případě přijetí nových zaměstnanců, úvazky nad rámec Pověření.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Monitorovací ukazatel „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Úhrady od uživatelů za poskytování úkonů základních činností, u kterých je stanovena maximální výše hodinové úhrady dle vyhlášky č. 505/2006 Sb.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nezahrnuje např. úhrady za zajištění stravy, dovoz nebo donášku jídla, zajištění velkého nákupu, praní a žehlení prádla.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658" y="9805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5 – Monitorovací ukazatele sociální služby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355976" y="2204864"/>
            <a:ext cx="35232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724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56510"/>
            <a:ext cx="8229600" cy="5040560"/>
          </a:xfrm>
        </p:spPr>
        <p:txBody>
          <a:bodyPr>
            <a:no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Monitorovací ukazatel „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Celkový počet hodin setkání (počet hodin poskytování úkonů základních činností, u kterých je stanovena maximální výše hodinové úhrady dle vyhlášky č. 505/2006 Sb.)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nezahrnuje poskytování úkonů jako je např. zajištění stravy, dovoz nebo donáška jídla, zajištění velkého nákupu, praní a žehlení prádla.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Prioritní monitorovací ukazatele (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průměrný měsíční počet lůžek za kalendářní rok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→ sledováno dodržení údajů ze žádosti, na základě kterých byla služba prioritně podpořena (vyšší dotace):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„Celkový počet lůžek sociální služby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obsazených klienty s poruchou autistického spektra“.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„Celkový počet lůžek sociální služby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DOZP obsazených klienty, kterým je stanovena úhrada dle § 74 zákona o sociálních službách“.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93514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5 – Monitorovací ukazatele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1066065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443" y="1302118"/>
            <a:ext cx="8229600" cy="428712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Výpočet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průměrného měsíčního počtu prioritních lůžek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celkový počet prioritních lůžko/dnů (příklad viz níže: 2.730 lůžko/dnů) vydělený počtem dnů v roce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(365 dnů) = 2.730 / 365 = 7,48 prioritních lůžek (zaokrouhleno na 2 desetinná místa).</a:t>
            </a:r>
          </a:p>
          <a:p>
            <a:pPr marL="109728" indent="0" algn="just"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Celkový počet prioritních lůžko/dnů = nasčítaný celkový počet dnů, kdy byla jednotlivá lůžka sociální služby obsazena prioritní cílovou skupinou. </a:t>
            </a:r>
            <a:r>
              <a:rPr lang="cs-CZ" sz="20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Příklad: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celkový počet lůžek sociální služby = 10; 5 klientů z prioritní cílové skupiny obsadilo lůžko na celý rok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2022;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klientů z prioritní cílové skupiny pouze od ledna do června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tj. na  181 dní. Výpočet: (5 *365) + (5 * 181) = 1825 + 905 = 2.730 prioritních lůžko/dnů.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 a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vyplnit datum → preferován elektronický podpis a doručení vyúčtování datovou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zprávou.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/>
            <a:endParaRPr lang="cs-CZ" sz="1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1347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5 – Monitorovací ukazatele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300704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566928" indent="-457200" algn="just">
              <a:buFont typeface="+mj-lt"/>
              <a:buAutoNum type="arabicPeriod"/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důvodu rozpočtového provizoria byla dotace z 1. kola dotačního programu vyplacena ve 3 splátkách: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93292" lvl="2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Smlouva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(1.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splátka) 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93292" lvl="2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Dodatek č. 1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 smlouvě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(2. splátka)</a:t>
            </a:r>
          </a:p>
          <a:p>
            <a:pPr marL="1193292" lvl="2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Dodatek č.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 smlouvě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(3.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splátka)</a:t>
            </a:r>
          </a:p>
          <a:p>
            <a:pPr marL="393192" lvl="1" indent="0">
              <a:buNone/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 startAt="2"/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kola dotačního programu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určená na dofinancování sociálních služeb bude vyplacena v průběhu října 2022: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93292" lvl="2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Dodatek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č.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smlouvě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93192" lvl="1" indent="0" algn="just">
              <a:buNone/>
            </a:pPr>
            <a:endParaRPr lang="cs-CZ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93192" lvl="1" indent="0" algn="just">
              <a:buNone/>
            </a:pPr>
            <a:endParaRPr lang="cs-CZ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Všechny splátky dotace na službu z 1. a 2. kola jsou ÚČTOVÁNY DOHROMADY.</a:t>
            </a:r>
          </a:p>
          <a:p>
            <a:pPr algn="just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Dotaci na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každou sociální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službu je nutné účtovat odděleně od dotace na ostatní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 služby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také odděleně od jiných dotací na danou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službu!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66928" indent="-457200" algn="just">
              <a:buFont typeface="+mj-lt"/>
              <a:buAutoNum type="arabicPeriod"/>
            </a:pP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981" y="14773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Dotační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Plzeňského kraje dle § 101a zákona o soc. službách v roce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2022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2699792" y="4293096"/>
            <a:ext cx="442267" cy="427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36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412" y="836712"/>
            <a:ext cx="8373616" cy="5832648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Úvodní list vyúčtování</a:t>
            </a:r>
          </a:p>
          <a:p>
            <a:pPr marL="109728" indent="0" algn="ctr">
              <a:buNone/>
            </a:pPr>
            <a:endParaRPr lang="cs-CZ" sz="10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ctr">
              <a:buNone/>
            </a:pP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Základní informace o poskytovateli soc. služby a smluvních dokumentech</a:t>
            </a:r>
          </a:p>
          <a:p>
            <a:pPr marL="109728" indent="0" algn="ctr">
              <a:buNone/>
            </a:pPr>
            <a:endParaRPr lang="cs-CZ" sz="8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ctr">
              <a:buNone/>
            </a:pP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č. 1 – Finanční vypořádání dotace</a:t>
            </a:r>
          </a:p>
          <a:p>
            <a:pPr marL="109728" indent="0" algn="ctr">
              <a:buNone/>
            </a:pP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č. 2 – Položkové čerpání dotace</a:t>
            </a:r>
          </a:p>
          <a:p>
            <a:pPr marL="109728" indent="0" algn="just">
              <a:buNone/>
            </a:pP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ctr">
              <a:buNone/>
            </a:pP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Dokumenty týkající se pouze poskytnuté dotace dle § 101a</a:t>
            </a:r>
          </a:p>
          <a:p>
            <a:pPr marL="109728" indent="0" algn="just">
              <a:buNone/>
            </a:pP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ctr">
              <a:buNone/>
            </a:pP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č. 3 – Výnosy a náklady sociální služby</a:t>
            </a:r>
          </a:p>
          <a:p>
            <a:pPr marL="109728" indent="0" algn="ctr">
              <a:buNone/>
            </a:pP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č. 4 – Výsledek hospodaření sociální služby</a:t>
            </a:r>
          </a:p>
          <a:p>
            <a:pPr marL="109728" indent="0" algn="ctr">
              <a:buNone/>
            </a:pPr>
            <a:endParaRPr lang="cs-CZ" sz="10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ctr">
              <a:buNone/>
            </a:pP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Dokumenty týkající se sociální služby v rozsahu Pověření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výkonem SOHZ</a:t>
            </a:r>
            <a:endParaRPr lang="cs-CZ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None/>
            </a:pP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ctr">
              <a:buNone/>
            </a:pP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č. 5 – Monitorovací ukazatele sociální služby</a:t>
            </a:r>
          </a:p>
          <a:p>
            <a:pPr marL="109728" indent="0" algn="ctr">
              <a:buNone/>
            </a:pP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ctr">
              <a:buNone/>
            </a:pP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týkající se sociální služby jak v rozsahu Pověření SOHZ, tak i pouze poskytnuté dotace dle § 101a</a:t>
            </a:r>
          </a:p>
          <a:p>
            <a:pPr marL="109728" indent="0" algn="ctr">
              <a:buNone/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73616" cy="724756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SHRNUTÍ VYÚČTOVÁNÍ dotace dle § 101a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154052" y="1196752"/>
            <a:ext cx="280520" cy="243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4151088" y="2728686"/>
            <a:ext cx="280520" cy="296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4154052" y="4273736"/>
            <a:ext cx="295492" cy="268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4154052" y="5522560"/>
            <a:ext cx="295492" cy="315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809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143492" cy="63367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1400" b="1" dirty="0">
                <a:solidFill>
                  <a:schemeClr val="accent5">
                    <a:lumMod val="75000"/>
                  </a:schemeClr>
                </a:solidFill>
              </a:rPr>
              <a:t>Zpracovala:</a:t>
            </a:r>
          </a:p>
          <a:p>
            <a:pPr algn="ctr">
              <a:buNone/>
            </a:pPr>
            <a:r>
              <a:rPr lang="cs-CZ" sz="1400" b="1" dirty="0">
                <a:solidFill>
                  <a:schemeClr val="accent5">
                    <a:lumMod val="75000"/>
                  </a:schemeClr>
                </a:solidFill>
              </a:rPr>
              <a:t>Mgr. Magdaléna Uzlíková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Oddělení správní a realizace projektů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Odbor sociálních věcí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Krajský úřad Plzeňského kraje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tel.: 377 195 401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e-mail: </a:t>
            </a:r>
            <a:r>
              <a:rPr lang="cs-CZ" sz="1400" dirty="0" err="1">
                <a:solidFill>
                  <a:schemeClr val="accent5">
                    <a:lumMod val="75000"/>
                  </a:schemeClr>
                </a:solidFill>
              </a:rPr>
              <a:t>magdalena.uzlikova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@</a:t>
            </a: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plzensky-kraj.cz</a:t>
            </a:r>
          </a:p>
          <a:p>
            <a:pPr algn="ctr">
              <a:buNone/>
            </a:pPr>
            <a:endParaRPr lang="cs-CZ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cs-CZ" sz="1400" b="1" dirty="0">
                <a:solidFill>
                  <a:schemeClr val="accent5">
                    <a:lumMod val="75000"/>
                  </a:schemeClr>
                </a:solidFill>
              </a:rPr>
              <a:t>Další kontakty:</a:t>
            </a:r>
          </a:p>
          <a:p>
            <a:pPr algn="ctr">
              <a:buNone/>
            </a:pPr>
            <a:r>
              <a:rPr lang="cs-CZ" sz="1400" b="1" dirty="0">
                <a:solidFill>
                  <a:schemeClr val="accent5">
                    <a:lumMod val="75000"/>
                  </a:schemeClr>
                </a:solidFill>
              </a:rPr>
              <a:t>Mgr. Hana Jílková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vedoucí Oddělení správního a realizace projektů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Odbor sociálních věcí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Krajský úřad Plzeňského kraje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tel.: 377 195 192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e-mail: </a:t>
            </a:r>
            <a:r>
              <a:rPr lang="cs-CZ" sz="1400" dirty="0" err="1">
                <a:solidFill>
                  <a:schemeClr val="accent5">
                    <a:lumMod val="75000"/>
                  </a:schemeClr>
                </a:solidFill>
                <a:hlinkClick r:id="rId3"/>
              </a:rPr>
              <a:t>hana.jilkova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@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plzensky-kraj.cz</a:t>
            </a:r>
            <a:endParaRPr lang="cs-CZ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cs-CZ" sz="1400" b="1" dirty="0" smtClean="0">
                <a:solidFill>
                  <a:schemeClr val="accent5">
                    <a:lumMod val="75000"/>
                  </a:schemeClr>
                </a:solidFill>
              </a:rPr>
              <a:t>Ing. Kateřina Burešová</a:t>
            </a:r>
            <a:endParaRPr lang="cs-CZ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Oddělení správní </a:t>
            </a: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a realizace projektů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Odbor sociálních věcí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Krajský úřad Plzeňského kraje</a:t>
            </a: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tel.: 377 195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454</a:t>
            </a:r>
            <a:endParaRPr lang="cs-CZ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e-mail: </a:t>
            </a:r>
            <a:r>
              <a:rPr lang="cs-CZ" sz="1400" dirty="0" err="1" smtClean="0">
                <a:solidFill>
                  <a:schemeClr val="accent5">
                    <a:lumMod val="75000"/>
                  </a:schemeClr>
                </a:solidFill>
              </a:rPr>
              <a:t>katerina.buresova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@</a:t>
            </a: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plzensky-kraj.cz</a:t>
            </a:r>
          </a:p>
          <a:p>
            <a:pPr algn="ctr">
              <a:buNone/>
            </a:pPr>
            <a:endParaRPr lang="cs-CZ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2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813" y="852500"/>
            <a:ext cx="8147248" cy="6021288"/>
          </a:xfrm>
        </p:spPr>
        <p:txBody>
          <a:bodyPr>
            <a:no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Každá dotace ze 2 kol dotačního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programu má svůj položkový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rozpočet (v žádosti v aplikaci OK služby), dle kterého musí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být dotace čerpána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Čerpání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dotací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dle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rozpočtů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bude sledováno DOHROMADY za obě kola dotačního titulu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 pokud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 na 1 SLUŽBU čerpána dotace z obou kol dotačního titulu → sčítáme oba rozpočty v žádosti z 1. a 2.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kola.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Zvážit podání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Žádosti o změnu rozpočtu čerpání dotace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 Žádost o změnu rozpočtu je nutné podat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nejpozději do 30. 11. 2022.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Při žádosti o změnu rozpočtu čerpání dotace: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žádost se podává ODDĚLENĚ pro rozpočet dotace z 1. kola a ODDĚLENĚ pro rozpočet dotace ze 2. kola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pokud bylo žádáno o dotaci současně na kapacitu služby v základní a rozvojové síti, musí být žádáno o změnu POUZE ZA ROZPOČET DOTACE V ZÁKLADNÍ SÍTI (viz příloha žádosti "Rozdělení zdrojů financování a požadavku na dotaci v základní a rozvojové síti" v aplikaci OK služby).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oložkový rozpočet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3995936" y="3068960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6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147248" cy="6021288"/>
          </a:xfrm>
        </p:spPr>
        <p:txBody>
          <a:bodyPr>
            <a:no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Výdaje na pořízení nebo technické zhodnocení dlouhodobého hmotného a nehmotného majetku podle právních předpisů upravujících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účetnictví → 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NELZE HRADIT Z DOTACE!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Výdaje na pořízení vybavení/zařízení, které není dle právních předpisů upravujících účetnictví dlouhodobým hmotným a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nehmotným majetkem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lze hradit prostřednictvím položek rozpočtu: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2.5 Jiné spotřebované nákupy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2.1.1 Dlouhodobý nehmotný majetek do 60 tis. Kč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2.1.2 Dlouhodobý hmotný majetek do 40 tis. Kč</a:t>
            </a:r>
          </a:p>
          <a:p>
            <a:pPr lvl="2"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 žádosti o změny rozpočtu navýšením položek 2.1.1 nebo 2.1.2 → uvést do komentáře v žádosti o změnu, že:</a:t>
            </a: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dotace nebude hrazeno pořízení nebo technické zhodnocení dlouhodobého hmotného majetku a dlouhodobého hmotného majetku podle právních předpisů upravujících 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účetnictví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Dlouhodobý hmotný a nehmotný majetek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4109120" y="4221088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13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052736"/>
            <a:ext cx="7886700" cy="4896544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Smlouva o poskytnutí účelové dotace vč.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dodatků,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Metodika pro poskytování dotací dle § 101a vč.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dodatku,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Pověření výkonem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SOHZ vč. případných dodatků,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Zásady PK k řízení o poskytnutí VP.</a:t>
            </a:r>
          </a:p>
          <a:p>
            <a:pPr marL="292608" lvl="1" indent="0" algn="just">
              <a:buNone/>
            </a:pPr>
            <a:endParaRPr lang="cs-CZ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Mezní termín pro předložení vyúčtování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je 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20.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ledna 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2023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(dostačující je razítko podací pošty nebo podatelny KÚPK </a:t>
            </a:r>
            <a:b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20.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ledna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2023).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cs-CZ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Formuláře pro vyúčtování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budou k dispozici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na: </a:t>
            </a:r>
            <a:r>
              <a:rPr lang="cs-CZ" sz="2000" dirty="0" smtClean="0">
                <a:solidFill>
                  <a:srgbClr val="0A12A8"/>
                </a:solidFill>
              </a:rPr>
              <a:t>www.plzensky-kraj.cz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(Úřad → Působnosti úřadu → Sociální věci → Financování soc.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služeb)</a:t>
            </a:r>
          </a:p>
          <a:p>
            <a:pPr marL="342900" lvl="1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„</a:t>
            </a: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Pravidla a postupy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při poskytování sociálních služeb a čerpání dotací dle § 101a zákona o sociálních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službách</a:t>
            </a:r>
            <a:r>
              <a:rPr lang="cs-CZ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</a:t>
            </a:r>
            <a:r>
              <a:rPr lang="cs-CZ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informacemi o způsobu účtování dotace </a:t>
            </a:r>
            <a:r>
              <a:rPr lang="cs-CZ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 </a:t>
            </a:r>
            <a:r>
              <a:rPr lang="cs-CZ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dispozici na </a:t>
            </a:r>
            <a:r>
              <a:rPr lang="cs-CZ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výše uvedených webových stránkách.</a:t>
            </a:r>
            <a:endParaRPr lang="cs-CZ" sz="20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711" y="188640"/>
            <a:ext cx="7886700" cy="55615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Rámec pro předložení vyúčtování</a:t>
            </a:r>
          </a:p>
        </p:txBody>
      </p:sp>
    </p:spTree>
    <p:extLst>
      <p:ext uri="{BB962C8B-B14F-4D97-AF65-F5344CB8AC3E}">
        <p14:creationId xmlns:p14="http://schemas.microsoft.com/office/powerpoint/2010/main" val="367879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3888432" cy="5688632"/>
          </a:xfrm>
        </p:spPr>
        <p:txBody>
          <a:bodyPr>
            <a:normAutofit lnSpcReduction="10000"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vyúčtování za obě kola dotačního  řízení dle § 101a zákona o sociálních službách.</a:t>
            </a:r>
          </a:p>
          <a:p>
            <a:pPr algn="just"/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!!! POZOR !!! Tyto formuláře jsou určeny pouze pro vyúčtování dotace dle § 101a, nikoli pro dotaci z Individuálního projektu PK (IP).</a:t>
            </a:r>
          </a:p>
          <a:p>
            <a:pPr algn="just"/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vyplnit datum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Preferován elektronický podpis a doručení vyúčtování datovou zprávou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Podpis statutárního zástupce lze ve formulářích nahradit podpisem zplnomocněné osoby (nutné doložit Plnou moc k podpisu).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02631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400" dirty="0">
                <a:solidFill>
                  <a:schemeClr val="accent5">
                    <a:lumMod val="75000"/>
                  </a:schemeClr>
                </a:solidFill>
              </a:rPr>
              <a:t>Úvodní list vyúčtování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2051720" y="3933056"/>
            <a:ext cx="360040" cy="337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679" y="898522"/>
            <a:ext cx="4993557" cy="567125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7809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1 – Finanční vypořádání dotace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88508"/>
            <a:ext cx="8424935" cy="5472344"/>
          </a:xfrm>
        </p:spPr>
      </p:pic>
    </p:spTree>
    <p:extLst>
      <p:ext uri="{BB962C8B-B14F-4D97-AF65-F5344CB8AC3E}">
        <p14:creationId xmlns:p14="http://schemas.microsoft.com/office/powerpoint/2010/main" val="130145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544616"/>
          </a:xfrm>
        </p:spPr>
        <p:txBody>
          <a:bodyPr>
            <a:noAutofit/>
          </a:bodyPr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č. 1 – celková výše dotace převedená PK na účet poskytovatele soc. služeb k 31. 12.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č. 2 – výše vratek dotace provedených v průběhu roku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před vyúčtováním dotace.</a:t>
            </a:r>
          </a:p>
          <a:p>
            <a:pPr marL="109728" indent="0" algn="just"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č. 3  - výše skutečně použitých finančních prostředků        z poskytnuté dotace k 31. 12.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2022.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vyúčtování je možné zahrnout výdaje proplacené do 15. 1. </a:t>
            </a:r>
            <a:r>
              <a:rPr lang="cs-CZ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2023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to pouze v případě, že věcně a časově souvisí s obdobím kalendářního roku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jsou zaúčtovány jako náklady tohoto roku.</a:t>
            </a:r>
          </a:p>
          <a:p>
            <a:pPr marL="109728" indent="0" algn="just"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č. 4 – případná vratka dotace (vypočte se automaticky).</a:t>
            </a:r>
          </a:p>
          <a:p>
            <a:pPr algn="just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vyplnit datum →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preferován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elektronický podpis a doručení vyúčtování datovou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zprávou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4082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Příloha č. 1 – Finanční vypořádání dotace</a:t>
            </a:r>
          </a:p>
        </p:txBody>
      </p:sp>
    </p:spTree>
    <p:extLst>
      <p:ext uri="{BB962C8B-B14F-4D97-AF65-F5344CB8AC3E}">
        <p14:creationId xmlns:p14="http://schemas.microsoft.com/office/powerpoint/2010/main" val="8501279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vzor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vzor</Template>
  <TotalTime>7100</TotalTime>
  <Words>3428</Words>
  <Application>Microsoft Office PowerPoint</Application>
  <PresentationFormat>Předvádění na obrazovce (4:3)</PresentationFormat>
  <Paragraphs>288</Paragraphs>
  <Slides>31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Prezentace vzor</vt:lpstr>
      <vt:lpstr>       Vyúčtování dotace a vyrovnávací platby  za rok 2022</vt:lpstr>
      <vt:lpstr>Dotační program Plzeňského kraje dle § 101a zákona o soc. službách v roce 2022</vt:lpstr>
      <vt:lpstr>Dotační program Plzeňského kraje dle § 101a zákona o soc. službách v roce 2022</vt:lpstr>
      <vt:lpstr>Položkový rozpočet dotace</vt:lpstr>
      <vt:lpstr>Dlouhodobý hmotný a nehmotný majetek</vt:lpstr>
      <vt:lpstr>Rámec pro předložení vyúčtování</vt:lpstr>
      <vt:lpstr>Úvodní list vyúčtování</vt:lpstr>
      <vt:lpstr>Příloha č. 1 – Finanční vypořádání dotace</vt:lpstr>
      <vt:lpstr>Příloha č. 1 – Finanční vypořádání dotace</vt:lpstr>
      <vt:lpstr>Příloha č. 1 – Finanční vypořádání dotace</vt:lpstr>
      <vt:lpstr>Příloha č. 2 – Položkové čerpání dotace</vt:lpstr>
      <vt:lpstr>Příloha č. 2 – Položkové čerpání dotace</vt:lpstr>
      <vt:lpstr>Příloha č. 2 – Položkové čerpání dotace</vt:lpstr>
      <vt:lpstr>Příloha č. 2 – Položkové čerpání dotace</vt:lpstr>
      <vt:lpstr>Příloha č. 2 – Položkové čerpání dotace</vt:lpstr>
      <vt:lpstr>Příloha č. 3 Výnosy a náklady sociální služby</vt:lpstr>
      <vt:lpstr>Příloha č. 3 – Výnosy a náklady soc. služby</vt:lpstr>
      <vt:lpstr>Příloha č. 3 – Výnosy a náklady soc. služby</vt:lpstr>
      <vt:lpstr>Příloha č. 3 – Výnosy a náklady soc. služby</vt:lpstr>
      <vt:lpstr>Příloha č. 4 – Výsledek hospodaření za jednotlivé soc. služby</vt:lpstr>
      <vt:lpstr>Příloha č. 4 – Výsledek hospodaření za jednotlivé soc. služby</vt:lpstr>
      <vt:lpstr>Příloha č. 5 – Monitorovací ukazatele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SHRNUTÍ VYÚČTOVÁNÍ dotace dle § 101a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Jílková</dc:creator>
  <cp:lastModifiedBy>Uzlíková Magdaléna</cp:lastModifiedBy>
  <cp:revision>686</cp:revision>
  <cp:lastPrinted>2016-10-03T12:59:06Z</cp:lastPrinted>
  <dcterms:created xsi:type="dcterms:W3CDTF">2015-03-04T12:29:50Z</dcterms:created>
  <dcterms:modified xsi:type="dcterms:W3CDTF">2022-09-23T08:03:48Z</dcterms:modified>
</cp:coreProperties>
</file>