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6" r:id="rId2"/>
    <p:sldId id="269" r:id="rId3"/>
    <p:sldId id="270" r:id="rId4"/>
    <p:sldId id="271" r:id="rId5"/>
    <p:sldId id="273" r:id="rId6"/>
    <p:sldId id="274" r:id="rId7"/>
    <p:sldId id="272" r:id="rId8"/>
    <p:sldId id="275" r:id="rId9"/>
    <p:sldId id="277" r:id="rId10"/>
    <p:sldId id="278" r:id="rId11"/>
    <p:sldId id="297" r:id="rId12"/>
    <p:sldId id="298" r:id="rId13"/>
    <p:sldId id="279" r:id="rId14"/>
    <p:sldId id="280" r:id="rId15"/>
    <p:sldId id="281" r:id="rId16"/>
    <p:sldId id="282" r:id="rId17"/>
    <p:sldId id="283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63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269565F2-2870-4AD5-9952-121EF714AAAE}">
          <p14:sldIdLst>
            <p14:sldId id="256"/>
            <p14:sldId id="269"/>
            <p14:sldId id="270"/>
            <p14:sldId id="271"/>
            <p14:sldId id="273"/>
            <p14:sldId id="274"/>
            <p14:sldId id="272"/>
            <p14:sldId id="275"/>
            <p14:sldId id="277"/>
            <p14:sldId id="278"/>
            <p14:sldId id="297"/>
            <p14:sldId id="298"/>
            <p14:sldId id="279"/>
            <p14:sldId id="280"/>
            <p14:sldId id="281"/>
            <p14:sldId id="282"/>
            <p14:sldId id="283"/>
            <p14:sldId id="289"/>
            <p14:sldId id="290"/>
            <p14:sldId id="291"/>
            <p14:sldId id="292"/>
            <p14:sldId id="293"/>
            <p14:sldId id="294"/>
          </p14:sldIdLst>
        </p14:section>
        <p14:section name="Oddíl bez názvu" id="{444665C9-494F-44F8-9FFE-E8B110D87864}">
          <p14:sldIdLst>
            <p14:sldId id="295"/>
            <p14:sldId id="296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24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/>
              <a:t>Záhlaví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C78CD7-80B2-49F9-A2A5-FC0AF35C453A}" type="datetimeFigureOut">
              <a:rPr lang="cs-CZ" smtClean="0"/>
              <a:t>24.04.2019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EF64D-BB8B-4A71-95C3-67DEB856D6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215426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/>
              <a:t>Záhlaví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EE71B-5620-4C68-8DA7-C64C5CD00BBA}" type="datetimeFigureOut">
              <a:rPr lang="cs-CZ" smtClean="0"/>
              <a:t>24.04.2019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822548-E79E-46AC-B8DC-4382670794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888488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73188" y="3447206"/>
            <a:ext cx="4485011" cy="1755031"/>
          </a:xfrm>
        </p:spPr>
        <p:txBody>
          <a:bodyPr anchor="b">
            <a:normAutofit/>
          </a:bodyPr>
          <a:lstStyle>
            <a:lvl1pPr algn="r">
              <a:defRPr sz="3600" b="1"/>
            </a:lvl1pPr>
          </a:lstStyle>
          <a:p>
            <a:r>
              <a:rPr lang="cs-CZ" dirty="0"/>
              <a:t>Název prezentace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00200" y="5202238"/>
            <a:ext cx="6858000" cy="818236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 prezentace</a:t>
            </a:r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205" y="1072450"/>
            <a:ext cx="1879697" cy="4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930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744133"/>
            <a:ext cx="4633912" cy="2022476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 dirty="0"/>
              <a:t>Nadpis sekce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766609"/>
            <a:ext cx="463391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205" y="1072450"/>
            <a:ext cx="1879697" cy="4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022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Nadpis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9640"/>
              </a:buClr>
              <a:defRPr/>
            </a:lvl1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628650" y="792000"/>
            <a:ext cx="78867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Zástupný symbol pro text 22"/>
          <p:cNvSpPr>
            <a:spLocks noGrp="1"/>
          </p:cNvSpPr>
          <p:nvPr>
            <p:ph type="body" sz="quarter" idx="13" hasCustomPrompt="1"/>
          </p:nvPr>
        </p:nvSpPr>
        <p:spPr>
          <a:xfrm>
            <a:off x="628649" y="360364"/>
            <a:ext cx="5703888" cy="352966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cs-CZ" dirty="0"/>
              <a:t>Doplňte nadpis sekce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60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4" name="Zástupný symbol pro číslo snímku 9"/>
          <p:cNvSpPr>
            <a:spLocks noGrp="1"/>
          </p:cNvSpPr>
          <p:nvPr>
            <p:ph type="sldNum" sz="quarter" idx="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Strana </a:t>
            </a:r>
            <a:fld id="{20A22714-1925-4CB5-873C-0DA602053BBE}" type="slidenum">
              <a:rPr lang="cs-CZ" smtClean="0"/>
              <a:pPr/>
              <a:t>‹#›</a:t>
            </a:fld>
            <a:r>
              <a:rPr lang="cs-CZ"/>
              <a:t> 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903" y="416191"/>
            <a:ext cx="914447" cy="24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223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ástupný symbol pro obrázek 14"/>
          <p:cNvSpPr>
            <a:spLocks noGrp="1"/>
          </p:cNvSpPr>
          <p:nvPr>
            <p:ph type="pic" sz="quarter" idx="12"/>
          </p:nvPr>
        </p:nvSpPr>
        <p:spPr>
          <a:xfrm>
            <a:off x="5653616" y="1993902"/>
            <a:ext cx="3490384" cy="4864098"/>
          </a:xfrm>
          <a:custGeom>
            <a:avLst/>
            <a:gdLst>
              <a:gd name="connsiteX0" fmla="*/ 3152775 w 3490384"/>
              <a:gd name="connsiteY0" fmla="*/ 0 h 4864098"/>
              <a:gd name="connsiteX1" fmla="*/ 3475128 w 3490384"/>
              <a:gd name="connsiteY1" fmla="*/ 16278 h 4864098"/>
              <a:gd name="connsiteX2" fmla="*/ 3490384 w 3490384"/>
              <a:gd name="connsiteY2" fmla="*/ 18216 h 4864098"/>
              <a:gd name="connsiteX3" fmla="*/ 3490384 w 3490384"/>
              <a:gd name="connsiteY3" fmla="*/ 4864098 h 4864098"/>
              <a:gd name="connsiteX4" fmla="*/ 507205 w 3490384"/>
              <a:gd name="connsiteY4" fmla="*/ 4864098 h 4864098"/>
              <a:gd name="connsiteX5" fmla="*/ 380523 w 3490384"/>
              <a:gd name="connsiteY5" fmla="*/ 4655575 h 4864098"/>
              <a:gd name="connsiteX6" fmla="*/ 0 w 3490384"/>
              <a:gd name="connsiteY6" fmla="*/ 3152775 h 4864098"/>
              <a:gd name="connsiteX7" fmla="*/ 3152775 w 3490384"/>
              <a:gd name="connsiteY7" fmla="*/ 0 h 4864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0384" h="4864098">
                <a:moveTo>
                  <a:pt x="3152775" y="0"/>
                </a:moveTo>
                <a:cubicBezTo>
                  <a:pt x="3261602" y="0"/>
                  <a:pt x="3369141" y="5514"/>
                  <a:pt x="3475128" y="16278"/>
                </a:cubicBezTo>
                <a:lnTo>
                  <a:pt x="3490384" y="18216"/>
                </a:lnTo>
                <a:lnTo>
                  <a:pt x="3490384" y="4864098"/>
                </a:lnTo>
                <a:lnTo>
                  <a:pt x="507205" y="4864098"/>
                </a:lnTo>
                <a:lnTo>
                  <a:pt x="380523" y="4655575"/>
                </a:lnTo>
                <a:cubicBezTo>
                  <a:pt x="137847" y="4208848"/>
                  <a:pt x="0" y="3696910"/>
                  <a:pt x="0" y="3152775"/>
                </a:cubicBezTo>
                <a:cubicBezTo>
                  <a:pt x="0" y="1411545"/>
                  <a:pt x="1411545" y="0"/>
                  <a:pt x="3152775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825625"/>
            <a:ext cx="4536017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cxnSp>
        <p:nvCxnSpPr>
          <p:cNvPr id="17" name="Přímá spojnice 16"/>
          <p:cNvCxnSpPr/>
          <p:nvPr userDrawn="1"/>
        </p:nvCxnSpPr>
        <p:spPr>
          <a:xfrm>
            <a:off x="628650" y="792000"/>
            <a:ext cx="78867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Zástupný symbol pro text 22"/>
          <p:cNvSpPr>
            <a:spLocks noGrp="1"/>
          </p:cNvSpPr>
          <p:nvPr>
            <p:ph type="body" sz="quarter" idx="13" hasCustomPrompt="1"/>
          </p:nvPr>
        </p:nvSpPr>
        <p:spPr>
          <a:xfrm>
            <a:off x="628649" y="360364"/>
            <a:ext cx="5703888" cy="352966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cs-CZ" dirty="0"/>
              <a:t>Doplňte nadpis sekce</a:t>
            </a: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60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25" name="Zástupný symbol pro číslo snímku 9"/>
          <p:cNvSpPr>
            <a:spLocks noGrp="1"/>
          </p:cNvSpPr>
          <p:nvPr>
            <p:ph type="sldNum" sz="quarter" idx="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Strana </a:t>
            </a:r>
            <a:fld id="{20A22714-1925-4CB5-873C-0DA602053BBE}" type="slidenum">
              <a:rPr lang="cs-CZ" smtClean="0"/>
              <a:pPr/>
              <a:t>‹#›</a:t>
            </a:fld>
            <a:r>
              <a:rPr lang="cs-CZ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2503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cxnSp>
        <p:nvCxnSpPr>
          <p:cNvPr id="7" name="Přímá spojnice 6"/>
          <p:cNvCxnSpPr/>
          <p:nvPr userDrawn="1"/>
        </p:nvCxnSpPr>
        <p:spPr>
          <a:xfrm>
            <a:off x="628650" y="792000"/>
            <a:ext cx="78867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Zástupný symbol pro text 22"/>
          <p:cNvSpPr>
            <a:spLocks noGrp="1"/>
          </p:cNvSpPr>
          <p:nvPr>
            <p:ph type="body" sz="quarter" idx="13" hasCustomPrompt="1"/>
          </p:nvPr>
        </p:nvSpPr>
        <p:spPr>
          <a:xfrm>
            <a:off x="628649" y="360364"/>
            <a:ext cx="5703888" cy="352966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cs-CZ" dirty="0"/>
              <a:t>Doplňte nadpis sekce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60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1" name="Zástupný symbol pro číslo snímku 9"/>
          <p:cNvSpPr>
            <a:spLocks noGrp="1"/>
          </p:cNvSpPr>
          <p:nvPr>
            <p:ph type="sldNum" sz="quarter" idx="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Strana </a:t>
            </a:r>
            <a:fld id="{20A22714-1925-4CB5-873C-0DA602053BBE}" type="slidenum">
              <a:rPr lang="cs-CZ" smtClean="0"/>
              <a:pPr/>
              <a:t>‹#›</a:t>
            </a:fld>
            <a:r>
              <a:rPr lang="cs-CZ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7529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Přímá spojnice 5"/>
          <p:cNvCxnSpPr/>
          <p:nvPr userDrawn="1"/>
        </p:nvCxnSpPr>
        <p:spPr>
          <a:xfrm>
            <a:off x="628650" y="792000"/>
            <a:ext cx="78867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Zástupný symbol pro text 22"/>
          <p:cNvSpPr>
            <a:spLocks noGrp="1"/>
          </p:cNvSpPr>
          <p:nvPr>
            <p:ph type="body" sz="quarter" idx="13" hasCustomPrompt="1"/>
          </p:nvPr>
        </p:nvSpPr>
        <p:spPr>
          <a:xfrm>
            <a:off x="628649" y="360364"/>
            <a:ext cx="5703888" cy="352966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cs-CZ" dirty="0"/>
              <a:t>Doplňte nadpis sekce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60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Strana </a:t>
            </a:r>
            <a:fld id="{20A22714-1925-4CB5-873C-0DA602053BBE}" type="slidenum">
              <a:rPr lang="cs-CZ" smtClean="0"/>
              <a:pPr/>
              <a:t>‹#›</a:t>
            </a:fld>
            <a:r>
              <a:rPr lang="cs-CZ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555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06997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628650" y="792000"/>
            <a:ext cx="78867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Zástupný symbol pro text 22"/>
          <p:cNvSpPr>
            <a:spLocks noGrp="1"/>
          </p:cNvSpPr>
          <p:nvPr>
            <p:ph type="body" sz="quarter" idx="13" hasCustomPrompt="1"/>
          </p:nvPr>
        </p:nvSpPr>
        <p:spPr>
          <a:xfrm>
            <a:off x="628649" y="360364"/>
            <a:ext cx="5703888" cy="352966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cs-CZ" dirty="0"/>
              <a:t>Doplňte nadpis sekce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60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3" name="Zástupný symbol pro číslo snímku 9"/>
          <p:cNvSpPr>
            <a:spLocks noGrp="1"/>
          </p:cNvSpPr>
          <p:nvPr>
            <p:ph type="sldNum" sz="quarter" idx="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Strana </a:t>
            </a:r>
            <a:fld id="{20A22714-1925-4CB5-873C-0DA602053BBE}" type="slidenum">
              <a:rPr lang="cs-CZ" smtClean="0"/>
              <a:pPr/>
              <a:t>‹#›</a:t>
            </a:fld>
            <a:r>
              <a:rPr lang="cs-CZ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9287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06997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628650" y="792000"/>
            <a:ext cx="78867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Zástupný symbol pro text 22"/>
          <p:cNvSpPr>
            <a:spLocks noGrp="1"/>
          </p:cNvSpPr>
          <p:nvPr>
            <p:ph type="body" sz="quarter" idx="13" hasCustomPrompt="1"/>
          </p:nvPr>
        </p:nvSpPr>
        <p:spPr>
          <a:xfrm>
            <a:off x="628649" y="360364"/>
            <a:ext cx="5703888" cy="352966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cs-CZ" dirty="0"/>
              <a:t>Doplňte nadpis sekce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60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3" name="Zástupný symbol pro číslo snímku 9"/>
          <p:cNvSpPr>
            <a:spLocks noGrp="1"/>
          </p:cNvSpPr>
          <p:nvPr>
            <p:ph type="sldNum" sz="quarter" idx="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Strana </a:t>
            </a:r>
            <a:fld id="{20A22714-1925-4CB5-873C-0DA602053BBE}" type="slidenum">
              <a:rPr lang="cs-CZ" smtClean="0"/>
              <a:pPr/>
              <a:t>‹#›</a:t>
            </a:fld>
            <a:r>
              <a:rPr lang="cs-CZ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5941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134533"/>
            <a:ext cx="7886700" cy="556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Nadpis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60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Strana </a:t>
            </a:r>
            <a:fld id="{20A22714-1925-4CB5-873C-0DA602053BBE}" type="slidenum">
              <a:rPr lang="cs-CZ" smtClean="0"/>
              <a:pPr/>
              <a:t>‹#›</a:t>
            </a:fld>
            <a:r>
              <a:rPr lang="cs-CZ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7233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4" r:id="rId4"/>
    <p:sldLayoutId id="2147483666" r:id="rId5"/>
    <p:sldLayoutId id="2147483667" r:id="rId6"/>
    <p:sldLayoutId id="2147483668" r:id="rId7"/>
    <p:sldLayoutId id="2147483669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Clr>
          <a:srgbClr val="00964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00964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00964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00964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00964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Jaroslav.kovanda@plzensky-kraj.cz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926080" y="3740725"/>
            <a:ext cx="5532119" cy="1098190"/>
          </a:xfrm>
        </p:spPr>
        <p:txBody>
          <a:bodyPr wrap="square">
            <a:normAutofit/>
          </a:bodyPr>
          <a:lstStyle/>
          <a:p>
            <a:r>
              <a:rPr lang="cs-CZ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 </a:t>
            </a:r>
            <a:r>
              <a:rPr lang="cs-CZ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vybraných</a:t>
            </a:r>
            <a:br>
              <a:rPr lang="cs-CZ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částí územního </a:t>
            </a:r>
            <a:r>
              <a:rPr lang="cs-CZ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plánu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00199" y="4922045"/>
            <a:ext cx="6858000" cy="808037"/>
          </a:xfrm>
        </p:spPr>
        <p:txBody>
          <a:bodyPr>
            <a:normAutofit/>
          </a:bodyPr>
          <a:lstStyle/>
          <a:p>
            <a:r>
              <a:rPr lang="cs-CZ" dirty="0" smtClean="0"/>
              <a:t>Porada KÚPK s ÚÚP a pořizovateli ÚPD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28650" y="5895975"/>
            <a:ext cx="7829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Ing. Zdeňka Topinková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ORR KÚPK</a:t>
            </a:r>
            <a:r>
              <a:rPr lang="cs-CZ" dirty="0" smtClean="0"/>
              <a:t>		                                    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Babylon 25. - 26. 04. 2019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941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00B050"/>
                </a:solidFill>
              </a:rPr>
              <a:t>Hlavní výkres</a:t>
            </a:r>
            <a:endParaRPr lang="cs-CZ" sz="3200" b="1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1825624"/>
            <a:ext cx="8423911" cy="4708180"/>
          </a:xfrm>
        </p:spPr>
        <p:txBody>
          <a:bodyPr>
            <a:normAutofit fontScale="55000" lnSpcReduction="20000"/>
          </a:bodyPr>
          <a:lstStyle/>
          <a:p>
            <a:r>
              <a:rPr lang="cs-CZ" sz="4000" dirty="0" smtClean="0"/>
              <a:t>dle odst. 4 písm. b) </a:t>
            </a:r>
            <a:r>
              <a:rPr lang="cs-CZ" sz="4000" dirty="0"/>
              <a:t>Přílohy č. 7 vyhlášky č. 500/2006 Sb.</a:t>
            </a:r>
          </a:p>
          <a:p>
            <a:pPr marL="0" lvl="0" indent="0">
              <a:buNone/>
            </a:pPr>
            <a:r>
              <a:rPr lang="cs-CZ" sz="3600" dirty="0" smtClean="0"/>
              <a:t>Vyjádření urbanistické </a:t>
            </a:r>
            <a:r>
              <a:rPr lang="cs-CZ" sz="3600" dirty="0"/>
              <a:t>koncepce a koncepce uspořádání </a:t>
            </a:r>
            <a:r>
              <a:rPr lang="cs-CZ" sz="3600" dirty="0" smtClean="0"/>
              <a:t>krajiny: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cs-CZ" sz="2900" dirty="0"/>
              <a:t>vymezení ploch s rozdílným způsobem využití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cs-CZ" sz="2900" dirty="0"/>
              <a:t>vymezení ploch a koridorů pro územní rezervy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cs-CZ" sz="2900" dirty="0"/>
              <a:t>vymezení zastavěného území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cs-CZ" sz="2900" dirty="0"/>
              <a:t>vymezení zastavitelných ploch 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cs-CZ" sz="2900" dirty="0"/>
              <a:t>vymezení ploch </a:t>
            </a:r>
            <a:r>
              <a:rPr lang="cs-CZ" sz="2900" dirty="0" smtClean="0"/>
              <a:t>přestavby </a:t>
            </a:r>
            <a:endParaRPr lang="cs-CZ" sz="2900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cs-CZ" sz="2900" dirty="0"/>
              <a:t>vymezení ploch změn v </a:t>
            </a:r>
            <a:r>
              <a:rPr lang="cs-CZ" sz="2900" dirty="0" smtClean="0"/>
              <a:t>krajině</a:t>
            </a:r>
          </a:p>
          <a:p>
            <a:pPr marL="0" lvl="0" indent="0">
              <a:buNone/>
            </a:pPr>
            <a:r>
              <a:rPr lang="cs-CZ" sz="3600" dirty="0" smtClean="0"/>
              <a:t>Vyjádření koncepce veřejné infrastruktury: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900" dirty="0"/>
              <a:t>koridor plošně </a:t>
            </a:r>
            <a:r>
              <a:rPr lang="cs-CZ" sz="2900" dirty="0" smtClean="0"/>
              <a:t>vymezený</a:t>
            </a:r>
            <a:endParaRPr lang="cs-CZ" sz="2900" dirty="0"/>
          </a:p>
          <a:p>
            <a:pPr>
              <a:buFont typeface="Wingdings" panose="05000000000000000000" pitchFamily="2" charset="2"/>
              <a:buChar char="ü"/>
            </a:pPr>
            <a:r>
              <a:rPr lang="cs-CZ" sz="2900" dirty="0"/>
              <a:t>koridor nad plochami s rozdílným způsobem využití (překryvné značení</a:t>
            </a:r>
            <a:r>
              <a:rPr lang="cs-CZ" sz="2900" dirty="0" smtClean="0"/>
              <a:t>)</a:t>
            </a:r>
            <a:endParaRPr lang="cs-CZ" sz="2900" dirty="0"/>
          </a:p>
          <a:p>
            <a:pPr marL="0" lvl="0" indent="0">
              <a:buNone/>
            </a:pPr>
            <a:r>
              <a:rPr lang="cs-CZ" sz="3600" dirty="0" smtClean="0"/>
              <a:t>Znázornění vybraných systémů ÚP: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900" dirty="0"/>
              <a:t>územní systém ekologické </a:t>
            </a:r>
            <a:r>
              <a:rPr lang="cs-CZ" sz="2900" dirty="0" smtClean="0"/>
              <a:t>stability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900" dirty="0" smtClean="0"/>
              <a:t>systém </a:t>
            </a:r>
            <a:r>
              <a:rPr lang="cs-CZ" sz="2900" dirty="0"/>
              <a:t>sídelní </a:t>
            </a:r>
            <a:r>
              <a:rPr lang="cs-CZ" sz="2900" dirty="0" smtClean="0"/>
              <a:t>zeleně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900" dirty="0" smtClean="0"/>
              <a:t>systém </a:t>
            </a:r>
            <a:r>
              <a:rPr lang="cs-CZ" sz="2900" dirty="0"/>
              <a:t>veřejných </a:t>
            </a:r>
            <a:r>
              <a:rPr lang="cs-CZ" sz="2900" dirty="0" smtClean="0"/>
              <a:t>prostranství</a:t>
            </a:r>
            <a:endParaRPr lang="cs-CZ" sz="2900" dirty="0"/>
          </a:p>
          <a:p>
            <a:pPr marL="0" lvl="0" indent="0">
              <a:buNone/>
            </a:pPr>
            <a:endParaRPr lang="cs-CZ" sz="1900" dirty="0"/>
          </a:p>
          <a:p>
            <a:pPr marL="0" lvl="0" indent="0">
              <a:buNone/>
            </a:pPr>
            <a:endParaRPr lang="cs-CZ" dirty="0" smtClean="0"/>
          </a:p>
          <a:p>
            <a:pPr marL="0" lvl="0" indent="0">
              <a:buNone/>
            </a:pPr>
            <a:endParaRPr lang="cs-CZ" dirty="0"/>
          </a:p>
          <a:p>
            <a:pPr marL="0" lvl="0" indent="0">
              <a:buNone/>
            </a:pPr>
            <a:endParaRPr lang="cs-CZ" sz="2400" dirty="0"/>
          </a:p>
          <a:p>
            <a:pPr lvl="0">
              <a:buFontTx/>
              <a:buChar char="-"/>
            </a:pP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Standard vybraných částí územního plánu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20A22714-1925-4CB5-873C-0DA602053BBE}" type="slidenum">
              <a:rPr lang="cs-CZ" smtClean="0"/>
              <a:pPr/>
              <a:t>10</a:t>
            </a:fld>
            <a:r>
              <a:rPr lang="cs-CZ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609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860572"/>
            <a:ext cx="7886700" cy="556156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00B050"/>
                </a:solidFill>
              </a:rPr>
              <a:t>Hlavní </a:t>
            </a:r>
            <a:r>
              <a:rPr lang="cs-CZ" sz="3200" b="1" dirty="0">
                <a:solidFill>
                  <a:srgbClr val="00B050"/>
                </a:solidFill>
              </a:rPr>
              <a:t>výkres – plochy RZV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1563970"/>
            <a:ext cx="8423911" cy="470818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 smtClean="0"/>
              <a:t>Strukturovány </a:t>
            </a:r>
            <a:r>
              <a:rPr lang="cs-CZ" dirty="0"/>
              <a:t>do tří úrovní:</a:t>
            </a:r>
          </a:p>
          <a:p>
            <a:pPr algn="just">
              <a:lnSpc>
                <a:spcPct val="120000"/>
              </a:lnSpc>
            </a:pPr>
            <a:r>
              <a:rPr lang="cs-CZ" b="1" dirty="0"/>
              <a:t>První úroveň </a:t>
            </a:r>
            <a:r>
              <a:rPr lang="cs-CZ" dirty="0"/>
              <a:t>dle vyhlášky č. 501/2006 Sb. + zeleň + koridory + překryvná značení (vybraný systém veřejných prostranství + ÚSES + systém sídelní zeleně + jiný)</a:t>
            </a:r>
          </a:p>
          <a:p>
            <a:pPr algn="just">
              <a:lnSpc>
                <a:spcPct val="120000"/>
              </a:lnSpc>
            </a:pPr>
            <a:r>
              <a:rPr lang="cs-CZ" b="1" dirty="0"/>
              <a:t>Druhá úroveň </a:t>
            </a:r>
            <a:r>
              <a:rPr lang="cs-CZ" dirty="0"/>
              <a:t>je standardizovaný výčet ploch s rozdílným způsobem využití (</a:t>
            </a:r>
            <a:r>
              <a:rPr lang="cs-CZ" dirty="0" err="1"/>
              <a:t>poddělení</a:t>
            </a:r>
            <a:r>
              <a:rPr lang="cs-CZ" dirty="0"/>
              <a:t> první úrovně), u všech i zbytková jiná plocha</a:t>
            </a:r>
          </a:p>
          <a:p>
            <a:pPr algn="just">
              <a:lnSpc>
                <a:spcPct val="120000"/>
              </a:lnSpc>
            </a:pPr>
            <a:r>
              <a:rPr lang="cs-CZ" b="1" dirty="0"/>
              <a:t>Třetí úroveň </a:t>
            </a:r>
            <a:r>
              <a:rPr lang="cs-CZ" dirty="0"/>
              <a:t>je doporučená. U některých ploch s RZV obsahuje Standard členění na 3. úrovni - pro sjednocení nejčastěji užívaných jevů. Standardně je 3. úroveň určena pro další indexování, určující charakter, strukturu, prostorovou regulaci, případně další rozlišující vlastnosti plochy.</a:t>
            </a:r>
          </a:p>
          <a:p>
            <a:pPr marL="0" lvl="0" indent="0">
              <a:buNone/>
            </a:pPr>
            <a:endParaRPr lang="cs-CZ" dirty="0" smtClean="0"/>
          </a:p>
          <a:p>
            <a:pPr marL="0" lvl="0" indent="0">
              <a:buNone/>
            </a:pPr>
            <a:endParaRPr lang="cs-CZ" dirty="0"/>
          </a:p>
          <a:p>
            <a:pPr marL="0" lvl="0" indent="0">
              <a:buNone/>
            </a:pPr>
            <a:endParaRPr lang="cs-CZ" sz="2400" dirty="0"/>
          </a:p>
          <a:p>
            <a:pPr lvl="0">
              <a:buFontTx/>
              <a:buChar char="-"/>
            </a:pP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Standard vybraných částí územního plánu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20A22714-1925-4CB5-873C-0DA602053BBE}" type="slidenum">
              <a:rPr lang="cs-CZ" smtClean="0"/>
              <a:pPr/>
              <a:t>11</a:t>
            </a:fld>
            <a:r>
              <a:rPr lang="cs-CZ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241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860572"/>
            <a:ext cx="7886700" cy="556156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00B050"/>
                </a:solidFill>
              </a:rPr>
              <a:t>Hlavní </a:t>
            </a:r>
            <a:r>
              <a:rPr lang="cs-CZ" sz="3200" b="1" dirty="0">
                <a:solidFill>
                  <a:srgbClr val="00B050"/>
                </a:solidFill>
              </a:rPr>
              <a:t>výkres – plochy RZV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1563970"/>
            <a:ext cx="8423911" cy="470818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cs-CZ" dirty="0" smtClean="0"/>
          </a:p>
          <a:p>
            <a:pPr marL="0" lvl="0" indent="0">
              <a:buNone/>
            </a:pPr>
            <a:endParaRPr lang="cs-CZ" dirty="0"/>
          </a:p>
          <a:p>
            <a:pPr marL="0" lvl="0" indent="0">
              <a:buNone/>
            </a:pPr>
            <a:endParaRPr lang="cs-CZ" sz="2400" dirty="0"/>
          </a:p>
          <a:p>
            <a:pPr lvl="0">
              <a:buFontTx/>
              <a:buChar char="-"/>
            </a:pP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Standard vybraných částí územního plánu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20A22714-1925-4CB5-873C-0DA602053BBE}" type="slidenum">
              <a:rPr lang="cs-CZ" smtClean="0"/>
              <a:pPr/>
              <a:t>12</a:t>
            </a:fld>
            <a:r>
              <a:rPr lang="cs-CZ" smtClean="0"/>
              <a:t> </a:t>
            </a:r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/>
          </p:nvPr>
        </p:nvGraphicFramePr>
        <p:xfrm>
          <a:off x="316597" y="1493793"/>
          <a:ext cx="6327992" cy="51348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4849">
                  <a:extLst>
                    <a:ext uri="{9D8B030D-6E8A-4147-A177-3AD203B41FA5}">
                      <a16:colId xmlns:a16="http://schemas.microsoft.com/office/drawing/2014/main" val="3843624486"/>
                    </a:ext>
                  </a:extLst>
                </a:gridCol>
                <a:gridCol w="397755">
                  <a:extLst>
                    <a:ext uri="{9D8B030D-6E8A-4147-A177-3AD203B41FA5}">
                      <a16:colId xmlns:a16="http://schemas.microsoft.com/office/drawing/2014/main" val="3447280362"/>
                    </a:ext>
                  </a:extLst>
                </a:gridCol>
                <a:gridCol w="1048880">
                  <a:extLst>
                    <a:ext uri="{9D8B030D-6E8A-4147-A177-3AD203B41FA5}">
                      <a16:colId xmlns:a16="http://schemas.microsoft.com/office/drawing/2014/main" val="528838272"/>
                    </a:ext>
                  </a:extLst>
                </a:gridCol>
                <a:gridCol w="377626">
                  <a:extLst>
                    <a:ext uri="{9D8B030D-6E8A-4147-A177-3AD203B41FA5}">
                      <a16:colId xmlns:a16="http://schemas.microsoft.com/office/drawing/2014/main" val="3376635654"/>
                    </a:ext>
                  </a:extLst>
                </a:gridCol>
                <a:gridCol w="2213687">
                  <a:extLst>
                    <a:ext uri="{9D8B030D-6E8A-4147-A177-3AD203B41FA5}">
                      <a16:colId xmlns:a16="http://schemas.microsoft.com/office/drawing/2014/main" val="658948928"/>
                    </a:ext>
                  </a:extLst>
                </a:gridCol>
                <a:gridCol w="1915195">
                  <a:extLst>
                    <a:ext uri="{9D8B030D-6E8A-4147-A177-3AD203B41FA5}">
                      <a16:colId xmlns:a16="http://schemas.microsoft.com/office/drawing/2014/main" val="4112488833"/>
                    </a:ext>
                  </a:extLst>
                </a:gridCol>
              </a:tblGrid>
              <a:tr h="240723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První úroveň vyhlášková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8" marR="33158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Druhá úroveň standardizovaná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8" marR="33158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Třetí úroveň doporučená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8" marR="33158" marT="0" marB="0"/>
                </a:tc>
                <a:extLst>
                  <a:ext uri="{0D108BD9-81ED-4DB2-BD59-A6C34878D82A}">
                    <a16:rowId xmlns:a16="http://schemas.microsoft.com/office/drawing/2014/main" val="3085030339"/>
                  </a:ext>
                </a:extLst>
              </a:tr>
              <a:tr h="585889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Základní členění ploch 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8" marR="33158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Podrobnější členění ploch podle charakteru a specifických vlastností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8" marR="33158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Struktura zástavby, prostorová regulace, index druhu apod.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8" marR="33158" marT="0" marB="0"/>
                </a:tc>
                <a:extLst>
                  <a:ext uri="{0D108BD9-81ED-4DB2-BD59-A6C34878D82A}">
                    <a16:rowId xmlns:a16="http://schemas.microsoft.com/office/drawing/2014/main" val="3252688387"/>
                  </a:ext>
                </a:extLst>
              </a:tr>
              <a:tr h="2122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§ 5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8" marR="33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R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8" marR="33158" marT="0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plochy rekreace 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8" marR="33158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0131310"/>
                  </a:ext>
                </a:extLst>
              </a:tr>
              <a:tr h="2122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8" marR="33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8" marR="33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8" marR="33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RI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8" marR="33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rekreace individuální - chaty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8" marR="33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8" marR="33158" marT="0" marB="0"/>
                </a:tc>
                <a:extLst>
                  <a:ext uri="{0D108BD9-81ED-4DB2-BD59-A6C34878D82A}">
                    <a16:rowId xmlns:a16="http://schemas.microsoft.com/office/drawing/2014/main" val="2649024489"/>
                  </a:ext>
                </a:extLst>
              </a:tr>
              <a:tr h="2148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8" marR="33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8" marR="33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8" marR="33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RZ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8" marR="33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rekreace - zahrádkové osady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8" marR="33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8" marR="33158" marT="0" marB="0"/>
                </a:tc>
                <a:extLst>
                  <a:ext uri="{0D108BD9-81ED-4DB2-BD59-A6C34878D82A}">
                    <a16:rowId xmlns:a16="http://schemas.microsoft.com/office/drawing/2014/main" val="3613919317"/>
                  </a:ext>
                </a:extLst>
              </a:tr>
              <a:tr h="2148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8" marR="33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8" marR="33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8" marR="33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RO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8" marR="33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rekreace - oddechové plochy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8" marR="33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8" marR="33158" marT="0" marB="0"/>
                </a:tc>
                <a:extLst>
                  <a:ext uri="{0D108BD9-81ED-4DB2-BD59-A6C34878D82A}">
                    <a16:rowId xmlns:a16="http://schemas.microsoft.com/office/drawing/2014/main" val="1506295955"/>
                  </a:ext>
                </a:extLst>
              </a:tr>
              <a:tr h="3905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8" marR="33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8" marR="33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8" marR="33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RH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8" marR="33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rekreace hromadná - rekreační areály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8" marR="33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8" marR="33158" marT="0" marB="0"/>
                </a:tc>
                <a:extLst>
                  <a:ext uri="{0D108BD9-81ED-4DB2-BD59-A6C34878D82A}">
                    <a16:rowId xmlns:a16="http://schemas.microsoft.com/office/drawing/2014/main" val="1711823117"/>
                  </a:ext>
                </a:extLst>
              </a:tr>
              <a:tr h="2148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8" marR="33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8" marR="33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8" marR="33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RX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8" marR="33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rekreace jiná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8" marR="33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8" marR="33158" marT="0" marB="0"/>
                </a:tc>
                <a:extLst>
                  <a:ext uri="{0D108BD9-81ED-4DB2-BD59-A6C34878D82A}">
                    <a16:rowId xmlns:a16="http://schemas.microsoft.com/office/drawing/2014/main" val="1505926260"/>
                  </a:ext>
                </a:extLst>
              </a:tr>
              <a:tr h="2122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§ 6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8" marR="33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O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8" marR="33158" marT="0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plochy občanského vybavení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8" marR="33158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53482"/>
                  </a:ext>
                </a:extLst>
              </a:tr>
              <a:tr h="2122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8" marR="33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8" marR="33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8" marR="33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OV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8" marR="33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občanské vybavení veřejné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8" marR="33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s - vzdělávání a výchova                                                                                                                  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8" marR="33158" marT="0" marB="0"/>
                </a:tc>
                <a:extLst>
                  <a:ext uri="{0D108BD9-81ED-4DB2-BD59-A6C34878D82A}">
                    <a16:rowId xmlns:a16="http://schemas.microsoft.com/office/drawing/2014/main" val="4102583323"/>
                  </a:ext>
                </a:extLst>
              </a:tr>
              <a:tr h="2152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8" marR="33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8" marR="33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8" marR="33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8" marR="33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8" marR="33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p - sociální služby a péče o rodinu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8" marR="33158" marT="0" marB="0"/>
                </a:tc>
                <a:extLst>
                  <a:ext uri="{0D108BD9-81ED-4DB2-BD59-A6C34878D82A}">
                    <a16:rowId xmlns:a16="http://schemas.microsoft.com/office/drawing/2014/main" val="3210049457"/>
                  </a:ext>
                </a:extLst>
              </a:tr>
              <a:tr h="2148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8" marR="33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8" marR="33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8" marR="33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8" marR="33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8" marR="33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z - zdravotní služby 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8" marR="33158" marT="0" marB="0"/>
                </a:tc>
                <a:extLst>
                  <a:ext uri="{0D108BD9-81ED-4DB2-BD59-A6C34878D82A}">
                    <a16:rowId xmlns:a16="http://schemas.microsoft.com/office/drawing/2014/main" val="611607131"/>
                  </a:ext>
                </a:extLst>
              </a:tr>
              <a:tr h="2148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8" marR="33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8" marR="33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8" marR="33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8" marR="33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8" marR="33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k - kultura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8" marR="33158" marT="0" marB="0"/>
                </a:tc>
                <a:extLst>
                  <a:ext uri="{0D108BD9-81ED-4DB2-BD59-A6C34878D82A}">
                    <a16:rowId xmlns:a16="http://schemas.microsoft.com/office/drawing/2014/main" val="2294934164"/>
                  </a:ext>
                </a:extLst>
              </a:tr>
              <a:tr h="2148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8" marR="33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8" marR="33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8" marR="33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8" marR="33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8" marR="33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v - veřejná správa 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8" marR="33158" marT="0" marB="0"/>
                </a:tc>
                <a:extLst>
                  <a:ext uri="{0D108BD9-81ED-4DB2-BD59-A6C34878D82A}">
                    <a16:rowId xmlns:a16="http://schemas.microsoft.com/office/drawing/2014/main" val="4038390923"/>
                  </a:ext>
                </a:extLst>
              </a:tr>
              <a:tr h="2148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8" marR="33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8" marR="33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8" marR="33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8" marR="33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8" marR="33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o - ochrana obyvatelstva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8" marR="33158" marT="0" marB="0"/>
                </a:tc>
                <a:extLst>
                  <a:ext uri="{0D108BD9-81ED-4DB2-BD59-A6C34878D82A}">
                    <a16:rowId xmlns:a16="http://schemas.microsoft.com/office/drawing/2014/main" val="2603087420"/>
                  </a:ext>
                </a:extLst>
              </a:tr>
              <a:tr h="2148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8" marR="33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8" marR="33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8" marR="33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OK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8" marR="33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občanské vybavení komerční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8" marR="33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8" marR="33158" marT="0" marB="0"/>
                </a:tc>
                <a:extLst>
                  <a:ext uri="{0D108BD9-81ED-4DB2-BD59-A6C34878D82A}">
                    <a16:rowId xmlns:a16="http://schemas.microsoft.com/office/drawing/2014/main" val="4225189407"/>
                  </a:ext>
                </a:extLst>
              </a:tr>
              <a:tr h="2148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8" marR="33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8" marR="33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8" marR="33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OS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8" marR="33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občanské vybavení - sport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8" marR="33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8" marR="33158" marT="0" marB="0"/>
                </a:tc>
                <a:extLst>
                  <a:ext uri="{0D108BD9-81ED-4DB2-BD59-A6C34878D82A}">
                    <a16:rowId xmlns:a16="http://schemas.microsoft.com/office/drawing/2014/main" val="62060379"/>
                  </a:ext>
                </a:extLst>
              </a:tr>
              <a:tr h="2122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8" marR="33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8" marR="33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8" marR="33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OL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8" marR="33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občanské vybavení lázeňské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8" marR="33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8" marR="33158" marT="0" marB="0"/>
                </a:tc>
                <a:extLst>
                  <a:ext uri="{0D108BD9-81ED-4DB2-BD59-A6C34878D82A}">
                    <a16:rowId xmlns:a16="http://schemas.microsoft.com/office/drawing/2014/main" val="263881503"/>
                  </a:ext>
                </a:extLst>
              </a:tr>
              <a:tr h="2148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8" marR="33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8" marR="33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8" marR="33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OH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8" marR="33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občanské vybavení - hřbitovy 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8" marR="33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8" marR="33158" marT="0" marB="0"/>
                </a:tc>
                <a:extLst>
                  <a:ext uri="{0D108BD9-81ED-4DB2-BD59-A6C34878D82A}">
                    <a16:rowId xmlns:a16="http://schemas.microsoft.com/office/drawing/2014/main" val="39040017"/>
                  </a:ext>
                </a:extLst>
              </a:tr>
              <a:tr h="2122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8" marR="33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8" marR="33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8" marR="33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OX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8" marR="33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občanské vybavení jiné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8" marR="33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8" marR="33158" marT="0" marB="0"/>
                </a:tc>
                <a:extLst>
                  <a:ext uri="{0D108BD9-81ED-4DB2-BD59-A6C34878D82A}">
                    <a16:rowId xmlns:a16="http://schemas.microsoft.com/office/drawing/2014/main" val="23959605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87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00B050"/>
                </a:solidFill>
              </a:rPr>
              <a:t>Hlavní výkres</a:t>
            </a:r>
            <a:endParaRPr lang="cs-CZ" sz="3200" b="1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1825624"/>
            <a:ext cx="8423911" cy="470818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cs-CZ" sz="1900" dirty="0"/>
          </a:p>
          <a:p>
            <a:pPr marL="0" lvl="0" indent="0">
              <a:buNone/>
            </a:pPr>
            <a:endParaRPr lang="cs-CZ" dirty="0" smtClean="0"/>
          </a:p>
          <a:p>
            <a:pPr marL="0" lvl="0" indent="0">
              <a:buNone/>
            </a:pPr>
            <a:endParaRPr lang="cs-CZ" dirty="0"/>
          </a:p>
          <a:p>
            <a:pPr marL="0" lvl="0" indent="0">
              <a:buNone/>
            </a:pPr>
            <a:endParaRPr lang="cs-CZ" sz="2400" dirty="0"/>
          </a:p>
          <a:p>
            <a:pPr lvl="0">
              <a:buFontTx/>
              <a:buChar char="-"/>
            </a:pP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Standard vybraných částí územního plánu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20A22714-1925-4CB5-873C-0DA602053BBE}" type="slidenum">
              <a:rPr lang="cs-CZ" smtClean="0"/>
              <a:pPr/>
              <a:t>13</a:t>
            </a:fld>
            <a:r>
              <a:rPr lang="cs-CZ" smtClean="0"/>
              <a:t> </a:t>
            </a:r>
            <a:endParaRPr lang="cs-CZ" dirty="0"/>
          </a:p>
        </p:txBody>
      </p:sp>
      <p:pic>
        <p:nvPicPr>
          <p:cNvPr id="8" name="Obrázek 7"/>
          <p:cNvPicPr preferRelativeResize="0"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2950" y="811313"/>
            <a:ext cx="5291050" cy="604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18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860572"/>
            <a:ext cx="7886700" cy="556156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00B050"/>
                </a:solidFill>
              </a:rPr>
              <a:t>Hlavní výkres</a:t>
            </a:r>
            <a:endParaRPr lang="cs-CZ" sz="3200" b="1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1825624"/>
            <a:ext cx="8423911" cy="470818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cs-CZ" sz="1900" dirty="0"/>
          </a:p>
          <a:p>
            <a:pPr marL="0" lvl="0" indent="0">
              <a:buNone/>
            </a:pPr>
            <a:endParaRPr lang="cs-CZ" dirty="0" smtClean="0"/>
          </a:p>
          <a:p>
            <a:pPr marL="0" lvl="0" indent="0">
              <a:buNone/>
            </a:pPr>
            <a:endParaRPr lang="cs-CZ" dirty="0"/>
          </a:p>
          <a:p>
            <a:pPr marL="0" lvl="0" indent="0">
              <a:buNone/>
            </a:pPr>
            <a:endParaRPr lang="cs-CZ" sz="2400" dirty="0"/>
          </a:p>
          <a:p>
            <a:pPr lvl="0">
              <a:buFontTx/>
              <a:buChar char="-"/>
            </a:pP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Standard vybraných částí územního plánu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5303837" y="6344733"/>
            <a:ext cx="2057400" cy="365125"/>
          </a:xfrm>
        </p:spPr>
        <p:txBody>
          <a:bodyPr/>
          <a:lstStyle/>
          <a:p>
            <a:r>
              <a:rPr lang="cs-CZ" dirty="0" smtClean="0"/>
              <a:t>Strana </a:t>
            </a:r>
            <a:fld id="{20A22714-1925-4CB5-873C-0DA602053BBE}" type="slidenum">
              <a:rPr lang="cs-CZ" smtClean="0"/>
              <a:pPr/>
              <a:t>14</a:t>
            </a:fld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836" y="1316458"/>
            <a:ext cx="4998001" cy="53934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399" y="2192526"/>
            <a:ext cx="4569601" cy="335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54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860572"/>
            <a:ext cx="7886700" cy="556156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00B050"/>
                </a:solidFill>
              </a:rPr>
              <a:t>Hlavní výkres</a:t>
            </a:r>
            <a:endParaRPr lang="cs-CZ" sz="3200" b="1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1825624"/>
            <a:ext cx="8423911" cy="470818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cs-CZ" sz="1900" dirty="0"/>
          </a:p>
          <a:p>
            <a:pPr marL="0" lvl="0" indent="0">
              <a:buNone/>
            </a:pPr>
            <a:endParaRPr lang="cs-CZ" dirty="0" smtClean="0"/>
          </a:p>
          <a:p>
            <a:pPr marL="0" lvl="0" indent="0">
              <a:buNone/>
            </a:pPr>
            <a:endParaRPr lang="cs-CZ" dirty="0"/>
          </a:p>
          <a:p>
            <a:pPr marL="0" lvl="0" indent="0">
              <a:buNone/>
            </a:pPr>
            <a:endParaRPr lang="cs-CZ" sz="2400" dirty="0"/>
          </a:p>
          <a:p>
            <a:pPr lvl="0">
              <a:buFontTx/>
              <a:buChar char="-"/>
            </a:pP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Standard vybraných částí územního plánu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20A22714-1925-4CB5-873C-0DA602053BBE}" type="slidenum">
              <a:rPr lang="cs-CZ" smtClean="0"/>
              <a:pPr/>
              <a:t>15</a:t>
            </a:fld>
            <a:r>
              <a:rPr lang="cs-CZ" smtClean="0"/>
              <a:t> 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19" y="1742915"/>
            <a:ext cx="4159051" cy="389375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0199" y="1637953"/>
            <a:ext cx="4783801" cy="440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93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860572"/>
            <a:ext cx="7886700" cy="556156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00B050"/>
                </a:solidFill>
              </a:rPr>
              <a:t>Hlavní výkres</a:t>
            </a:r>
            <a:endParaRPr lang="cs-CZ" sz="3200" b="1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1825624"/>
            <a:ext cx="8423911" cy="470818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cs-CZ" sz="1900" dirty="0"/>
          </a:p>
          <a:p>
            <a:pPr marL="0" lvl="0" indent="0">
              <a:buNone/>
            </a:pPr>
            <a:endParaRPr lang="cs-CZ" dirty="0" smtClean="0"/>
          </a:p>
          <a:p>
            <a:pPr marL="0" lvl="0" indent="0">
              <a:buNone/>
            </a:pPr>
            <a:endParaRPr lang="cs-CZ" dirty="0"/>
          </a:p>
          <a:p>
            <a:pPr marL="0" lvl="0" indent="0">
              <a:buNone/>
            </a:pPr>
            <a:endParaRPr lang="cs-CZ" sz="2400" dirty="0"/>
          </a:p>
          <a:p>
            <a:pPr lvl="0">
              <a:buFontTx/>
              <a:buChar char="-"/>
            </a:pP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Standard vybraných částí územního plánu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20A22714-1925-4CB5-873C-0DA602053BBE}" type="slidenum">
              <a:rPr lang="cs-CZ" smtClean="0"/>
              <a:pPr/>
              <a:t>16</a:t>
            </a:fld>
            <a:r>
              <a:rPr lang="cs-CZ" smtClean="0"/>
              <a:t> 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619" y="1416728"/>
            <a:ext cx="4105501" cy="360005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0604" y="828864"/>
            <a:ext cx="4284001" cy="335085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9890" y="4270074"/>
            <a:ext cx="2980950" cy="251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53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860572"/>
            <a:ext cx="7886700" cy="556156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00B050"/>
                </a:solidFill>
              </a:rPr>
              <a:t>Hlavní výkres</a:t>
            </a:r>
            <a:endParaRPr lang="cs-CZ" sz="3200" b="1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1825624"/>
            <a:ext cx="8423911" cy="470818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cs-CZ" sz="1900" dirty="0"/>
          </a:p>
          <a:p>
            <a:pPr marL="0" lvl="0" indent="0">
              <a:buNone/>
            </a:pPr>
            <a:endParaRPr lang="cs-CZ" dirty="0" smtClean="0"/>
          </a:p>
          <a:p>
            <a:pPr marL="0" lvl="0" indent="0">
              <a:buNone/>
            </a:pPr>
            <a:endParaRPr lang="cs-CZ" dirty="0"/>
          </a:p>
          <a:p>
            <a:pPr marL="0" lvl="0" indent="0">
              <a:buNone/>
            </a:pPr>
            <a:endParaRPr lang="cs-CZ" sz="2400" dirty="0"/>
          </a:p>
          <a:p>
            <a:pPr lvl="0">
              <a:buFontTx/>
              <a:buChar char="-"/>
            </a:pP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Standard vybraných částí územního plánu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20A22714-1925-4CB5-873C-0DA602053BBE}" type="slidenum">
              <a:rPr lang="cs-CZ" smtClean="0"/>
              <a:pPr/>
              <a:t>17</a:t>
            </a:fld>
            <a:r>
              <a:rPr lang="cs-CZ" smtClean="0"/>
              <a:t> 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48" y="1416728"/>
            <a:ext cx="5926908" cy="5054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79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200" b="1" dirty="0" smtClean="0">
                <a:solidFill>
                  <a:srgbClr val="00B050"/>
                </a:solidFill>
              </a:rPr>
              <a:t>Výkres veřejně prospěšných staveb, opatření a asanací</a:t>
            </a:r>
            <a:endParaRPr lang="cs-CZ" sz="3200" b="1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1825625"/>
            <a:ext cx="8423911" cy="435133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cs-CZ" dirty="0" smtClean="0"/>
              <a:t>základní požadavky: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dirty="0" smtClean="0"/>
              <a:t>použít aktuální katastrální mapu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dirty="0" smtClean="0"/>
              <a:t>zobrazit hranice řešeného území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dirty="0"/>
              <a:t>zobrazit veřejně prospěšné stavby, opatření a asanace včetně jejich popisu </a:t>
            </a:r>
            <a:r>
              <a:rPr lang="cs-CZ" dirty="0" smtClean="0"/>
              <a:t>identifikátory</a:t>
            </a:r>
            <a:endParaRPr lang="cs-CZ" dirty="0"/>
          </a:p>
          <a:p>
            <a:pPr>
              <a:lnSpc>
                <a:spcPct val="120000"/>
              </a:lnSpc>
            </a:pPr>
            <a:r>
              <a:rPr lang="cs-CZ" dirty="0" smtClean="0"/>
              <a:t>hledisko uplatnění možnosti vyvlastnění a předkupního práva znázorňuje barevné odlišení spolu s písmenným označením (první písmeno):</a:t>
            </a:r>
            <a:endParaRPr lang="cs-CZ" dirty="0"/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dirty="0" smtClean="0"/>
              <a:t>světle červená – V – možnost vyvlastnění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dirty="0" smtClean="0"/>
              <a:t>světle modrá – P – možnost uplatnění předkupního práva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dirty="0" smtClean="0"/>
              <a:t>světle fialová – W – možnost vyvlastnění i uplatnění předkupního práva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Standard vybraných částí územního plánu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20A22714-1925-4CB5-873C-0DA602053BBE}" type="slidenum">
              <a:rPr lang="cs-CZ" smtClean="0"/>
              <a:pPr/>
              <a:t>18</a:t>
            </a:fld>
            <a:r>
              <a:rPr lang="cs-CZ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803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200" b="1" dirty="0" smtClean="0">
                <a:solidFill>
                  <a:srgbClr val="00B050"/>
                </a:solidFill>
              </a:rPr>
              <a:t>Výkres veřejně prospěšných staveb, opatření a asanací</a:t>
            </a:r>
            <a:endParaRPr lang="cs-CZ" sz="3200" b="1" dirty="0">
              <a:solidFill>
                <a:srgbClr val="00B050"/>
              </a:solidFill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6989" y="1837236"/>
            <a:ext cx="5707061" cy="4884239"/>
          </a:xfrm>
          <a:prstGeom prst="rect">
            <a:avLst/>
          </a:prstGeom>
        </p:spPr>
      </p:pic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Standard vybraných částí územního plánu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20A22714-1925-4CB5-873C-0DA602053BBE}" type="slidenum">
              <a:rPr lang="cs-CZ" smtClean="0"/>
              <a:pPr/>
              <a:t>19</a:t>
            </a:fld>
            <a:r>
              <a:rPr lang="cs-CZ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273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200" b="1" dirty="0" smtClean="0">
                <a:solidFill>
                  <a:srgbClr val="00B050"/>
                </a:solidFill>
              </a:rPr>
              <a:t>Důvody pro sjednocení obsahu a formy ÚP</a:t>
            </a:r>
            <a:endParaRPr lang="cs-CZ" sz="3200" b="1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cs-CZ" dirty="0" smtClean="0"/>
              <a:t>koordinovaný způsob grafického projevu závazných výkresů územního plánu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dirty="0" smtClean="0"/>
              <a:t>přehlednost, srozumitelnost, jednotná interpretace =&gt; rychlejší a kvalitnější rozhodování</a:t>
            </a:r>
          </a:p>
          <a:p>
            <a:pPr>
              <a:lnSpc>
                <a:spcPct val="120000"/>
              </a:lnSpc>
            </a:pPr>
            <a:r>
              <a:rPr lang="cs-CZ" dirty="0" smtClean="0"/>
              <a:t>využití v </a:t>
            </a:r>
            <a:r>
              <a:rPr lang="cs-CZ" dirty="0"/>
              <a:t>územně</a:t>
            </a:r>
            <a:r>
              <a:rPr lang="cs-CZ" dirty="0" smtClean="0"/>
              <a:t> analytických podkladech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dirty="0" smtClean="0"/>
              <a:t>zvýšení </a:t>
            </a:r>
            <a:r>
              <a:rPr lang="cs-CZ" dirty="0"/>
              <a:t>efektivity</a:t>
            </a:r>
            <a:r>
              <a:rPr lang="cs-CZ" dirty="0" smtClean="0"/>
              <a:t> práce úřadů územního plánování</a:t>
            </a:r>
          </a:p>
          <a:p>
            <a:pPr>
              <a:lnSpc>
                <a:spcPct val="120000"/>
              </a:lnSpc>
            </a:pPr>
            <a:r>
              <a:rPr lang="cs-CZ" dirty="0" smtClean="0"/>
              <a:t>zefektivnění využití digitálních údajů obsažených v územních plánech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dirty="0" smtClean="0"/>
              <a:t>vytvoření databáze jevů územních plánů =&gt; zkvalitnění standardních činností s územním plánem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Standard vybraných částí územního plánu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20A22714-1925-4CB5-873C-0DA602053BBE}" type="slidenum">
              <a:rPr lang="cs-CZ" smtClean="0"/>
              <a:pPr/>
              <a:t>2</a:t>
            </a:fld>
            <a:r>
              <a:rPr lang="cs-CZ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879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200" b="1" dirty="0" smtClean="0">
                <a:solidFill>
                  <a:srgbClr val="00B050"/>
                </a:solidFill>
              </a:rPr>
              <a:t>Výkres veřejně prospěšných staveb, opatření a asanací</a:t>
            </a:r>
            <a:endParaRPr lang="cs-CZ" sz="3200" b="1" dirty="0">
              <a:solidFill>
                <a:srgbClr val="00B050"/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Standard vybraných částí územního plánu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20A22714-1925-4CB5-873C-0DA602053BBE}" type="slidenum">
              <a:rPr lang="cs-CZ" smtClean="0"/>
              <a:pPr/>
              <a:t>20</a:t>
            </a:fld>
            <a:r>
              <a:rPr lang="cs-CZ" smtClean="0"/>
              <a:t> 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8402" y="1832006"/>
            <a:ext cx="4733060" cy="462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73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00B050"/>
                </a:solidFill>
              </a:rPr>
              <a:t>Datový model</a:t>
            </a:r>
            <a:endParaRPr lang="cs-CZ" sz="3200" b="1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cs-CZ" dirty="0" smtClean="0"/>
              <a:t>standardní souřadnicový systém – S-JTSK</a:t>
            </a:r>
          </a:p>
          <a:p>
            <a:pPr>
              <a:lnSpc>
                <a:spcPct val="100000"/>
              </a:lnSpc>
            </a:pPr>
            <a:r>
              <a:rPr lang="cs-CZ" dirty="0" smtClean="0"/>
              <a:t>grafické typy:</a:t>
            </a:r>
          </a:p>
          <a:p>
            <a:pPr lvl="1">
              <a:lnSpc>
                <a:spcPct val="100000"/>
              </a:lnSpc>
            </a:pPr>
            <a:r>
              <a:rPr lang="cs-CZ" dirty="0" smtClean="0"/>
              <a:t>texty</a:t>
            </a:r>
          </a:p>
          <a:p>
            <a:pPr lvl="1">
              <a:lnSpc>
                <a:spcPct val="100000"/>
              </a:lnSpc>
            </a:pPr>
            <a:r>
              <a:rPr lang="cs-CZ" dirty="0" smtClean="0"/>
              <a:t>plochy</a:t>
            </a:r>
          </a:p>
          <a:p>
            <a:pPr lvl="1">
              <a:lnSpc>
                <a:spcPct val="100000"/>
              </a:lnSpc>
            </a:pPr>
            <a:r>
              <a:rPr lang="cs-CZ" dirty="0" smtClean="0"/>
              <a:t>pokrytí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cs-CZ" dirty="0" smtClean="0"/>
              <a:t>Pokud není uvedeno jinak, plochy se nepřekrývají.</a:t>
            </a:r>
          </a:p>
          <a:p>
            <a:pPr marL="571500">
              <a:lnSpc>
                <a:spcPct val="100000"/>
              </a:lnSpc>
            </a:pPr>
            <a:r>
              <a:rPr lang="cs-CZ" dirty="0" smtClean="0"/>
              <a:t>datové formáty:</a:t>
            </a:r>
          </a:p>
          <a:p>
            <a:pPr marL="914400" lvl="1">
              <a:lnSpc>
                <a:spcPct val="100000"/>
              </a:lnSpc>
            </a:pPr>
            <a:r>
              <a:rPr lang="cs-CZ" dirty="0" smtClean="0"/>
              <a:t>GIS – formát „</a:t>
            </a:r>
            <a:r>
              <a:rPr lang="cs-CZ" dirty="0" err="1" smtClean="0"/>
              <a:t>ShapeFile</a:t>
            </a:r>
            <a:r>
              <a:rPr lang="cs-CZ" dirty="0" smtClean="0"/>
              <a:t>“</a:t>
            </a:r>
          </a:p>
          <a:p>
            <a:pPr marL="914400" lvl="1">
              <a:lnSpc>
                <a:spcPct val="100000"/>
              </a:lnSpc>
            </a:pPr>
            <a:r>
              <a:rPr lang="cs-CZ" dirty="0" smtClean="0"/>
              <a:t>CAD – formát „DXF“ </a:t>
            </a:r>
          </a:p>
          <a:p>
            <a:pPr marL="1371600" lvl="2">
              <a:lnSpc>
                <a:spcPct val="100000"/>
              </a:lnSpc>
            </a:pPr>
            <a:r>
              <a:rPr lang="cs-CZ" dirty="0" smtClean="0"/>
              <a:t>vymezující vrstvy </a:t>
            </a:r>
          </a:p>
          <a:p>
            <a:pPr marL="1371600" lvl="2">
              <a:lnSpc>
                <a:spcPct val="100000"/>
              </a:lnSpc>
            </a:pPr>
            <a:r>
              <a:rPr lang="cs-CZ" dirty="0" smtClean="0"/>
              <a:t>popisné vrstvy</a:t>
            </a:r>
          </a:p>
          <a:p>
            <a:pPr>
              <a:lnSpc>
                <a:spcPct val="100000"/>
              </a:lnSpc>
            </a:pPr>
            <a:endParaRPr lang="cs-CZ" sz="1800" dirty="0" smtClean="0"/>
          </a:p>
          <a:p>
            <a:pPr>
              <a:lnSpc>
                <a:spcPct val="100000"/>
              </a:lnSpc>
            </a:pP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Standard vybraných částí územního plánu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20A22714-1925-4CB5-873C-0DA602053BBE}" type="slidenum">
              <a:rPr lang="cs-CZ" smtClean="0"/>
              <a:pPr/>
              <a:t>21</a:t>
            </a:fld>
            <a:r>
              <a:rPr lang="cs-CZ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406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00B050"/>
                </a:solidFill>
              </a:rPr>
              <a:t>Datový model </a:t>
            </a:r>
            <a:endParaRPr lang="cs-CZ" sz="3200" b="1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cs-CZ" sz="7400" dirty="0" smtClean="0"/>
              <a:t>Standardní vrstvy: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4700" b="1" dirty="0" err="1" smtClean="0"/>
              <a:t>ReseneUzemi_p</a:t>
            </a:r>
            <a:r>
              <a:rPr lang="cs-CZ" sz="4700" b="1" dirty="0" smtClean="0"/>
              <a:t> </a:t>
            </a:r>
            <a:r>
              <a:rPr lang="cs-CZ" sz="4700" dirty="0"/>
              <a:t>.. </a:t>
            </a:r>
            <a:r>
              <a:rPr lang="cs-CZ" sz="4700" dirty="0" smtClean="0"/>
              <a:t>vymezení řešeného území</a:t>
            </a:r>
            <a:endParaRPr lang="cs-CZ" sz="4700" dirty="0"/>
          </a:p>
          <a:p>
            <a:pPr>
              <a:buFont typeface="Courier New" panose="02070309020205020404" pitchFamily="49" charset="0"/>
              <a:buChar char="o"/>
            </a:pPr>
            <a:r>
              <a:rPr lang="cs-CZ" sz="4700" dirty="0" err="1" smtClean="0"/>
              <a:t>UzemiPrvkyRP_p</a:t>
            </a:r>
            <a:r>
              <a:rPr lang="cs-CZ" sz="4700" dirty="0" smtClean="0"/>
              <a:t> </a:t>
            </a:r>
            <a:r>
              <a:rPr lang="cs-CZ" sz="4700" dirty="0"/>
              <a:t>.. vymezení částí územního plánu s prvky regulačního plánu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4700" b="1" dirty="0" err="1" smtClean="0"/>
              <a:t>ZastaveneUzemi_p</a:t>
            </a:r>
            <a:r>
              <a:rPr lang="cs-CZ" sz="4700" dirty="0" smtClean="0"/>
              <a:t> </a:t>
            </a:r>
            <a:r>
              <a:rPr lang="cs-CZ" sz="4700" dirty="0"/>
              <a:t>.. zastavěné území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4700" b="1" dirty="0" err="1" smtClean="0"/>
              <a:t>PlochyRZV_p</a:t>
            </a:r>
            <a:r>
              <a:rPr lang="cs-CZ" sz="4700" dirty="0" smtClean="0"/>
              <a:t> </a:t>
            </a:r>
            <a:r>
              <a:rPr lang="cs-CZ" sz="4700" dirty="0"/>
              <a:t>.. plochy s rozdílným způsobem využití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4700" dirty="0" err="1" smtClean="0"/>
              <a:t>UzemniRezervy_p</a:t>
            </a:r>
            <a:r>
              <a:rPr lang="cs-CZ" sz="4700" dirty="0" smtClean="0"/>
              <a:t> </a:t>
            </a:r>
            <a:r>
              <a:rPr lang="cs-CZ" sz="4700" dirty="0"/>
              <a:t>.. plochy a koridory územních rezerv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4700" dirty="0" err="1" smtClean="0"/>
              <a:t>KoridoryP_p</a:t>
            </a:r>
            <a:r>
              <a:rPr lang="cs-CZ" sz="4700" dirty="0" smtClean="0"/>
              <a:t> </a:t>
            </a:r>
            <a:r>
              <a:rPr lang="cs-CZ" sz="4700" dirty="0"/>
              <a:t>.. koridory plošně vymezené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4700" dirty="0" err="1" smtClean="0"/>
              <a:t>KoridoryN_p</a:t>
            </a:r>
            <a:r>
              <a:rPr lang="cs-CZ" sz="4700" dirty="0" smtClean="0"/>
              <a:t> </a:t>
            </a:r>
            <a:r>
              <a:rPr lang="cs-CZ" sz="4700" dirty="0"/>
              <a:t>.. koridory vymezené nad plochami s rozdílným způsobem využití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4700" b="1" dirty="0" err="1" smtClean="0"/>
              <a:t>PlochyZmen_p</a:t>
            </a:r>
            <a:r>
              <a:rPr lang="cs-CZ" sz="4700" dirty="0" smtClean="0"/>
              <a:t> </a:t>
            </a:r>
            <a:r>
              <a:rPr lang="cs-CZ" sz="4700" dirty="0"/>
              <a:t>.. plochy změn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4700" dirty="0" err="1" smtClean="0"/>
              <a:t>PlochyPodm_p</a:t>
            </a:r>
            <a:r>
              <a:rPr lang="cs-CZ" sz="4700" dirty="0" smtClean="0"/>
              <a:t> </a:t>
            </a:r>
            <a:r>
              <a:rPr lang="cs-CZ" sz="4700" dirty="0"/>
              <a:t>.. plochy a koridory s podmínkou pro rozhodování o změnách v území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4700" dirty="0" err="1" smtClean="0"/>
              <a:t>VpsVpoAs_p</a:t>
            </a:r>
            <a:r>
              <a:rPr lang="cs-CZ" sz="4700" dirty="0" smtClean="0"/>
              <a:t> </a:t>
            </a:r>
            <a:r>
              <a:rPr lang="cs-CZ" sz="4700" dirty="0"/>
              <a:t>.. veřejně prospěšné stavby, opatření a asanace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4700" dirty="0" err="1" smtClean="0"/>
              <a:t>USES_p</a:t>
            </a:r>
            <a:r>
              <a:rPr lang="cs-CZ" sz="4700" dirty="0" smtClean="0"/>
              <a:t> </a:t>
            </a:r>
            <a:r>
              <a:rPr lang="cs-CZ" sz="4700" dirty="0"/>
              <a:t>.. územní systém ekologické stability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4700" dirty="0" err="1" smtClean="0"/>
              <a:t>SystemSidelniZelene_p</a:t>
            </a:r>
            <a:r>
              <a:rPr lang="cs-CZ" sz="4700" dirty="0" smtClean="0"/>
              <a:t> </a:t>
            </a:r>
            <a:r>
              <a:rPr lang="cs-CZ" sz="4700" dirty="0"/>
              <a:t>.. systém sídelní zeleně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4700" dirty="0" err="1" smtClean="0"/>
              <a:t>SystemVerProstr_p</a:t>
            </a:r>
            <a:r>
              <a:rPr lang="cs-CZ" sz="4700" dirty="0" smtClean="0"/>
              <a:t> </a:t>
            </a:r>
            <a:r>
              <a:rPr lang="cs-CZ" sz="4700" dirty="0"/>
              <a:t>.. systém veřejných prostranství</a:t>
            </a:r>
          </a:p>
          <a:p>
            <a:pPr>
              <a:lnSpc>
                <a:spcPct val="100000"/>
              </a:lnSpc>
            </a:pP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Standard vybraných částí územního plánu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20A22714-1925-4CB5-873C-0DA602053BBE}" type="slidenum">
              <a:rPr lang="cs-CZ" smtClean="0"/>
              <a:pPr/>
              <a:t>22</a:t>
            </a:fld>
            <a:r>
              <a:rPr lang="cs-CZ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31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00B050"/>
                </a:solidFill>
              </a:rPr>
              <a:t>Datový model </a:t>
            </a:r>
            <a:endParaRPr lang="cs-CZ" sz="3200" b="1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/>
              <a:t>Standardní výkresy: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000" b="1" dirty="0" smtClean="0"/>
              <a:t>kód 		název 					povinný</a:t>
            </a:r>
            <a:endParaRPr lang="cs-CZ" sz="2000" b="1" dirty="0"/>
          </a:p>
          <a:p>
            <a:pPr marL="0" indent="0">
              <a:lnSpc>
                <a:spcPct val="100000"/>
              </a:lnSpc>
              <a:buNone/>
            </a:pPr>
            <a:r>
              <a:rPr lang="cs-CZ" sz="1800" dirty="0"/>
              <a:t>ZCU </a:t>
            </a:r>
            <a:r>
              <a:rPr lang="cs-CZ" sz="1800" dirty="0" smtClean="0"/>
              <a:t>	výkres </a:t>
            </a:r>
            <a:r>
              <a:rPr lang="cs-CZ" sz="1800" dirty="0"/>
              <a:t>základního členění </a:t>
            </a:r>
            <a:r>
              <a:rPr lang="cs-CZ" sz="1800" dirty="0" smtClean="0"/>
              <a:t>území			      ano</a:t>
            </a:r>
            <a:endParaRPr lang="cs-CZ" sz="1800" dirty="0"/>
          </a:p>
          <a:p>
            <a:pPr marL="0" indent="0">
              <a:lnSpc>
                <a:spcPct val="100000"/>
              </a:lnSpc>
              <a:buNone/>
            </a:pPr>
            <a:r>
              <a:rPr lang="cs-CZ" sz="1800" dirty="0"/>
              <a:t>HLV </a:t>
            </a:r>
            <a:r>
              <a:rPr lang="cs-CZ" sz="1800" dirty="0" smtClean="0"/>
              <a:t>	hlavní </a:t>
            </a:r>
            <a:r>
              <a:rPr lang="cs-CZ" sz="1800" dirty="0"/>
              <a:t>výkres - standardní </a:t>
            </a:r>
            <a:r>
              <a:rPr lang="cs-CZ" sz="1800" dirty="0" smtClean="0"/>
              <a:t>				      ano</a:t>
            </a:r>
            <a:endParaRPr lang="cs-CZ" sz="1800" dirty="0"/>
          </a:p>
          <a:p>
            <a:pPr marL="0" indent="0">
              <a:lnSpc>
                <a:spcPct val="100000"/>
              </a:lnSpc>
              <a:buNone/>
            </a:pPr>
            <a:r>
              <a:rPr lang="cs-CZ" sz="1800" dirty="0"/>
              <a:t>HLU </a:t>
            </a:r>
            <a:r>
              <a:rPr lang="cs-CZ" sz="1800" dirty="0" smtClean="0"/>
              <a:t>	hlavní </a:t>
            </a:r>
            <a:r>
              <a:rPr lang="cs-CZ" sz="1800" dirty="0"/>
              <a:t>výkres - urbanistická koncepce </a:t>
            </a:r>
            <a:r>
              <a:rPr lang="cs-CZ" sz="1800" dirty="0" smtClean="0"/>
              <a:t>		       ne</a:t>
            </a:r>
            <a:endParaRPr lang="cs-CZ" sz="1800" dirty="0"/>
          </a:p>
          <a:p>
            <a:pPr marL="0" indent="0">
              <a:lnSpc>
                <a:spcPct val="100000"/>
              </a:lnSpc>
              <a:buNone/>
            </a:pPr>
            <a:r>
              <a:rPr lang="cs-CZ" sz="1800" dirty="0"/>
              <a:t>HLK </a:t>
            </a:r>
            <a:r>
              <a:rPr lang="cs-CZ" sz="1800" dirty="0" smtClean="0"/>
              <a:t>	hlavní </a:t>
            </a:r>
            <a:r>
              <a:rPr lang="cs-CZ" sz="1800" dirty="0"/>
              <a:t>výkres - koncepce uspořádání krajiny </a:t>
            </a:r>
            <a:r>
              <a:rPr lang="cs-CZ" sz="1800" dirty="0" smtClean="0"/>
              <a:t>		       ne</a:t>
            </a:r>
            <a:endParaRPr lang="cs-CZ" sz="1800" dirty="0"/>
          </a:p>
          <a:p>
            <a:pPr marL="0" indent="0">
              <a:lnSpc>
                <a:spcPct val="100000"/>
              </a:lnSpc>
              <a:buNone/>
            </a:pPr>
            <a:r>
              <a:rPr lang="cs-CZ" sz="1800" dirty="0"/>
              <a:t>HLI </a:t>
            </a:r>
            <a:r>
              <a:rPr lang="cs-CZ" sz="1800" dirty="0" smtClean="0"/>
              <a:t>	hlavní </a:t>
            </a:r>
            <a:r>
              <a:rPr lang="cs-CZ" sz="1800" dirty="0"/>
              <a:t>výkres - koncepce veřejné infrastruktury </a:t>
            </a:r>
            <a:r>
              <a:rPr lang="cs-CZ" sz="1800" dirty="0" smtClean="0"/>
              <a:t>	       ne</a:t>
            </a:r>
            <a:endParaRPr lang="cs-CZ" sz="1800" dirty="0"/>
          </a:p>
          <a:p>
            <a:pPr marL="0" indent="0">
              <a:lnSpc>
                <a:spcPct val="100000"/>
              </a:lnSpc>
              <a:buNone/>
            </a:pPr>
            <a:r>
              <a:rPr lang="cs-CZ" sz="1800" dirty="0"/>
              <a:t>VPS </a:t>
            </a:r>
            <a:r>
              <a:rPr lang="cs-CZ" sz="1800" dirty="0" smtClean="0"/>
              <a:t>	výkres </a:t>
            </a:r>
            <a:r>
              <a:rPr lang="cs-CZ" sz="1800" dirty="0"/>
              <a:t>veřejně prospěšných staveb, opatření a asanací  </a:t>
            </a:r>
            <a:r>
              <a:rPr lang="cs-CZ" sz="1800" dirty="0" smtClean="0"/>
              <a:t>   ano</a:t>
            </a:r>
            <a:endParaRPr lang="cs-CZ" sz="18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Standard vybraných částí územního plánu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20A22714-1925-4CB5-873C-0DA602053BBE}" type="slidenum">
              <a:rPr lang="cs-CZ" smtClean="0"/>
              <a:pPr/>
              <a:t>23</a:t>
            </a:fld>
            <a:r>
              <a:rPr lang="cs-CZ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780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00B050"/>
                </a:solidFill>
              </a:rPr>
              <a:t>Datový model </a:t>
            </a:r>
            <a:endParaRPr lang="cs-CZ" sz="3200" b="1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Odevzdávaná data:</a:t>
            </a:r>
          </a:p>
          <a:p>
            <a:r>
              <a:rPr lang="cs-CZ" sz="2400" dirty="0" smtClean="0"/>
              <a:t>standardní vektorové vrstvy ÚP</a:t>
            </a:r>
          </a:p>
          <a:p>
            <a:r>
              <a:rPr lang="cs-CZ" sz="2400" dirty="0" smtClean="0"/>
              <a:t>textová a tabulková část ÚP </a:t>
            </a:r>
            <a:r>
              <a:rPr lang="cs-CZ" sz="1800" dirty="0" smtClean="0"/>
              <a:t>(formáty PDF, DOC, XLS...)</a:t>
            </a:r>
          </a:p>
          <a:p>
            <a:pPr>
              <a:lnSpc>
                <a:spcPct val="100000"/>
              </a:lnSpc>
            </a:pPr>
            <a:r>
              <a:rPr lang="cs-CZ" sz="2400" dirty="0" smtClean="0"/>
              <a:t>rastrové ekvivalenty </a:t>
            </a:r>
            <a:r>
              <a:rPr lang="cs-CZ" sz="1800" dirty="0"/>
              <a:t>(formáty PNG, TIF, případně i jiný bezztrátový formát</a:t>
            </a:r>
            <a:r>
              <a:rPr lang="cs-CZ" sz="1800" dirty="0" smtClean="0"/>
              <a:t>)</a:t>
            </a:r>
          </a:p>
          <a:p>
            <a:pPr lvl="1">
              <a:lnSpc>
                <a:spcPct val="100000"/>
              </a:lnSpc>
            </a:pPr>
            <a:r>
              <a:rPr lang="cs-CZ" sz="2000" dirty="0" smtClean="0"/>
              <a:t>nutné zeměpisné usazení rastrů</a:t>
            </a:r>
          </a:p>
          <a:p>
            <a:pPr lvl="2">
              <a:lnSpc>
                <a:spcPct val="100000"/>
              </a:lnSpc>
            </a:pPr>
            <a:r>
              <a:rPr lang="cs-CZ" sz="1600" dirty="0" smtClean="0"/>
              <a:t>usazovací soubory pro GIS fy ESRI</a:t>
            </a:r>
          </a:p>
          <a:p>
            <a:pPr lvl="2">
              <a:lnSpc>
                <a:spcPct val="100000"/>
              </a:lnSpc>
            </a:pPr>
            <a:r>
              <a:rPr lang="cs-CZ" sz="1600" dirty="0" smtClean="0"/>
              <a:t>vektorová vrstva s vymezujícím obdélníkem rastru</a:t>
            </a:r>
            <a:endParaRPr lang="cs-CZ" sz="1600" dirty="0"/>
          </a:p>
          <a:p>
            <a:r>
              <a:rPr lang="cs-CZ" sz="2400" dirty="0" smtClean="0"/>
              <a:t>formulář „Základní informace k předávanému územnímu plánu“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Standard vybraných částí územního plánu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20A22714-1925-4CB5-873C-0DA602053BBE}" type="slidenum">
              <a:rPr lang="cs-CZ" smtClean="0"/>
              <a:pPr/>
              <a:t>24</a:t>
            </a:fld>
            <a:r>
              <a:rPr lang="cs-CZ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1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00B050"/>
                </a:solidFill>
              </a:rPr>
              <a:t>Současný stav</a:t>
            </a:r>
            <a:endParaRPr lang="cs-CZ" sz="3200" b="1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dirty="0" smtClean="0"/>
              <a:t>spolupráce MMR</a:t>
            </a:r>
          </a:p>
          <a:p>
            <a:pPr lvl="1">
              <a:lnSpc>
                <a:spcPct val="150000"/>
              </a:lnSpc>
            </a:pPr>
            <a:r>
              <a:rPr lang="cs-CZ" dirty="0" smtClean="0"/>
              <a:t>Asociace pro urbanismus a územní plánování ČR </a:t>
            </a:r>
          </a:p>
          <a:p>
            <a:pPr lvl="1">
              <a:lnSpc>
                <a:spcPct val="150000"/>
              </a:lnSpc>
            </a:pPr>
            <a:r>
              <a:rPr lang="cs-CZ" dirty="0" err="1" smtClean="0"/>
              <a:t>Hydrosoft</a:t>
            </a:r>
            <a:r>
              <a:rPr lang="cs-CZ" dirty="0" smtClean="0"/>
              <a:t> Veleslavín s. r. o. </a:t>
            </a:r>
          </a:p>
          <a:p>
            <a:pPr lvl="1">
              <a:lnSpc>
                <a:spcPct val="150000"/>
              </a:lnSpc>
            </a:pPr>
            <a:r>
              <a:rPr lang="cs-CZ" dirty="0" smtClean="0"/>
              <a:t>T-Mapy spol. s r. o.</a:t>
            </a:r>
          </a:p>
          <a:p>
            <a:pPr>
              <a:lnSpc>
                <a:spcPct val="150000"/>
              </a:lnSpc>
            </a:pPr>
            <a:r>
              <a:rPr lang="cs-CZ" b="1" dirty="0" smtClean="0"/>
              <a:t>I. etapa </a:t>
            </a:r>
            <a:r>
              <a:rPr lang="cs-CZ" dirty="0" smtClean="0"/>
              <a:t>– návrh DM pro konzultace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II. etapa – úprava DM a ETL nástroj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Standard vybraných částí územního plánu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20A22714-1925-4CB5-873C-0DA602053BBE}" type="slidenum">
              <a:rPr lang="cs-CZ" smtClean="0"/>
              <a:pPr/>
              <a:t>25</a:t>
            </a:fld>
            <a:r>
              <a:rPr lang="cs-CZ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856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2846954"/>
            <a:ext cx="7886700" cy="556156"/>
          </a:xfrm>
        </p:spPr>
        <p:txBody>
          <a:bodyPr>
            <a:normAutofit/>
          </a:bodyPr>
          <a:lstStyle/>
          <a:p>
            <a:pPr algn="ctr"/>
            <a:r>
              <a:rPr lang="cs-CZ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Děkuji za pozornost</a:t>
            </a:r>
            <a:endParaRPr lang="cs-CZ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Standard vybraných částí územního plánu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20A22714-1925-4CB5-873C-0DA602053BBE}" type="slidenum">
              <a:rPr lang="cs-CZ" smtClean="0"/>
              <a:pPr/>
              <a:t>26</a:t>
            </a:fld>
            <a:r>
              <a:rPr lang="cs-CZ" smtClean="0"/>
              <a:t> 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628649" y="4904738"/>
            <a:ext cx="761047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ORR KÚPK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Oddělení územního plánování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Ing. Zdeňka Topinková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tel.: 377 195 421</a:t>
            </a:r>
          </a:p>
          <a:p>
            <a:r>
              <a:rPr lang="cs-CZ" u="sng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zdenka.topinkova@plzensky-kraj.cz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78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200" b="1" dirty="0" smtClean="0">
                <a:solidFill>
                  <a:srgbClr val="00B050"/>
                </a:solidFill>
              </a:rPr>
              <a:t>Důvody pro sjednocení obsahu a formy ÚP</a:t>
            </a:r>
            <a:endParaRPr lang="cs-CZ" sz="3200" b="1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dirty="0" err="1" smtClean="0"/>
              <a:t>Geoportál</a:t>
            </a:r>
            <a:r>
              <a:rPr lang="cs-CZ" dirty="0" smtClean="0"/>
              <a:t> územního plánování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dirty="0" smtClean="0"/>
              <a:t>vytvoření mapového podkladu celé republiky</a:t>
            </a:r>
          </a:p>
          <a:p>
            <a:pPr>
              <a:lnSpc>
                <a:spcPct val="100000"/>
              </a:lnSpc>
            </a:pPr>
            <a:r>
              <a:rPr lang="cs-CZ" dirty="0" smtClean="0"/>
              <a:t>soulad s principy </a:t>
            </a:r>
            <a:r>
              <a:rPr lang="cs-CZ" dirty="0" err="1" smtClean="0"/>
              <a:t>GeoInfoStrategie</a:t>
            </a:r>
            <a:endParaRPr lang="cs-CZ" dirty="0" smtClean="0"/>
          </a:p>
          <a:p>
            <a:pPr>
              <a:lnSpc>
                <a:spcPct val="100000"/>
              </a:lnSpc>
            </a:pPr>
            <a:r>
              <a:rPr lang="cs-CZ" dirty="0"/>
              <a:t>plnění Směrnice 2007/2/ES o zřízení Infrastruktury pro prostorové informace v Evropském </a:t>
            </a:r>
            <a:r>
              <a:rPr lang="cs-CZ" dirty="0" smtClean="0"/>
              <a:t>společenství (INSPIRE)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Standard vybraných částí územního plánu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20A22714-1925-4CB5-873C-0DA602053BBE}" type="slidenum">
              <a:rPr lang="cs-CZ" smtClean="0"/>
              <a:pPr/>
              <a:t>3</a:t>
            </a:fld>
            <a:r>
              <a:rPr lang="cs-CZ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881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00B050"/>
                </a:solidFill>
              </a:rPr>
              <a:t>Předmět standardizace</a:t>
            </a:r>
            <a:endParaRPr lang="cs-CZ" sz="3200" b="1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dirty="0" smtClean="0"/>
              <a:t>všechny podstatné jevy stanovené ÚP 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dirty="0" smtClean="0"/>
              <a:t>jevy navrhované projektantem, nikoliv jevy ÚAP, za které jsou zodpovědní poskytovatelé (příp. pořizovatelé)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dirty="0" smtClean="0"/>
              <a:t>sjednocení grafického vyjádření ve výkresech výrokové části ÚP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cs-CZ" dirty="0" smtClean="0"/>
              <a:t>Výkres základního členění </a:t>
            </a:r>
            <a:r>
              <a:rPr lang="cs-CZ" sz="2400" dirty="0" smtClean="0"/>
              <a:t>– celý výkres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cs-CZ" dirty="0" smtClean="0"/>
              <a:t>Hlavní výkres </a:t>
            </a:r>
            <a:r>
              <a:rPr lang="cs-CZ" sz="2400" dirty="0"/>
              <a:t>– vybrané části výkresu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cs-CZ" dirty="0" smtClean="0"/>
              <a:t>Výkres VPS, VPO a asanací </a:t>
            </a:r>
            <a:r>
              <a:rPr lang="cs-CZ" sz="2400" dirty="0"/>
              <a:t>– celý výkres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Standard vybraných částí územního plánu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20A22714-1925-4CB5-873C-0DA602053BBE}" type="slidenum">
              <a:rPr lang="cs-CZ" smtClean="0"/>
              <a:pPr/>
              <a:t>4</a:t>
            </a:fld>
            <a:r>
              <a:rPr lang="cs-CZ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638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00B050"/>
                </a:solidFill>
              </a:rPr>
              <a:t>Předmět standardizace</a:t>
            </a:r>
            <a:endParaRPr lang="cs-CZ" sz="3200" b="1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dirty="0" smtClean="0"/>
              <a:t>Předmětem standardizace nejsou: </a:t>
            </a:r>
          </a:p>
          <a:p>
            <a:pPr>
              <a:lnSpc>
                <a:spcPct val="100000"/>
              </a:lnSpc>
            </a:pPr>
            <a:r>
              <a:rPr lang="cs-CZ" dirty="0" smtClean="0"/>
              <a:t>výkresy odůvodnění</a:t>
            </a:r>
          </a:p>
          <a:p>
            <a:pPr>
              <a:lnSpc>
                <a:spcPct val="100000"/>
              </a:lnSpc>
            </a:pPr>
            <a:r>
              <a:rPr lang="cs-CZ" dirty="0" smtClean="0"/>
              <a:t>schémata (ani ve výrokové části ani v odůvodnění)</a:t>
            </a:r>
          </a:p>
          <a:p>
            <a:pPr>
              <a:lnSpc>
                <a:spcPct val="100000"/>
              </a:lnSpc>
            </a:pPr>
            <a:r>
              <a:rPr lang="cs-CZ" dirty="0" smtClean="0"/>
              <a:t>prvky mapového díla</a:t>
            </a: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regulace jednotlivých </a:t>
            </a:r>
            <a:r>
              <a:rPr lang="cs-CZ" dirty="0" smtClean="0"/>
              <a:t>ploch</a:t>
            </a:r>
            <a:endParaRPr lang="cs-CZ" sz="1800" dirty="0" smtClean="0"/>
          </a:p>
          <a:p>
            <a:pPr>
              <a:lnSpc>
                <a:spcPct val="100000"/>
              </a:lnSpc>
            </a:pP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Standard vybraných částí územního plánu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20A22714-1925-4CB5-873C-0DA602053BBE}" type="slidenum">
              <a:rPr lang="cs-CZ" smtClean="0"/>
              <a:pPr/>
              <a:t>5</a:t>
            </a:fld>
            <a:r>
              <a:rPr lang="cs-CZ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131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00B050"/>
                </a:solidFill>
              </a:rPr>
              <a:t>Předmět standardizace - jevy</a:t>
            </a:r>
            <a:endParaRPr lang="cs-CZ" sz="3200" b="1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cs-CZ" dirty="0"/>
              <a:t>Řešené území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cs-CZ" dirty="0"/>
              <a:t>Vymezení částí územního plánu s prvky regulačního plánu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cs-CZ" dirty="0"/>
              <a:t>Zastavěné území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cs-CZ" dirty="0"/>
              <a:t>Plochy s rozdílným způsobem využití 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cs-CZ" dirty="0"/>
              <a:t>Plochy zastavitelné 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cs-CZ" dirty="0"/>
              <a:t>Plochy přestavby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cs-CZ" dirty="0"/>
              <a:t>Plochy změn v krajině</a:t>
            </a:r>
          </a:p>
          <a:p>
            <a:pPr lvl="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cs-CZ" dirty="0"/>
              <a:t>Plochy a koridory, ve kterých je rozhodování o změnách v území podmíněno dohodou o parcelaci, územní studií či regulačním plánem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cs-CZ" dirty="0"/>
              <a:t>Plochy a koridory územních rezerv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cs-CZ" dirty="0"/>
              <a:t>Veřejně prospěšné stavby, opatření a asanace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cs-CZ" dirty="0"/>
              <a:t>ÚSES a další překryvná značení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cs-CZ" dirty="0"/>
              <a:t>Koridory dopravní a technické infrastruktury</a:t>
            </a:r>
          </a:p>
          <a:p>
            <a:pPr>
              <a:lnSpc>
                <a:spcPct val="100000"/>
              </a:lnSpc>
            </a:pP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Standard vybraných částí územního plánu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20A22714-1925-4CB5-873C-0DA602053BBE}" type="slidenum">
              <a:rPr lang="cs-CZ" smtClean="0"/>
              <a:pPr/>
              <a:t>6</a:t>
            </a:fld>
            <a:r>
              <a:rPr lang="cs-CZ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783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00B050"/>
                </a:solidFill>
              </a:rPr>
              <a:t>Výkres základního členění</a:t>
            </a:r>
            <a:endParaRPr lang="cs-CZ" sz="3200" b="1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1825625"/>
            <a:ext cx="8423911" cy="4351338"/>
          </a:xfrm>
        </p:spPr>
        <p:txBody>
          <a:bodyPr>
            <a:normAutofit fontScale="62500" lnSpcReduction="20000"/>
          </a:bodyPr>
          <a:lstStyle/>
          <a:p>
            <a:r>
              <a:rPr lang="cs-CZ" sz="3500" dirty="0" smtClean="0"/>
              <a:t>dle odst. 4 písm. a) Přílohy č. 7 vyhlášky č. 500/2006 Sb.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cs-CZ" b="1" dirty="0"/>
              <a:t>Z	</a:t>
            </a:r>
            <a:r>
              <a:rPr lang="cs-CZ" dirty="0"/>
              <a:t>zastavitelné </a:t>
            </a:r>
            <a:r>
              <a:rPr lang="cs-CZ" dirty="0" smtClean="0"/>
              <a:t>plochy</a:t>
            </a:r>
            <a:r>
              <a:rPr lang="cs-CZ" dirty="0"/>
              <a:t>	</a:t>
            </a:r>
            <a:r>
              <a:rPr lang="cs-CZ" dirty="0" smtClean="0"/>
              <a:t>			</a:t>
            </a:r>
            <a:r>
              <a:rPr lang="cs-CZ" sz="2400" dirty="0" smtClean="0"/>
              <a:t>příklad </a:t>
            </a:r>
            <a:r>
              <a:rPr lang="cs-CZ" sz="2400" dirty="0"/>
              <a:t>Z1, Z2…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b="1" dirty="0"/>
              <a:t>P	</a:t>
            </a:r>
            <a:r>
              <a:rPr lang="cs-CZ" dirty="0"/>
              <a:t>plochy přestavby		</a:t>
            </a:r>
            <a:r>
              <a:rPr lang="cs-CZ" dirty="0" smtClean="0"/>
              <a:t>			</a:t>
            </a:r>
            <a:r>
              <a:rPr lang="cs-CZ" sz="2400" dirty="0" smtClean="0"/>
              <a:t>příklad </a:t>
            </a:r>
            <a:r>
              <a:rPr lang="cs-CZ" sz="2400" dirty="0"/>
              <a:t>P1, P2…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b="1" dirty="0"/>
              <a:t>K	</a:t>
            </a:r>
            <a:r>
              <a:rPr lang="cs-CZ" dirty="0"/>
              <a:t>plochy změn v krajině	</a:t>
            </a:r>
            <a:r>
              <a:rPr lang="cs-CZ" dirty="0" smtClean="0"/>
              <a:t>			</a:t>
            </a:r>
            <a:r>
              <a:rPr lang="cs-CZ" sz="2400" dirty="0" smtClean="0"/>
              <a:t>příklad </a:t>
            </a:r>
            <a:r>
              <a:rPr lang="cs-CZ" sz="2400" dirty="0"/>
              <a:t>K1, K2..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b="1" dirty="0"/>
              <a:t>R	</a:t>
            </a:r>
            <a:r>
              <a:rPr lang="cs-CZ" dirty="0"/>
              <a:t>územní rezervy		</a:t>
            </a:r>
            <a:r>
              <a:rPr lang="cs-CZ" dirty="0" smtClean="0"/>
              <a:t>			</a:t>
            </a:r>
            <a:r>
              <a:rPr lang="cs-CZ" sz="2400" dirty="0" smtClean="0"/>
              <a:t>příklad </a:t>
            </a:r>
            <a:r>
              <a:rPr lang="cs-CZ" sz="2400" dirty="0"/>
              <a:t>R1, R2…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b="1" dirty="0"/>
              <a:t>U	</a:t>
            </a:r>
            <a:r>
              <a:rPr lang="cs-CZ" dirty="0"/>
              <a:t>území s prvky </a:t>
            </a:r>
            <a:r>
              <a:rPr lang="cs-CZ" dirty="0" smtClean="0"/>
              <a:t>RP	</a:t>
            </a:r>
            <a:r>
              <a:rPr lang="cs-CZ" dirty="0"/>
              <a:t>	</a:t>
            </a:r>
            <a:r>
              <a:rPr lang="cs-CZ" dirty="0" smtClean="0"/>
              <a:t>			</a:t>
            </a:r>
            <a:r>
              <a:rPr lang="cs-CZ" sz="2400" dirty="0" smtClean="0"/>
              <a:t>příklad </a:t>
            </a:r>
            <a:r>
              <a:rPr lang="cs-CZ" sz="2400" dirty="0"/>
              <a:t>U1, U2</a:t>
            </a:r>
            <a:r>
              <a:rPr lang="cs-CZ" sz="2400" dirty="0" smtClean="0"/>
              <a:t>…</a:t>
            </a:r>
          </a:p>
          <a:p>
            <a:pPr marL="0" indent="0">
              <a:buNone/>
            </a:pPr>
            <a:r>
              <a:rPr lang="cs-CZ" sz="3200" dirty="0" smtClean="0"/>
              <a:t>Plochy a koridory, ve kterých je rozhodování o změně podmíněno: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cs-CZ" b="1" dirty="0"/>
              <a:t>DO	</a:t>
            </a:r>
            <a:r>
              <a:rPr lang="cs-CZ" dirty="0"/>
              <a:t>uzavřením dohody o parcelaci</a:t>
            </a:r>
            <a:r>
              <a:rPr lang="cs-CZ" b="1" dirty="0"/>
              <a:t>	</a:t>
            </a:r>
            <a:r>
              <a:rPr lang="cs-CZ" b="1" dirty="0" smtClean="0"/>
              <a:t>		</a:t>
            </a:r>
            <a:r>
              <a:rPr lang="cs-CZ" sz="2400" dirty="0" smtClean="0"/>
              <a:t>příklad </a:t>
            </a:r>
            <a:r>
              <a:rPr lang="cs-CZ" sz="2400" dirty="0"/>
              <a:t>DO1, DO2…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cs-CZ" b="1" dirty="0"/>
              <a:t>US	</a:t>
            </a:r>
            <a:r>
              <a:rPr lang="cs-CZ" dirty="0"/>
              <a:t>zpracováním územní studie</a:t>
            </a:r>
            <a:r>
              <a:rPr lang="cs-CZ" b="1" dirty="0"/>
              <a:t>	</a:t>
            </a:r>
            <a:r>
              <a:rPr lang="cs-CZ" b="1" dirty="0" smtClean="0"/>
              <a:t>		</a:t>
            </a:r>
            <a:r>
              <a:rPr lang="cs-CZ" sz="2400" dirty="0" smtClean="0"/>
              <a:t>příklad </a:t>
            </a:r>
            <a:r>
              <a:rPr lang="cs-CZ" sz="2400" dirty="0"/>
              <a:t>US1, US2…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cs-CZ" b="1" dirty="0"/>
              <a:t>RP	</a:t>
            </a:r>
            <a:r>
              <a:rPr lang="cs-CZ" dirty="0"/>
              <a:t>vydáním regulačního plánu	</a:t>
            </a:r>
            <a:r>
              <a:rPr lang="cs-CZ" dirty="0" smtClean="0"/>
              <a:t>		</a:t>
            </a:r>
            <a:r>
              <a:rPr lang="cs-CZ" sz="2400" dirty="0" smtClean="0"/>
              <a:t>příklad </a:t>
            </a:r>
            <a:r>
              <a:rPr lang="cs-CZ" sz="2400" dirty="0"/>
              <a:t>RP1, RP2…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cs-CZ" b="1" dirty="0"/>
              <a:t>DU	</a:t>
            </a:r>
            <a:r>
              <a:rPr lang="cs-CZ" dirty="0"/>
              <a:t>zpracováním </a:t>
            </a:r>
            <a:r>
              <a:rPr lang="cs-CZ" dirty="0" smtClean="0"/>
              <a:t>ÚS </a:t>
            </a:r>
            <a:r>
              <a:rPr lang="cs-CZ" dirty="0"/>
              <a:t>a uzavřením dohody o </a:t>
            </a:r>
            <a:r>
              <a:rPr lang="cs-CZ" dirty="0" smtClean="0"/>
              <a:t>parcelaci	</a:t>
            </a:r>
            <a:r>
              <a:rPr lang="cs-CZ" sz="2400" dirty="0" smtClean="0"/>
              <a:t>příklad </a:t>
            </a:r>
            <a:r>
              <a:rPr lang="cs-CZ" sz="2400" dirty="0"/>
              <a:t>DU1, DU2…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cs-CZ" b="1" dirty="0"/>
              <a:t>DR	</a:t>
            </a:r>
            <a:r>
              <a:rPr lang="cs-CZ" dirty="0"/>
              <a:t>vydáním </a:t>
            </a:r>
            <a:r>
              <a:rPr lang="cs-CZ" dirty="0" smtClean="0"/>
              <a:t>RP </a:t>
            </a:r>
            <a:r>
              <a:rPr lang="cs-CZ" dirty="0"/>
              <a:t>a uzavřením dohody o </a:t>
            </a:r>
            <a:r>
              <a:rPr lang="cs-CZ" dirty="0" smtClean="0"/>
              <a:t>parcelaci		</a:t>
            </a:r>
            <a:r>
              <a:rPr lang="cs-CZ" sz="2400" dirty="0" smtClean="0"/>
              <a:t>příklad </a:t>
            </a:r>
            <a:r>
              <a:rPr lang="cs-CZ" sz="2400" dirty="0"/>
              <a:t>DR1, DR2</a:t>
            </a:r>
            <a:r>
              <a:rPr lang="cs-CZ" sz="2400" dirty="0" smtClean="0"/>
              <a:t>…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Standard vybraných částí územního plánu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20A22714-1925-4CB5-873C-0DA602053BBE}" type="slidenum">
              <a:rPr lang="cs-CZ" smtClean="0"/>
              <a:pPr/>
              <a:t>7</a:t>
            </a:fld>
            <a:r>
              <a:rPr lang="cs-CZ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483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00B050"/>
                </a:solidFill>
              </a:rPr>
              <a:t>Výkres základního členění</a:t>
            </a:r>
            <a:endParaRPr lang="cs-CZ" sz="3200" b="1" dirty="0">
              <a:solidFill>
                <a:srgbClr val="00B050"/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Standard vybraných částí územního plánu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20A22714-1925-4CB5-873C-0DA602053BBE}" type="slidenum">
              <a:rPr lang="cs-CZ" smtClean="0"/>
              <a:pPr/>
              <a:t>8</a:t>
            </a:fld>
            <a:r>
              <a:rPr lang="cs-CZ" smtClean="0"/>
              <a:t> </a:t>
            </a:r>
            <a:endParaRPr lang="cs-CZ" dirty="0"/>
          </a:p>
        </p:txBody>
      </p:sp>
      <p:pic>
        <p:nvPicPr>
          <p:cNvPr id="2050" name="Picture 2" descr="ZCU_legenda (2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95" y="1690689"/>
            <a:ext cx="5754336" cy="473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502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00B050"/>
                </a:solidFill>
              </a:rPr>
              <a:t>Výkres základního členění</a:t>
            </a:r>
            <a:endParaRPr lang="cs-CZ" sz="3200" b="1" dirty="0">
              <a:solidFill>
                <a:srgbClr val="00B050"/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Standard vybraných částí územního plánu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20A22714-1925-4CB5-873C-0DA602053BBE}" type="slidenum">
              <a:rPr lang="cs-CZ" smtClean="0"/>
              <a:pPr/>
              <a:t>9</a:t>
            </a:fld>
            <a:r>
              <a:rPr lang="cs-CZ" smtClean="0"/>
              <a:t> </a:t>
            </a:r>
            <a:endParaRPr lang="cs-CZ" dirty="0"/>
          </a:p>
        </p:txBody>
      </p:sp>
      <p:pic>
        <p:nvPicPr>
          <p:cNvPr id="12" name="Zástupný symbol pro obsah 1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1776" y="1690689"/>
            <a:ext cx="5173635" cy="476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89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8B6722D6-0584-4B7E-A4FB-D297BDBBC31E}" vid="{BA8B70A0-803C-4640-9ECA-FA8ACE5BFB6F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porada ÚÚP XII_2017 oprávněný investor</Template>
  <TotalTime>1258</TotalTime>
  <Words>1051</Words>
  <Application>Microsoft Office PowerPoint</Application>
  <PresentationFormat>Předvádění na obrazovce (4:3)</PresentationFormat>
  <Paragraphs>321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2" baseType="lpstr">
      <vt:lpstr>Arial</vt:lpstr>
      <vt:lpstr>Calibri</vt:lpstr>
      <vt:lpstr>Courier New</vt:lpstr>
      <vt:lpstr>Times New Roman</vt:lpstr>
      <vt:lpstr>Wingdings</vt:lpstr>
      <vt:lpstr>Motiv Office</vt:lpstr>
      <vt:lpstr>Standard vybraných  částí územního plánu</vt:lpstr>
      <vt:lpstr>Důvody pro sjednocení obsahu a formy ÚP</vt:lpstr>
      <vt:lpstr>Důvody pro sjednocení obsahu a formy ÚP</vt:lpstr>
      <vt:lpstr>Předmět standardizace</vt:lpstr>
      <vt:lpstr>Předmět standardizace</vt:lpstr>
      <vt:lpstr>Předmět standardizace - jevy</vt:lpstr>
      <vt:lpstr>Výkres základního členění</vt:lpstr>
      <vt:lpstr>Výkres základního členění</vt:lpstr>
      <vt:lpstr>Výkres základního členění</vt:lpstr>
      <vt:lpstr>Hlavní výkres</vt:lpstr>
      <vt:lpstr>Hlavní výkres – plochy RZV</vt:lpstr>
      <vt:lpstr>Hlavní výkres – plochy RZV</vt:lpstr>
      <vt:lpstr>Hlavní výkres</vt:lpstr>
      <vt:lpstr>Hlavní výkres</vt:lpstr>
      <vt:lpstr>Hlavní výkres</vt:lpstr>
      <vt:lpstr>Hlavní výkres</vt:lpstr>
      <vt:lpstr>Hlavní výkres</vt:lpstr>
      <vt:lpstr>Výkres veřejně prospěšných staveb, opatření a asanací</vt:lpstr>
      <vt:lpstr>Výkres veřejně prospěšných staveb, opatření a asanací</vt:lpstr>
      <vt:lpstr>Výkres veřejně prospěšných staveb, opatření a asanací</vt:lpstr>
      <vt:lpstr>Datový model</vt:lpstr>
      <vt:lpstr>Datový model </vt:lpstr>
      <vt:lpstr>Datový model </vt:lpstr>
      <vt:lpstr>Datový model </vt:lpstr>
      <vt:lpstr>Současný stav</vt:lpstr>
      <vt:lpstr>Děkuji za pozornost</vt:lpstr>
    </vt:vector>
  </TitlesOfParts>
  <Company>Plzeňský kraj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Oprávněný investor</dc:title>
  <dc:creator>Součková Lucie</dc:creator>
  <cp:lastModifiedBy>Topinková Zdeňka</cp:lastModifiedBy>
  <cp:revision>105</cp:revision>
  <dcterms:created xsi:type="dcterms:W3CDTF">2017-11-24T07:47:20Z</dcterms:created>
  <dcterms:modified xsi:type="dcterms:W3CDTF">2019-04-24T08:40:21Z</dcterms:modified>
</cp:coreProperties>
</file>