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6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75216" y="3447206"/>
            <a:ext cx="5182984" cy="1755031"/>
          </a:xfrm>
        </p:spPr>
        <p:txBody>
          <a:bodyPr/>
          <a:lstStyle/>
          <a:p>
            <a:r>
              <a:rPr lang="cs-CZ" dirty="0" smtClean="0"/>
              <a:t>ZÁSADY </a:t>
            </a:r>
            <a:br>
              <a:rPr lang="cs-CZ" dirty="0" smtClean="0"/>
            </a:br>
            <a:r>
              <a:rPr lang="cs-CZ" dirty="0" smtClean="0"/>
              <a:t>ÚZEMNÍHO ROZVOJE</a:t>
            </a:r>
            <a:br>
              <a:rPr lang="cs-CZ" dirty="0" smtClean="0"/>
            </a:br>
            <a:r>
              <a:rPr lang="cs-CZ" dirty="0" smtClean="0"/>
              <a:t>PLZEŇSKÉHO KRAJE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 jejich aktualizace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Budoucnost</a:t>
            </a:r>
            <a:r>
              <a:rPr lang="cs-CZ" dirty="0" smtClean="0"/>
              <a:t> </a:t>
            </a:r>
            <a:r>
              <a:rPr lang="cs-CZ" dirty="0" smtClean="0"/>
              <a:t>– A4 </a:t>
            </a:r>
            <a:r>
              <a:rPr lang="cs-CZ" dirty="0" smtClean="0"/>
              <a:t>ZÚR </a:t>
            </a:r>
            <a:r>
              <a:rPr lang="cs-CZ" dirty="0" smtClean="0"/>
              <a:t>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10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074654"/>
            <a:ext cx="7844830" cy="46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Bc. Josef Velíšek</a:t>
            </a:r>
          </a:p>
          <a:p>
            <a:r>
              <a:rPr lang="cs-CZ" sz="1800" dirty="0" smtClean="0"/>
              <a:t>Odbor regionálního rozvoje</a:t>
            </a:r>
          </a:p>
          <a:p>
            <a:r>
              <a:rPr lang="cs-CZ" sz="1800" dirty="0" smtClean="0"/>
              <a:t>Krajský úřad Plzeňského kraje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4988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4532"/>
            <a:ext cx="7886700" cy="5058449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Zásady územního rozvoje Plzeňského kraje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požadavek „nového“ stavebního zákona č. 183/2006 Sb.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návaznost na územní plány velkých územních celků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</a:t>
            </a:r>
            <a:r>
              <a:rPr lang="cs-CZ" sz="2000" dirty="0"/>
              <a:t>nabytí účinnosti k 17. 10. 2008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stanovily základní koncepci včetně</a:t>
            </a:r>
            <a:br>
              <a:rPr lang="cs-CZ" sz="2000" dirty="0" smtClean="0"/>
            </a:br>
            <a:r>
              <a:rPr lang="cs-CZ" sz="2000" dirty="0" smtClean="0"/>
              <a:t>	- republikových záměrů s přeshraničním přesahem</a:t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- stabilizace koridorů pro veřejnou infrastrukturu</a:t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- koordinace nadmístních záměrů obcí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- Zásady jsou závazné pro územní plány obcí </a:t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a rozhodování v území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 smtClean="0"/>
              <a:t>Aktualizace č. 1 ZÚR PK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   navázala na Zprávu o uplatňování schválenou 9. 9. 2010</a:t>
            </a:r>
          </a:p>
          <a:p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revize záměrů a limitů v území za uplynulé období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zohlednila </a:t>
            </a:r>
            <a:r>
              <a:rPr lang="cs-CZ" sz="2000" dirty="0" smtClean="0"/>
              <a:t>zpracované územní studie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problematické – </a:t>
            </a:r>
            <a:r>
              <a:rPr lang="cs-CZ" sz="1600" dirty="0" smtClean="0"/>
              <a:t>hlubinná úložiště</a:t>
            </a:r>
          </a:p>
          <a:p>
            <a:pPr marL="800100" lvl="1" indent="-342900">
              <a:buFontTx/>
              <a:buChar char="-"/>
            </a:pPr>
            <a:r>
              <a:rPr lang="cs-CZ" dirty="0" smtClean="0"/>
              <a:t>obchvat jednoho okresního města</a:t>
            </a:r>
          </a:p>
          <a:p>
            <a:pPr marL="800100" lvl="1" indent="-342900">
              <a:buFontTx/>
              <a:buChar char="-"/>
            </a:pPr>
            <a:r>
              <a:rPr lang="cs-CZ" dirty="0" smtClean="0"/>
              <a:t>ÚSES na hranici kraje</a:t>
            </a:r>
          </a:p>
          <a:p>
            <a:pPr marL="800100" lvl="1" indent="-342900">
              <a:buFontTx/>
              <a:buChar char="-"/>
            </a:pPr>
            <a:r>
              <a:rPr lang="cs-CZ" dirty="0" smtClean="0"/>
              <a:t>cyklostezky</a:t>
            </a:r>
          </a:p>
          <a:p>
            <a:pPr marL="800100" lvl="1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společné jednání květen 2012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veřejné projednání prosinec 2013</a:t>
            </a:r>
            <a:endParaRPr lang="cs-CZ" sz="2000" dirty="0" smtClean="0"/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   nabytí účinnosti k 1. 4. 2014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238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A1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389" y="1047404"/>
            <a:ext cx="3874745" cy="48213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8" y="1039093"/>
            <a:ext cx="3672031" cy="48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udoucnost </a:t>
            </a:r>
            <a:r>
              <a:rPr lang="cs-CZ" dirty="0" smtClean="0"/>
              <a:t>– A2 </a:t>
            </a:r>
            <a:r>
              <a:rPr lang="cs-CZ" dirty="0" smtClean="0"/>
              <a:t>ZÚR </a:t>
            </a:r>
            <a:r>
              <a:rPr lang="cs-CZ" dirty="0" smtClean="0"/>
              <a:t>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 smtClean="0"/>
              <a:t>Aktualizace č. 2 ZÚR PK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na žádost oprávněného investora ČEPS a.s.</a:t>
            </a:r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předmětem vymezení koridorů pro zdvojení vedení zvláště vysokého napětí 400 </a:t>
            </a:r>
            <a:r>
              <a:rPr lang="cs-CZ" sz="2000" dirty="0" err="1" smtClean="0"/>
              <a:t>kV</a:t>
            </a:r>
            <a:r>
              <a:rPr lang="cs-CZ" sz="2000" dirty="0" smtClean="0"/>
              <a:t> na území PK o šíři 300m</a:t>
            </a:r>
          </a:p>
          <a:p>
            <a:endParaRPr lang="cs-CZ" sz="2000" dirty="0"/>
          </a:p>
          <a:p>
            <a:r>
              <a:rPr lang="cs-CZ" sz="2000" dirty="0"/>
              <a:t>- záměr projednán v Politice územního rozvoje ČR z r. 2015</a:t>
            </a:r>
          </a:p>
          <a:p>
            <a:endParaRPr lang="cs-CZ" sz="2000" dirty="0"/>
          </a:p>
          <a:p>
            <a:r>
              <a:rPr lang="cs-CZ" sz="2000" dirty="0" smtClean="0"/>
              <a:t>- bude potřeba zpřesnit </a:t>
            </a:r>
            <a:r>
              <a:rPr lang="cs-CZ" sz="2000" dirty="0" smtClean="0"/>
              <a:t>v územních plánech jednotlivých obcí</a:t>
            </a:r>
          </a:p>
          <a:p>
            <a:endParaRPr lang="cs-CZ" sz="2000" dirty="0"/>
          </a:p>
          <a:p>
            <a:r>
              <a:rPr lang="cs-CZ" sz="2000" dirty="0" smtClean="0"/>
              <a:t>- </a:t>
            </a:r>
            <a:r>
              <a:rPr lang="cs-CZ" sz="2000" dirty="0" smtClean="0"/>
              <a:t>zpracovatel (včetně VVURÚ) : </a:t>
            </a:r>
            <a:r>
              <a:rPr lang="cs-CZ" sz="2000" dirty="0" err="1" smtClean="0"/>
              <a:t>Haskoning</a:t>
            </a:r>
            <a:r>
              <a:rPr lang="cs-CZ" sz="2000" dirty="0" smtClean="0"/>
              <a:t> DHV Praha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8883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Budoucnost – A2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 smtClean="0"/>
              <a:t>Aktualizace č. 2 ZÚR PK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</a:t>
            </a:r>
            <a:r>
              <a:rPr lang="cs-CZ" sz="2000" dirty="0" smtClean="0"/>
              <a:t>aktuálně po společném jednání s dotčenými </a:t>
            </a:r>
            <a:r>
              <a:rPr lang="cs-CZ" sz="2000" dirty="0" smtClean="0"/>
              <a:t>orgány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proběhlo 14. června 2017</a:t>
            </a:r>
          </a:p>
          <a:p>
            <a:endParaRPr lang="cs-CZ" sz="2000" dirty="0"/>
          </a:p>
          <a:p>
            <a:r>
              <a:rPr lang="cs-CZ" sz="2000" dirty="0" smtClean="0"/>
              <a:t>- obdržena stanoviska MMR a MŽP (listopad 2017)</a:t>
            </a:r>
          </a:p>
          <a:p>
            <a:r>
              <a:rPr lang="cs-CZ" sz="2000" dirty="0" smtClean="0"/>
              <a:t>	- neprojednáváno se SRN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r>
              <a:rPr lang="cs-CZ" sz="2000" dirty="0" smtClean="0"/>
              <a:t>- 18. prosince 2017 projedná Zastupitelstvo PK výběr varianty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- </a:t>
            </a:r>
            <a:r>
              <a:rPr lang="cs-CZ" sz="2000" dirty="0" smtClean="0"/>
              <a:t>veřejné projednání a vydání v 1. polovině r. 2018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83" y="3924684"/>
            <a:ext cx="3511550" cy="18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Budoucnost</a:t>
            </a:r>
            <a:r>
              <a:rPr lang="cs-CZ" dirty="0" smtClean="0"/>
              <a:t> </a:t>
            </a:r>
            <a:r>
              <a:rPr lang="cs-CZ" dirty="0" smtClean="0"/>
              <a:t>– A2 </a:t>
            </a:r>
            <a:r>
              <a:rPr lang="cs-CZ" dirty="0" smtClean="0"/>
              <a:t>ZÚR </a:t>
            </a:r>
            <a:r>
              <a:rPr lang="cs-CZ" dirty="0" smtClean="0"/>
              <a:t>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dirty="0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52536" y="2204025"/>
            <a:ext cx="6192674" cy="35733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sz="2000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0" y="1263274"/>
            <a:ext cx="3997824" cy="4514099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22" y="1263273"/>
            <a:ext cx="3660898" cy="451409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Budoucnost – A3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8649" y="1134182"/>
            <a:ext cx="79002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Zpráva o uplatňování ZÚR PK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vždy za uplynulé 4 roky od vydání poslední aktualizace (§ 42 SZ)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léto 2017 - proběhl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sběr námětů od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obcí (38)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přelom 2017/2018 proběhne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projednání s dotčenými orgány a obcemi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Zastupitelstva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PK v únoru 2018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3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Budoucnost</a:t>
            </a:r>
            <a:r>
              <a:rPr lang="cs-CZ" dirty="0" smtClean="0"/>
              <a:t> </a:t>
            </a:r>
            <a:r>
              <a:rPr lang="cs-CZ" dirty="0" smtClean="0"/>
              <a:t>– A4 </a:t>
            </a:r>
            <a:r>
              <a:rPr lang="cs-CZ" dirty="0" smtClean="0"/>
              <a:t>ZÚR </a:t>
            </a:r>
            <a:r>
              <a:rPr lang="cs-CZ" dirty="0" smtClean="0"/>
              <a:t>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 smtClean="0"/>
              <a:t>Aktualizace č. </a:t>
            </a:r>
            <a:r>
              <a:rPr lang="cs-CZ" sz="2800" dirty="0"/>
              <a:t>4</a:t>
            </a:r>
            <a:r>
              <a:rPr lang="cs-CZ" sz="2800" dirty="0" smtClean="0"/>
              <a:t> ZÚR PK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na žádost oprávněného investora NET4GAS s.r.o.</a:t>
            </a:r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předmětem vymezení koridoru pro zdvojení plynovodu GAZELA</a:t>
            </a:r>
          </a:p>
          <a:p>
            <a:r>
              <a:rPr lang="cs-CZ" sz="2000" dirty="0" smtClean="0"/>
              <a:t>(plynovod Brandov – </a:t>
            </a:r>
            <a:r>
              <a:rPr lang="cs-CZ" sz="2000" dirty="0" err="1" smtClean="0"/>
              <a:t>Waidhaus</a:t>
            </a:r>
            <a:r>
              <a:rPr lang="cs-CZ" sz="2000" dirty="0" smtClean="0"/>
              <a:t>, navazuje na OPAL a </a:t>
            </a:r>
            <a:r>
              <a:rPr lang="cs-CZ" sz="2000" dirty="0" err="1" smtClean="0"/>
              <a:t>Nord</a:t>
            </a:r>
            <a:r>
              <a:rPr lang="cs-CZ" sz="2000" dirty="0" smtClean="0"/>
              <a:t> </a:t>
            </a:r>
            <a:r>
              <a:rPr lang="cs-CZ" sz="2000" dirty="0" err="1" smtClean="0"/>
              <a:t>Stream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r>
              <a:rPr lang="cs-CZ" sz="2000" dirty="0" smtClean="0"/>
              <a:t>- bude </a:t>
            </a:r>
            <a:r>
              <a:rPr lang="cs-CZ" sz="2000" dirty="0" smtClean="0"/>
              <a:t>zpřesněno v územních plánech jednotlivých </a:t>
            </a:r>
            <a:r>
              <a:rPr lang="cs-CZ" sz="2000" dirty="0" smtClean="0"/>
              <a:t>obcí</a:t>
            </a:r>
          </a:p>
          <a:p>
            <a:r>
              <a:rPr lang="cs-CZ" sz="2000" dirty="0" smtClean="0"/>
              <a:t>	(600 </a:t>
            </a:r>
            <a:r>
              <a:rPr lang="en-US" sz="2000" dirty="0" smtClean="0"/>
              <a:t>&gt; 400m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- aktuálně </a:t>
            </a:r>
            <a:r>
              <a:rPr lang="cs-CZ" sz="2000" dirty="0" smtClean="0"/>
              <a:t>se zpracovává návrh </a:t>
            </a:r>
            <a:r>
              <a:rPr lang="cs-CZ" sz="2000" dirty="0" smtClean="0"/>
              <a:t>včetně VVURÚ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r>
              <a:rPr lang="cs-CZ" sz="2000" dirty="0" smtClean="0"/>
              <a:t>- zpracovatel: </a:t>
            </a:r>
            <a:r>
              <a:rPr lang="cs-CZ" sz="2000" dirty="0" err="1" smtClean="0"/>
              <a:t>Haskoning</a:t>
            </a:r>
            <a:r>
              <a:rPr lang="cs-CZ" sz="2000" dirty="0" smtClean="0"/>
              <a:t> DHV Praha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r>
              <a:rPr lang="cs-CZ" sz="2000" dirty="0" smtClean="0"/>
              <a:t>- projednání v r. 2018</a:t>
            </a:r>
          </a:p>
        </p:txBody>
      </p:sp>
    </p:spTree>
    <p:extLst>
      <p:ext uri="{BB962C8B-B14F-4D97-AF65-F5344CB8AC3E}">
        <p14:creationId xmlns:p14="http://schemas.microsoft.com/office/powerpoint/2010/main" val="17496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plzenskykraj_prezentace_ppt</Template>
  <TotalTime>325</TotalTime>
  <Words>148</Words>
  <Application>Microsoft Office PowerPoint</Application>
  <PresentationFormat>Předvádění na obrazovce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Office</vt:lpstr>
      <vt:lpstr>ZÁSADY  ÚZEMNÍHO ROZVOJE PLZEŇSKÉHO KRAJE </vt:lpstr>
      <vt:lpstr>Zásady územního rozvoje Plzeňského kraje  - požadavek „nového“ stavebního zákona č. 183/2006 Sb.  - návaznost na územní plány velkých územních celků  - nabytí účinnosti k 17. 10. 2008  - stanovily základní koncepci včetně  - republikových záměrů s přeshraničním přesahem  - stabilizace koridorů pro veřejnou infrastrukturu  - koordinace nadmístních záměrů obcí  - Zásady jsou závazné pro územní plány obcí   a rozhodování v území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Velíšek Josef</dc:creator>
  <cp:lastModifiedBy>Velíšek Josef</cp:lastModifiedBy>
  <cp:revision>18</cp:revision>
  <dcterms:created xsi:type="dcterms:W3CDTF">2017-10-17T07:58:20Z</dcterms:created>
  <dcterms:modified xsi:type="dcterms:W3CDTF">2017-12-06T08:46:18Z</dcterms:modified>
</cp:coreProperties>
</file>