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60" r:id="rId5"/>
    <p:sldId id="261" r:id="rId6"/>
    <p:sldId id="265" r:id="rId7"/>
    <p:sldId id="266" r:id="rId8"/>
    <p:sldId id="268" r:id="rId9"/>
    <p:sldId id="270" r:id="rId10"/>
    <p:sldId id="262" r:id="rId11"/>
    <p:sldId id="272" r:id="rId12"/>
    <p:sldId id="274" r:id="rId13"/>
    <p:sldId id="276" r:id="rId14"/>
    <p:sldId id="278" r:id="rId15"/>
    <p:sldId id="263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24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/>
              <a:t>Záhlaví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78CD7-80B2-49F9-A2A5-FC0AF35C453A}" type="datetimeFigureOut">
              <a:rPr lang="cs-CZ" smtClean="0"/>
              <a:t>06.12.2017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EF64D-BB8B-4A71-95C3-67DEB856D6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215426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/>
              <a:t>Záhlaví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EE71B-5620-4C68-8DA7-C64C5CD00BBA}" type="datetimeFigureOut">
              <a:rPr lang="cs-CZ" smtClean="0"/>
              <a:t>06.12.2017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822548-E79E-46AC-B8DC-4382670794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888488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73188" y="3447206"/>
            <a:ext cx="4485011" cy="1755031"/>
          </a:xfrm>
        </p:spPr>
        <p:txBody>
          <a:bodyPr anchor="b">
            <a:normAutofit/>
          </a:bodyPr>
          <a:lstStyle>
            <a:lvl1pPr algn="r">
              <a:defRPr sz="3600" b="1"/>
            </a:lvl1pPr>
          </a:lstStyle>
          <a:p>
            <a:r>
              <a:rPr lang="cs-CZ" dirty="0"/>
              <a:t>Název prezentace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00200" y="5202238"/>
            <a:ext cx="6858000" cy="818236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 prezentace</a:t>
            </a:r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205" y="1072450"/>
            <a:ext cx="1879697" cy="4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930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744133"/>
            <a:ext cx="4633912" cy="2022476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 dirty="0"/>
              <a:t>Nadpis sekce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766609"/>
            <a:ext cx="463391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205" y="1072450"/>
            <a:ext cx="1879697" cy="4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022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Nadpis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9640"/>
              </a:buClr>
              <a:defRPr/>
            </a:lvl1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628650" y="792000"/>
            <a:ext cx="78867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Zástupný symbol pro text 22"/>
          <p:cNvSpPr>
            <a:spLocks noGrp="1"/>
          </p:cNvSpPr>
          <p:nvPr>
            <p:ph type="body" sz="quarter" idx="13" hasCustomPrompt="1"/>
          </p:nvPr>
        </p:nvSpPr>
        <p:spPr>
          <a:xfrm>
            <a:off x="628649" y="360364"/>
            <a:ext cx="5703888" cy="35296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cs-CZ" dirty="0"/>
              <a:t>Doplňte nadpis sekce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60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4" name="Zástupný symbol pro číslo snímku 9"/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Strana </a:t>
            </a:r>
            <a:fld id="{20A22714-1925-4CB5-873C-0DA602053BBE}" type="slidenum">
              <a:rPr lang="cs-CZ" smtClean="0"/>
              <a:pPr/>
              <a:t>‹#›</a:t>
            </a:fld>
            <a:r>
              <a:rPr lang="cs-CZ"/>
              <a:t> 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903" y="416191"/>
            <a:ext cx="914447" cy="24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223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ástupný symbol pro obrázek 14"/>
          <p:cNvSpPr>
            <a:spLocks noGrp="1"/>
          </p:cNvSpPr>
          <p:nvPr>
            <p:ph type="pic" sz="quarter" idx="12"/>
          </p:nvPr>
        </p:nvSpPr>
        <p:spPr>
          <a:xfrm>
            <a:off x="5653616" y="1993902"/>
            <a:ext cx="3490384" cy="4864098"/>
          </a:xfrm>
          <a:custGeom>
            <a:avLst/>
            <a:gdLst>
              <a:gd name="connsiteX0" fmla="*/ 3152775 w 3490384"/>
              <a:gd name="connsiteY0" fmla="*/ 0 h 4864098"/>
              <a:gd name="connsiteX1" fmla="*/ 3475128 w 3490384"/>
              <a:gd name="connsiteY1" fmla="*/ 16278 h 4864098"/>
              <a:gd name="connsiteX2" fmla="*/ 3490384 w 3490384"/>
              <a:gd name="connsiteY2" fmla="*/ 18216 h 4864098"/>
              <a:gd name="connsiteX3" fmla="*/ 3490384 w 3490384"/>
              <a:gd name="connsiteY3" fmla="*/ 4864098 h 4864098"/>
              <a:gd name="connsiteX4" fmla="*/ 507205 w 3490384"/>
              <a:gd name="connsiteY4" fmla="*/ 4864098 h 4864098"/>
              <a:gd name="connsiteX5" fmla="*/ 380523 w 3490384"/>
              <a:gd name="connsiteY5" fmla="*/ 4655575 h 4864098"/>
              <a:gd name="connsiteX6" fmla="*/ 0 w 3490384"/>
              <a:gd name="connsiteY6" fmla="*/ 3152775 h 4864098"/>
              <a:gd name="connsiteX7" fmla="*/ 3152775 w 3490384"/>
              <a:gd name="connsiteY7" fmla="*/ 0 h 4864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0384" h="4864098">
                <a:moveTo>
                  <a:pt x="3152775" y="0"/>
                </a:moveTo>
                <a:cubicBezTo>
                  <a:pt x="3261602" y="0"/>
                  <a:pt x="3369141" y="5514"/>
                  <a:pt x="3475128" y="16278"/>
                </a:cubicBezTo>
                <a:lnTo>
                  <a:pt x="3490384" y="18216"/>
                </a:lnTo>
                <a:lnTo>
                  <a:pt x="3490384" y="4864098"/>
                </a:lnTo>
                <a:lnTo>
                  <a:pt x="507205" y="4864098"/>
                </a:lnTo>
                <a:lnTo>
                  <a:pt x="380523" y="4655575"/>
                </a:lnTo>
                <a:cubicBezTo>
                  <a:pt x="137847" y="4208848"/>
                  <a:pt x="0" y="3696910"/>
                  <a:pt x="0" y="3152775"/>
                </a:cubicBezTo>
                <a:cubicBezTo>
                  <a:pt x="0" y="1411545"/>
                  <a:pt x="1411545" y="0"/>
                  <a:pt x="3152775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825625"/>
            <a:ext cx="4536017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cxnSp>
        <p:nvCxnSpPr>
          <p:cNvPr id="17" name="Přímá spojnice 16"/>
          <p:cNvCxnSpPr/>
          <p:nvPr userDrawn="1"/>
        </p:nvCxnSpPr>
        <p:spPr>
          <a:xfrm>
            <a:off x="628650" y="792000"/>
            <a:ext cx="78867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Zástupný symbol pro text 22"/>
          <p:cNvSpPr>
            <a:spLocks noGrp="1"/>
          </p:cNvSpPr>
          <p:nvPr>
            <p:ph type="body" sz="quarter" idx="13" hasCustomPrompt="1"/>
          </p:nvPr>
        </p:nvSpPr>
        <p:spPr>
          <a:xfrm>
            <a:off x="628649" y="360364"/>
            <a:ext cx="5703888" cy="35296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cs-CZ" dirty="0"/>
              <a:t>Doplňte nadpis sekce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60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25" name="Zástupný symbol pro číslo snímku 9"/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Strana </a:t>
            </a:r>
            <a:fld id="{20A22714-1925-4CB5-873C-0DA602053BBE}" type="slidenum">
              <a:rPr lang="cs-CZ" smtClean="0"/>
              <a:pPr/>
              <a:t>‹#›</a:t>
            </a:fld>
            <a:r>
              <a:rPr lang="cs-CZ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2503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cxnSp>
        <p:nvCxnSpPr>
          <p:cNvPr id="7" name="Přímá spojnice 6"/>
          <p:cNvCxnSpPr/>
          <p:nvPr userDrawn="1"/>
        </p:nvCxnSpPr>
        <p:spPr>
          <a:xfrm>
            <a:off x="628650" y="792000"/>
            <a:ext cx="78867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Zástupný symbol pro text 22"/>
          <p:cNvSpPr>
            <a:spLocks noGrp="1"/>
          </p:cNvSpPr>
          <p:nvPr>
            <p:ph type="body" sz="quarter" idx="13" hasCustomPrompt="1"/>
          </p:nvPr>
        </p:nvSpPr>
        <p:spPr>
          <a:xfrm>
            <a:off x="628649" y="360364"/>
            <a:ext cx="5703888" cy="35296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cs-CZ" dirty="0"/>
              <a:t>Doplňte nadpis sekce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60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1" name="Zástupný symbol pro číslo snímku 9"/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Strana </a:t>
            </a:r>
            <a:fld id="{20A22714-1925-4CB5-873C-0DA602053BBE}" type="slidenum">
              <a:rPr lang="cs-CZ" smtClean="0"/>
              <a:pPr/>
              <a:t>‹#›</a:t>
            </a:fld>
            <a:r>
              <a:rPr lang="cs-CZ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7529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Přímá spojnice 5"/>
          <p:cNvCxnSpPr/>
          <p:nvPr userDrawn="1"/>
        </p:nvCxnSpPr>
        <p:spPr>
          <a:xfrm>
            <a:off x="628650" y="792000"/>
            <a:ext cx="78867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Zástupný symbol pro text 22"/>
          <p:cNvSpPr>
            <a:spLocks noGrp="1"/>
          </p:cNvSpPr>
          <p:nvPr>
            <p:ph type="body" sz="quarter" idx="13" hasCustomPrompt="1"/>
          </p:nvPr>
        </p:nvSpPr>
        <p:spPr>
          <a:xfrm>
            <a:off x="628649" y="360364"/>
            <a:ext cx="5703888" cy="35296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cs-CZ" dirty="0"/>
              <a:t>Doplňte nadpis sekce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60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Strana </a:t>
            </a:r>
            <a:fld id="{20A22714-1925-4CB5-873C-0DA602053BBE}" type="slidenum">
              <a:rPr lang="cs-CZ" smtClean="0"/>
              <a:pPr/>
              <a:t>‹#›</a:t>
            </a:fld>
            <a:r>
              <a:rPr lang="cs-CZ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555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06997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628650" y="792000"/>
            <a:ext cx="78867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Zástupný symbol pro text 22"/>
          <p:cNvSpPr>
            <a:spLocks noGrp="1"/>
          </p:cNvSpPr>
          <p:nvPr>
            <p:ph type="body" sz="quarter" idx="13" hasCustomPrompt="1"/>
          </p:nvPr>
        </p:nvSpPr>
        <p:spPr>
          <a:xfrm>
            <a:off x="628649" y="360364"/>
            <a:ext cx="5703888" cy="35296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cs-CZ" dirty="0"/>
              <a:t>Doplňte nadpis sekce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60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3" name="Zástupný symbol pro číslo snímku 9"/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Strana </a:t>
            </a:r>
            <a:fld id="{20A22714-1925-4CB5-873C-0DA602053BBE}" type="slidenum">
              <a:rPr lang="cs-CZ" smtClean="0"/>
              <a:pPr/>
              <a:t>‹#›</a:t>
            </a:fld>
            <a:r>
              <a:rPr lang="cs-CZ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9287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06997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628650" y="792000"/>
            <a:ext cx="78867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Zástupný symbol pro text 22"/>
          <p:cNvSpPr>
            <a:spLocks noGrp="1"/>
          </p:cNvSpPr>
          <p:nvPr>
            <p:ph type="body" sz="quarter" idx="13" hasCustomPrompt="1"/>
          </p:nvPr>
        </p:nvSpPr>
        <p:spPr>
          <a:xfrm>
            <a:off x="628649" y="360364"/>
            <a:ext cx="5703888" cy="35296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cs-CZ" dirty="0"/>
              <a:t>Doplňte nadpis sekce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60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3" name="Zástupný symbol pro číslo snímku 9"/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Strana </a:t>
            </a:r>
            <a:fld id="{20A22714-1925-4CB5-873C-0DA602053BBE}" type="slidenum">
              <a:rPr lang="cs-CZ" smtClean="0"/>
              <a:pPr/>
              <a:t>‹#›</a:t>
            </a:fld>
            <a:r>
              <a:rPr lang="cs-CZ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5941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134533"/>
            <a:ext cx="7886700" cy="556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Nadpis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60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Strana </a:t>
            </a:r>
            <a:fld id="{20A22714-1925-4CB5-873C-0DA602053BBE}" type="slidenum">
              <a:rPr lang="cs-CZ" smtClean="0"/>
              <a:pPr/>
              <a:t>‹#›</a:t>
            </a:fld>
            <a:r>
              <a:rPr lang="cs-CZ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7233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4" r:id="rId4"/>
    <p:sldLayoutId id="2147483666" r:id="rId5"/>
    <p:sldLayoutId id="2147483667" r:id="rId6"/>
    <p:sldLayoutId id="2147483668" r:id="rId7"/>
    <p:sldLayoutId id="2147483669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Clr>
          <a:srgbClr val="00964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00964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00964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00964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00964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5" Type="http://schemas.openxmlformats.org/officeDocument/2006/relationships/image" Target="../media/image11.jp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lucie.souckova@plzensky-kraj.cz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73188" y="3167013"/>
            <a:ext cx="4485011" cy="1755032"/>
          </a:xfrm>
        </p:spPr>
        <p:txBody>
          <a:bodyPr/>
          <a:lstStyle/>
          <a:p>
            <a:r>
              <a:rPr lang="cs-CZ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Ukládání a zveřejňování písemností</a:t>
            </a:r>
            <a:endParaRPr lang="cs-CZ" dirty="0">
              <a:solidFill>
                <a:srgbClr val="33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00199" y="4922045"/>
            <a:ext cx="6858000" cy="808037"/>
          </a:xfrm>
        </p:spPr>
        <p:txBody>
          <a:bodyPr>
            <a:normAutofit/>
          </a:bodyPr>
          <a:lstStyle/>
          <a:p>
            <a:r>
              <a:rPr lang="cs-CZ" dirty="0" smtClean="0"/>
              <a:t>Porada KÚPK s ÚÚP a pořizovateli ÚPD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28650" y="5895975"/>
            <a:ext cx="7829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Petr Pelech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ORR KÚPK</a:t>
            </a:r>
            <a:r>
              <a:rPr lang="cs-CZ" dirty="0" smtClean="0"/>
              <a:t>		                                    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Zelená Lhota 7. - 8. 12. 2017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373" y="1705657"/>
            <a:ext cx="1461356" cy="146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415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1134533"/>
            <a:ext cx="5481206" cy="556156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ÚS – změny v poskytování </a:t>
            </a:r>
            <a:endParaRPr lang="cs-CZ" b="1" dirty="0">
              <a:solidFill>
                <a:srgbClr val="33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Ukládání a zveřejňování písemností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10</a:t>
            </a:fld>
            <a:r>
              <a:rPr lang="cs-CZ" smtClean="0"/>
              <a:t> 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332537" y="1117069"/>
            <a:ext cx="2182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§ 166 odst. 3 SZ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0261" y="3144414"/>
            <a:ext cx="1343205" cy="114429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510" y="5481439"/>
            <a:ext cx="942706" cy="1135960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4050620" y="5409708"/>
            <a:ext cx="603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ORR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271" y="3811420"/>
            <a:ext cx="1071216" cy="151482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92" y="2162023"/>
            <a:ext cx="1477587" cy="110819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92" y="4104924"/>
            <a:ext cx="1596044" cy="1197033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334973" y="4101932"/>
            <a:ext cx="1187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          </a:t>
            </a:r>
            <a:r>
              <a:rPr lang="cs-CZ" b="1" dirty="0" smtClean="0">
                <a:solidFill>
                  <a:srgbClr val="FF0000"/>
                </a:solidFill>
              </a:rPr>
              <a:t>ÚÚP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069" y="2100429"/>
            <a:ext cx="1042467" cy="1042467"/>
          </a:xfrm>
          <a:prstGeom prst="rect">
            <a:avLst/>
          </a:prstGeom>
        </p:spPr>
      </p:pic>
      <p:sp>
        <p:nvSpPr>
          <p:cNvPr id="17" name="Šipka doprava 16"/>
          <p:cNvSpPr/>
          <p:nvPr/>
        </p:nvSpPr>
        <p:spPr>
          <a:xfrm rot="12323227">
            <a:off x="2587336" y="2621662"/>
            <a:ext cx="613064" cy="648551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Šipka doprava 17"/>
          <p:cNvSpPr/>
          <p:nvPr/>
        </p:nvSpPr>
        <p:spPr>
          <a:xfrm rot="19432640">
            <a:off x="4882893" y="2638974"/>
            <a:ext cx="613064" cy="648551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Šipka doprava 18"/>
          <p:cNvSpPr/>
          <p:nvPr/>
        </p:nvSpPr>
        <p:spPr>
          <a:xfrm rot="8994296">
            <a:off x="2705569" y="3997033"/>
            <a:ext cx="613064" cy="64855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 doprava 19"/>
          <p:cNvSpPr/>
          <p:nvPr/>
        </p:nvSpPr>
        <p:spPr>
          <a:xfrm rot="580706">
            <a:off x="4860082" y="4030871"/>
            <a:ext cx="613064" cy="648551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Šipka doprava 20"/>
          <p:cNvSpPr/>
          <p:nvPr/>
        </p:nvSpPr>
        <p:spPr>
          <a:xfrm rot="5400000">
            <a:off x="3754717" y="4551087"/>
            <a:ext cx="613064" cy="64855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extovéPole 21"/>
          <p:cNvSpPr txBox="1"/>
          <p:nvPr/>
        </p:nvSpPr>
        <p:spPr>
          <a:xfrm>
            <a:off x="3471378" y="1863015"/>
            <a:ext cx="1260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Pořizovatel</a:t>
            </a:r>
          </a:p>
          <a:p>
            <a:r>
              <a:rPr lang="cs-CZ" b="1" dirty="0" smtClean="0"/>
              <a:t>  ukládá </a:t>
            </a:r>
            <a:endParaRPr lang="cs-CZ" b="1" dirty="0"/>
          </a:p>
        </p:txBody>
      </p:sp>
      <p:cxnSp>
        <p:nvCxnSpPr>
          <p:cNvPr id="24" name="Pravoúhlá spojnice 23"/>
          <p:cNvCxnSpPr>
            <a:stCxn id="5" idx="0"/>
            <a:endCxn id="22" idx="2"/>
          </p:cNvCxnSpPr>
          <p:nvPr/>
        </p:nvCxnSpPr>
        <p:spPr>
          <a:xfrm rot="16200000" flipV="1">
            <a:off x="3784330" y="2826879"/>
            <a:ext cx="635068" cy="1"/>
          </a:xfrm>
          <a:prstGeom prst="bentConnector3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288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Změny v poskytování ÚS</a:t>
            </a:r>
            <a:endParaRPr lang="cs-CZ" sz="3200" b="1" dirty="0">
              <a:solidFill>
                <a:srgbClr val="33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Ukládání a zveřejňování písemností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11</a:t>
            </a:fld>
            <a:r>
              <a:rPr lang="cs-CZ" smtClean="0"/>
              <a:t> 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724525" y="1117069"/>
            <a:ext cx="2790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§ 166 odst. 3 SZ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628649" y="1825625"/>
            <a:ext cx="7972425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64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64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64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64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64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cs-CZ" sz="2400" dirty="0" smtClean="0"/>
              <a:t>nově se pamatuje na možnost pořizování jiným subjektem než je ÚÚP (ÚS ukládá pořizovatel a poskytuje ji úřadu územního plánování)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400" dirty="0" smtClean="0"/>
              <a:t>další novinka je reakcí na „legalizaci“ úhrady studie investorem (ÚS se poskytuje tomu z jehož podnětu spojeného s úhradou byla pořízena)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400" dirty="0" smtClean="0"/>
              <a:t>nově se poskytují studie také krajskému úřadu</a:t>
            </a:r>
          </a:p>
          <a:p>
            <a:pPr marL="457200" lvl="1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76012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8" y="961023"/>
            <a:ext cx="5854214" cy="556156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Územní </a:t>
            </a:r>
            <a:r>
              <a:rPr lang="cs-CZ" b="1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studie - zveřejňování</a:t>
            </a:r>
            <a:endParaRPr lang="cs-CZ" b="1" dirty="0">
              <a:solidFill>
                <a:srgbClr val="33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Ukládání a zveřejňování písemností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12</a:t>
            </a:fld>
            <a:r>
              <a:rPr lang="cs-CZ" smtClean="0"/>
              <a:t> 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332537" y="1117069"/>
            <a:ext cx="2182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§ 166 odst. 3 SZ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628648" y="1820864"/>
            <a:ext cx="8029576" cy="4357215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64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64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64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64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64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cs-CZ" sz="2400" dirty="0" smtClean="0"/>
          </a:p>
          <a:p>
            <a:pPr marL="774900" lvl="1" indent="0">
              <a:spcBef>
                <a:spcPts val="0"/>
              </a:spcBef>
              <a:buNone/>
            </a:pPr>
            <a:endParaRPr lang="cs-CZ" sz="1600" dirty="0" smtClean="0"/>
          </a:p>
          <a:p>
            <a:pPr marL="432000" indent="0">
              <a:spcBef>
                <a:spcPts val="0"/>
              </a:spcBef>
              <a:buNone/>
            </a:pPr>
            <a:endParaRPr lang="cs-CZ" sz="2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420" y="2246379"/>
            <a:ext cx="1818483" cy="1006114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604455" y="2227380"/>
            <a:ext cx="1903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Místa, kde je možno nahlížet do</a:t>
            </a:r>
            <a:endParaRPr lang="cs-CZ" dirty="0"/>
          </a:p>
        </p:txBody>
      </p:sp>
      <p:sp>
        <p:nvSpPr>
          <p:cNvPr id="11" name="Šipka doprava 10"/>
          <p:cNvSpPr/>
          <p:nvPr/>
        </p:nvSpPr>
        <p:spPr>
          <a:xfrm>
            <a:off x="4694693" y="2502932"/>
            <a:ext cx="881149" cy="342931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12" y="3946176"/>
            <a:ext cx="1596044" cy="1197033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>
            <a:off x="587548" y="3626158"/>
            <a:ext cx="1345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          </a:t>
            </a:r>
            <a:r>
              <a:rPr lang="cs-CZ" b="1" dirty="0" smtClean="0">
                <a:solidFill>
                  <a:srgbClr val="FF0000"/>
                </a:solidFill>
              </a:rPr>
              <a:t>Pořizovatel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2691384" y="3999471"/>
            <a:ext cx="19447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oznamuje výše uvedenou skutečnost </a:t>
            </a:r>
            <a:endParaRPr lang="cs-CZ" dirty="0"/>
          </a:p>
        </p:txBody>
      </p:sp>
      <p:pic>
        <p:nvPicPr>
          <p:cNvPr id="18" name="Obrázek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8227" y="3759659"/>
            <a:ext cx="1247722" cy="1383550"/>
          </a:xfrm>
          <a:prstGeom prst="rect">
            <a:avLst/>
          </a:prstGeom>
        </p:spPr>
      </p:pic>
      <p:sp>
        <p:nvSpPr>
          <p:cNvPr id="19" name="Šipka doprava 18"/>
          <p:cNvSpPr/>
          <p:nvPr/>
        </p:nvSpPr>
        <p:spPr>
          <a:xfrm>
            <a:off x="2324001" y="4455721"/>
            <a:ext cx="368135" cy="228401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 doprava 19"/>
          <p:cNvSpPr/>
          <p:nvPr/>
        </p:nvSpPr>
        <p:spPr>
          <a:xfrm>
            <a:off x="3971766" y="4455721"/>
            <a:ext cx="368135" cy="228401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2" name="Obrázek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5438" y="2044803"/>
            <a:ext cx="1343205" cy="1144298"/>
          </a:xfrm>
          <a:prstGeom prst="rect">
            <a:avLst/>
          </a:prstGeom>
        </p:spPr>
      </p:pic>
      <p:sp>
        <p:nvSpPr>
          <p:cNvPr id="9" name="Plus 8"/>
          <p:cNvSpPr/>
          <p:nvPr/>
        </p:nvSpPr>
        <p:spPr>
          <a:xfrm>
            <a:off x="2373377" y="2339168"/>
            <a:ext cx="512342" cy="503057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2885719" y="1963615"/>
            <a:ext cx="1562508" cy="128887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687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6" grpId="0"/>
      <p:bldP spid="17" grpId="0"/>
      <p:bldP spid="19" grpId="0" animBg="1"/>
      <p:bldP spid="20" grpId="0" animBg="1"/>
      <p:bldP spid="9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ÚS – změny ve zveřejňování</a:t>
            </a:r>
            <a:endParaRPr lang="cs-CZ" sz="3200" b="1" dirty="0">
              <a:solidFill>
                <a:srgbClr val="33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Ukládání a zveřejňování písemností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13</a:t>
            </a:fld>
            <a:r>
              <a:rPr lang="cs-CZ" smtClean="0"/>
              <a:t> 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724524" y="1625570"/>
            <a:ext cx="2790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§ 166 odst. 3 SZ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628649" y="1825625"/>
            <a:ext cx="7972425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64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64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64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64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64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endParaRPr lang="cs-CZ" sz="2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err="1" smtClean="0"/>
              <a:t>nov</a:t>
            </a:r>
            <a:r>
              <a:rPr lang="cs-CZ" sz="2400" dirty="0" smtClean="0"/>
              <a:t>ě se vyjma informace o místech nahlížení do ÚS zveřejňuje i ÚS (obdobně jako zveřejnění ÚPD)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400" b="1" dirty="0" smtClean="0">
                <a:solidFill>
                  <a:srgbClr val="339966"/>
                </a:solidFill>
              </a:rPr>
              <a:t>pozor ovšem na rozdíl: </a:t>
            </a:r>
            <a:r>
              <a:rPr lang="cs-CZ" sz="2400" dirty="0" smtClean="0"/>
              <a:t>u ÚPD se zveřejňuje jen dokumentace, u ÚS se zveřejňují i místa, kde je možno nahlížet</a:t>
            </a:r>
            <a:r>
              <a:rPr lang="en-US" sz="2400" dirty="0" smtClean="0"/>
              <a:t>; </a:t>
            </a:r>
            <a:r>
              <a:rPr lang="cs-CZ" sz="2400" dirty="0" smtClean="0"/>
              <a:t>ÚS vždy zveřejní pořizovatel (u ÚPD pořizovatel zajišťuje zveřejnění)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400" dirty="0" smtClean="0"/>
              <a:t>POZOR (!) na </a:t>
            </a:r>
            <a:r>
              <a:rPr lang="cs-CZ" sz="2400" b="1" dirty="0" smtClean="0"/>
              <a:t>přechodné ustanovení č. 8</a:t>
            </a:r>
            <a:endParaRPr lang="cs-CZ" sz="2400" dirty="0" smtClean="0"/>
          </a:p>
          <a:p>
            <a:pPr marL="457200" lvl="1" indent="0">
              <a:buNone/>
            </a:pPr>
            <a:endParaRPr lang="cs-CZ" sz="2000" dirty="0" smtClean="0"/>
          </a:p>
          <a:p>
            <a:pPr lvl="1">
              <a:buFont typeface="Wingdings" panose="05000000000000000000" pitchFamily="2" charset="2"/>
              <a:buChar char="ü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50217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ÚS – změny ve zveřejňování</a:t>
            </a:r>
            <a:endParaRPr lang="cs-CZ" sz="3200" b="1" dirty="0">
              <a:solidFill>
                <a:srgbClr val="33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Ukládání a zveřejňování písemností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14</a:t>
            </a:fld>
            <a:r>
              <a:rPr lang="cs-CZ" smtClean="0"/>
              <a:t> 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414059" y="1625570"/>
            <a:ext cx="4101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přechodné ustanovení č. 8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628649" y="1825625"/>
            <a:ext cx="7972425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64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64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64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64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64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endParaRPr lang="cs-CZ" sz="2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/>
              <a:t>do </a:t>
            </a:r>
            <a:r>
              <a:rPr lang="cs-CZ" b="1" dirty="0" smtClean="0">
                <a:solidFill>
                  <a:srgbClr val="339966"/>
                </a:solidFill>
              </a:rPr>
              <a:t>30.6.2018</a:t>
            </a:r>
            <a:r>
              <a:rPr lang="cs-CZ" dirty="0" smtClean="0"/>
              <a:t> zveřejnit: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b="1" dirty="0" smtClean="0">
                <a:solidFill>
                  <a:srgbClr val="339966"/>
                </a:solidFill>
              </a:rPr>
              <a:t>všechny ÚS, US, </a:t>
            </a:r>
            <a:r>
              <a:rPr lang="cs-CZ" b="1" dirty="0" err="1" smtClean="0">
                <a:solidFill>
                  <a:srgbClr val="339966"/>
                </a:solidFill>
              </a:rPr>
              <a:t>Úgen</a:t>
            </a:r>
            <a:r>
              <a:rPr lang="cs-CZ" b="1" dirty="0" smtClean="0">
                <a:solidFill>
                  <a:srgbClr val="339966"/>
                </a:solidFill>
              </a:rPr>
              <a:t>, </a:t>
            </a:r>
            <a:r>
              <a:rPr lang="cs-CZ" b="1" dirty="0" err="1" smtClean="0">
                <a:solidFill>
                  <a:srgbClr val="339966"/>
                </a:solidFill>
              </a:rPr>
              <a:t>Úpr</a:t>
            </a:r>
            <a:endParaRPr lang="cs-CZ" b="1" dirty="0" smtClean="0">
              <a:solidFill>
                <a:srgbClr val="339966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/>
              <a:t>Alternativně: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b="1" dirty="0" smtClean="0">
                <a:solidFill>
                  <a:srgbClr val="339966"/>
                </a:solidFill>
              </a:rPr>
              <a:t>vyřadit údaje </a:t>
            </a:r>
            <a:r>
              <a:rPr lang="cs-CZ" dirty="0" smtClean="0"/>
              <a:t>o těchto podkladech z </a:t>
            </a:r>
            <a:r>
              <a:rPr lang="cs-CZ" dirty="0" err="1" smtClean="0"/>
              <a:t>ILASu</a:t>
            </a:r>
            <a:endParaRPr lang="cs-CZ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cs-CZ" b="1" dirty="0" smtClean="0">
                <a:solidFill>
                  <a:srgbClr val="339966"/>
                </a:solidFill>
              </a:rPr>
              <a:t>Zajišťuje příslušný pořizovatel</a:t>
            </a:r>
            <a:endParaRPr lang="cs-CZ" b="1" dirty="0">
              <a:solidFill>
                <a:srgbClr val="339966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cs-CZ" dirty="0"/>
          </a:p>
          <a:p>
            <a:pPr lvl="1">
              <a:buFont typeface="Wingdings" panose="05000000000000000000" pitchFamily="2" charset="2"/>
              <a:buChar char="ü"/>
            </a:pPr>
            <a:endParaRPr lang="cs-CZ" b="1" dirty="0" smtClean="0">
              <a:solidFill>
                <a:srgbClr val="339966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cs-CZ" sz="1800" dirty="0" smtClean="0"/>
          </a:p>
          <a:p>
            <a:pPr lvl="2">
              <a:buFont typeface="Wingdings" panose="05000000000000000000" pitchFamily="2" charset="2"/>
              <a:buChar char="ü"/>
            </a:pPr>
            <a:endParaRPr lang="cs-CZ" sz="1800" dirty="0" smtClean="0"/>
          </a:p>
          <a:p>
            <a:pPr lvl="2">
              <a:buFont typeface="Wingdings" panose="05000000000000000000" pitchFamily="2" charset="2"/>
              <a:buChar char="ü"/>
            </a:pPr>
            <a:endParaRPr lang="cs-CZ" sz="1600" dirty="0"/>
          </a:p>
          <a:p>
            <a:pPr lvl="2">
              <a:buFont typeface="Wingdings" panose="05000000000000000000" pitchFamily="2" charset="2"/>
              <a:buChar char="ü"/>
            </a:pPr>
            <a:endParaRPr lang="cs-CZ" sz="1600" dirty="0" smtClean="0"/>
          </a:p>
          <a:p>
            <a:pPr lvl="2">
              <a:buFont typeface="Wingdings" panose="05000000000000000000" pitchFamily="2" charset="2"/>
              <a:buChar char="ü"/>
            </a:pPr>
            <a:endParaRPr lang="cs-CZ" sz="1600" dirty="0" smtClean="0"/>
          </a:p>
          <a:p>
            <a:pPr marL="914400" lvl="2" indent="0">
              <a:buNone/>
            </a:pPr>
            <a:endParaRPr lang="cs-CZ" sz="1600" dirty="0" smtClean="0"/>
          </a:p>
          <a:p>
            <a:pPr>
              <a:buFont typeface="Wingdings" panose="05000000000000000000" pitchFamily="2" charset="2"/>
              <a:buChar char="ü"/>
            </a:pPr>
            <a:endParaRPr lang="cs-CZ" sz="2400" dirty="0" smtClean="0"/>
          </a:p>
          <a:p>
            <a:pPr>
              <a:buFont typeface="Wingdings" panose="05000000000000000000" pitchFamily="2" charset="2"/>
              <a:buChar char="ü"/>
            </a:pPr>
            <a:endParaRPr lang="cs-CZ" sz="2400" dirty="0" smtClean="0"/>
          </a:p>
          <a:p>
            <a:pPr marL="0" indent="0">
              <a:buNone/>
            </a:pPr>
            <a:endParaRPr lang="cs-CZ" sz="2000" dirty="0" smtClean="0"/>
          </a:p>
          <a:p>
            <a:pPr marL="457200" lvl="1" indent="0">
              <a:buNone/>
            </a:pPr>
            <a:endParaRPr lang="cs-CZ" sz="2000" dirty="0" smtClean="0"/>
          </a:p>
          <a:p>
            <a:pPr lvl="1">
              <a:buFont typeface="Wingdings" panose="05000000000000000000" pitchFamily="2" charset="2"/>
              <a:buChar char="ü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19366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Vaše dotazy, připomínky, názory...</a:t>
            </a:r>
            <a:endParaRPr lang="cs-CZ" sz="2800" b="1" dirty="0">
              <a:solidFill>
                <a:srgbClr val="33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Ukládání a zveřejňování písemností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15</a:t>
            </a:fld>
            <a:r>
              <a:rPr lang="cs-CZ" smtClean="0"/>
              <a:t> 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28649" y="3693729"/>
            <a:ext cx="761047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ORR KÚPK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Oddělení územního plánování</a:t>
            </a:r>
          </a:p>
          <a:p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Petr Pelech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tel.: 377 195 421</a:t>
            </a:r>
          </a:p>
          <a:p>
            <a:r>
              <a:rPr lang="cs-CZ" u="sng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petr.pelech@plzensky-kraj.cz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78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838200"/>
            <a:ext cx="7886700" cy="931985"/>
          </a:xfrm>
        </p:spPr>
        <p:txBody>
          <a:bodyPr>
            <a:normAutofit fontScale="90000"/>
          </a:bodyPr>
          <a:lstStyle/>
          <a:p>
            <a:r>
              <a:rPr lang="cs-CZ" sz="4000" b="1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HLAVA II  </a:t>
            </a:r>
            <a:r>
              <a:rPr lang="cs-CZ" sz="4000" b="1" dirty="0" err="1" smtClean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</a:t>
            </a:r>
            <a:r>
              <a:rPr lang="cs-CZ" sz="4000" b="1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cs-CZ" sz="2400" b="1" dirty="0" smtClean="0"/>
              <a:t>162 - 168 SZ, §§ 165 a 166 </a:t>
            </a:r>
            <a:r>
              <a:rPr lang="cs-CZ" sz="2400" b="1" dirty="0" err="1" smtClean="0"/>
              <a:t>SZ</a:t>
            </a:r>
            <a:r>
              <a:rPr lang="cs-CZ" sz="2400" b="1" dirty="0" smtClean="0"/>
              <a:t> 					(ÚP,RP,ZÚ,ÚAP,ÚS)</a:t>
            </a: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cs-CZ" sz="2400" dirty="0" smtClean="0"/>
              <a:t>od 1.1. 2018 </a:t>
            </a:r>
            <a:r>
              <a:rPr lang="cs-CZ" sz="2400" b="1" dirty="0" smtClean="0">
                <a:solidFill>
                  <a:srgbClr val="339966"/>
                </a:solidFill>
              </a:rPr>
              <a:t>zásadní změny</a:t>
            </a:r>
            <a:r>
              <a:rPr lang="cs-CZ" sz="2400" dirty="0" smtClean="0"/>
              <a:t> v § 165 a § 166 SZ</a:t>
            </a:r>
            <a:endParaRPr lang="cs-CZ" sz="20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cs-CZ" sz="2400" dirty="0" smtClean="0"/>
              <a:t>nemění se ustanovení o ZÚ a ÚAP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Ukládání a zveřejňování písemností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2</a:t>
            </a:fld>
            <a:r>
              <a:rPr lang="cs-CZ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037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4526" y="961023"/>
            <a:ext cx="6041782" cy="556156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Územní plán, regulační plán – ukládání, poskytování</a:t>
            </a:r>
            <a:endParaRPr lang="cs-CZ" b="1" dirty="0">
              <a:solidFill>
                <a:srgbClr val="33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Ukládání a zveřejňování písemností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3</a:t>
            </a:fld>
            <a:r>
              <a:rPr lang="cs-CZ" smtClean="0"/>
              <a:t> 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981700" y="1117069"/>
            <a:ext cx="2533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§ 165 odst. 1 SZ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" y="2076964"/>
            <a:ext cx="1461356" cy="1461356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2468880" y="2622975"/>
            <a:ext cx="299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+</a:t>
            </a:r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4053" y="2309743"/>
            <a:ext cx="1335271" cy="995795"/>
          </a:xfrm>
          <a:prstGeom prst="rect">
            <a:avLst/>
          </a:prstGeom>
        </p:spPr>
      </p:pic>
      <p:sp>
        <p:nvSpPr>
          <p:cNvPr id="13" name="Šipka doprava 12"/>
          <p:cNvSpPr/>
          <p:nvPr/>
        </p:nvSpPr>
        <p:spPr>
          <a:xfrm>
            <a:off x="4912822" y="2604288"/>
            <a:ext cx="1246909" cy="36933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229" y="2076964"/>
            <a:ext cx="1071216" cy="1514820"/>
          </a:xfrm>
          <a:prstGeom prst="rect">
            <a:avLst/>
          </a:prstGeom>
        </p:spPr>
      </p:pic>
      <p:sp>
        <p:nvSpPr>
          <p:cNvPr id="15" name="Šipka doprava 14"/>
          <p:cNvSpPr/>
          <p:nvPr/>
        </p:nvSpPr>
        <p:spPr>
          <a:xfrm rot="5400000">
            <a:off x="583086" y="3889258"/>
            <a:ext cx="1102504" cy="36933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020" y="4862335"/>
            <a:ext cx="942706" cy="1135960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39" y="4809744"/>
            <a:ext cx="1477587" cy="1108190"/>
          </a:xfrm>
          <a:prstGeom prst="rect">
            <a:avLst/>
          </a:prstGeom>
        </p:spPr>
      </p:pic>
      <p:sp>
        <p:nvSpPr>
          <p:cNvPr id="18" name="Šipka doprava 17"/>
          <p:cNvSpPr/>
          <p:nvPr/>
        </p:nvSpPr>
        <p:spPr>
          <a:xfrm rot="3082061">
            <a:off x="1378954" y="3910692"/>
            <a:ext cx="1367459" cy="36933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" name="Obrázek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991" y="4801263"/>
            <a:ext cx="1493594" cy="1120196"/>
          </a:xfrm>
          <a:prstGeom prst="rect">
            <a:avLst/>
          </a:prstGeom>
        </p:spPr>
      </p:pic>
      <p:sp>
        <p:nvSpPr>
          <p:cNvPr id="21" name="TextovéPole 20"/>
          <p:cNvSpPr txBox="1"/>
          <p:nvPr/>
        </p:nvSpPr>
        <p:spPr>
          <a:xfrm>
            <a:off x="1740434" y="4788926"/>
            <a:ext cx="1187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          </a:t>
            </a:r>
            <a:r>
              <a:rPr lang="cs-CZ" b="1" dirty="0" smtClean="0">
                <a:solidFill>
                  <a:srgbClr val="FF0000"/>
                </a:solidFill>
              </a:rPr>
              <a:t>ÚÚP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22" name="Šipka doprava 21"/>
          <p:cNvSpPr/>
          <p:nvPr/>
        </p:nvSpPr>
        <p:spPr>
          <a:xfrm rot="1639455">
            <a:off x="1804261" y="3836209"/>
            <a:ext cx="2793198" cy="36933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7" name="Zakřivená spojnice 26"/>
          <p:cNvCxnSpPr>
            <a:stCxn id="5" idx="3"/>
          </p:cNvCxnSpPr>
          <p:nvPr/>
        </p:nvCxnSpPr>
        <p:spPr>
          <a:xfrm>
            <a:off x="2090005" y="2807642"/>
            <a:ext cx="2535078" cy="985199"/>
          </a:xfrm>
          <a:prstGeom prst="curvedConnector3">
            <a:avLst>
              <a:gd name="adj1" fmla="val 26063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Obrázek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1373" y="3319383"/>
            <a:ext cx="1440253" cy="1197188"/>
          </a:xfrm>
          <a:prstGeom prst="rect">
            <a:avLst/>
          </a:prstGeom>
        </p:spPr>
      </p:pic>
      <p:sp>
        <p:nvSpPr>
          <p:cNvPr id="35" name="Šipka doprava 34"/>
          <p:cNvSpPr/>
          <p:nvPr/>
        </p:nvSpPr>
        <p:spPr>
          <a:xfrm rot="7372231">
            <a:off x="4624404" y="4400125"/>
            <a:ext cx="576834" cy="3693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TextovéPole 35"/>
          <p:cNvSpPr txBox="1"/>
          <p:nvPr/>
        </p:nvSpPr>
        <p:spPr>
          <a:xfrm>
            <a:off x="5224458" y="3691397"/>
            <a:ext cx="544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SČF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4698076" y="4812864"/>
            <a:ext cx="798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ORR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0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  <p:bldP spid="15" grpId="0" animBg="1"/>
      <p:bldP spid="18" grpId="0" animBg="1"/>
      <p:bldP spid="21" grpId="0"/>
      <p:bldP spid="22" grpId="0" animBg="1"/>
      <p:bldP spid="35" grpId="0" animBg="1"/>
      <p:bldP spid="36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Změny v poskytování ÚP, RP</a:t>
            </a:r>
            <a:endParaRPr lang="cs-CZ" sz="3200" b="1" dirty="0">
              <a:solidFill>
                <a:srgbClr val="33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Ukládání a zveřejňování písemností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4</a:t>
            </a:fld>
            <a:r>
              <a:rPr lang="cs-CZ" smtClean="0"/>
              <a:t> 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724525" y="1117069"/>
            <a:ext cx="2790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§ 165 odst. 1 SZ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628649" y="1825625"/>
            <a:ext cx="7972425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64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64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64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64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64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cs-CZ" sz="2400" dirty="0" smtClean="0"/>
              <a:t>jednoznačně definováno poskytování změn a úplných znění = vždy se předává změna i ÚZ po změně!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400" dirty="0" smtClean="0"/>
              <a:t>pozor ale na to, že </a:t>
            </a:r>
            <a:r>
              <a:rPr lang="cs-CZ" sz="2400" b="1" dirty="0" smtClean="0">
                <a:solidFill>
                  <a:srgbClr val="339966"/>
                </a:solidFill>
              </a:rPr>
              <a:t>obci se ze zákona nedává ÚZ</a:t>
            </a:r>
            <a:endParaRPr lang="cs-CZ" sz="2000" b="1" dirty="0" smtClean="0">
              <a:solidFill>
                <a:srgbClr val="339966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s-CZ" sz="2400" dirty="0" smtClean="0"/>
              <a:t>poskytování elektronické verze ve strojově čitelném formátu krajskému úřadu (pouze jemu!)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400" dirty="0" smtClean="0"/>
              <a:t>strojově čitelný formát = taková struktura dat, že pomocí software lze jednoduše vytěžit konkrétní informace (vychází ze zákona č. 106/1999 Sb.)</a:t>
            </a:r>
          </a:p>
          <a:p>
            <a:pPr marL="457200" lvl="1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81319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8" y="1134533"/>
            <a:ext cx="5067301" cy="556156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Strojově čitelný formát</a:t>
            </a:r>
            <a:endParaRPr lang="cs-CZ" b="1" dirty="0">
              <a:solidFill>
                <a:srgbClr val="33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Ukládání a zveřejňování písemností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5</a:t>
            </a:fld>
            <a:r>
              <a:rPr lang="cs-CZ" smtClean="0"/>
              <a:t> 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332537" y="1117069"/>
            <a:ext cx="2182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§ 165 odst. 1 SZ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628648" y="1820864"/>
            <a:ext cx="8029576" cy="4357215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64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64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64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64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64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b="1" dirty="0" err="1"/>
              <a:t>Def</a:t>
            </a:r>
            <a:r>
              <a:rPr lang="cs-CZ" b="1" dirty="0"/>
              <a:t>. (§ 3 odst. 7 zák. č. 106/1999 Sb., novel. 1.8.2017)</a:t>
            </a:r>
          </a:p>
          <a:p>
            <a:pPr marL="432000" indent="0">
              <a:spcBef>
                <a:spcPts val="0"/>
              </a:spcBef>
              <a:buNone/>
            </a:pPr>
            <a:r>
              <a:rPr lang="cs-CZ" sz="2400" dirty="0"/>
              <a:t>Strojově čitelným formátem se pro účely tohoto zákona rozumí formát datového souboru s takovou strukturou, která umožňuje programovému vybavení snadno nalézt, rozpoznat a získat z tohoto datového souboru konkrétní informace, včetně jednotlivých údajů a jejich vnitřní </a:t>
            </a:r>
            <a:r>
              <a:rPr lang="cs-CZ" sz="2400" dirty="0" smtClean="0"/>
              <a:t>struktury</a:t>
            </a:r>
            <a:endParaRPr lang="cs-CZ" sz="1800" dirty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cs-CZ" sz="2400" dirty="0" smtClean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cs-CZ" sz="2400" dirty="0" smtClean="0"/>
          </a:p>
          <a:p>
            <a:pPr marL="774900" lvl="1" indent="0">
              <a:spcBef>
                <a:spcPts val="0"/>
              </a:spcBef>
              <a:buNone/>
            </a:pPr>
            <a:endParaRPr lang="cs-CZ" sz="1600" dirty="0" smtClean="0"/>
          </a:p>
          <a:p>
            <a:pPr marL="432000" indent="0">
              <a:spcBef>
                <a:spcPts val="0"/>
              </a:spcBef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4532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8" y="1134533"/>
            <a:ext cx="5067301" cy="556156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Strojově čitelný formát</a:t>
            </a:r>
            <a:endParaRPr lang="cs-CZ" b="1" dirty="0">
              <a:solidFill>
                <a:srgbClr val="33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Ukládání a zveřejňování písemností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6</a:t>
            </a:fld>
            <a:r>
              <a:rPr lang="cs-CZ" smtClean="0"/>
              <a:t> 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332537" y="1117069"/>
            <a:ext cx="2182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§ 165 odst. 1 SZ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628648" y="1820864"/>
            <a:ext cx="8029576" cy="4357215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64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64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64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64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64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b="1" dirty="0" smtClean="0"/>
              <a:t>Novela </a:t>
            </a:r>
            <a:r>
              <a:rPr lang="cs-CZ" b="1" dirty="0" err="1" smtClean="0"/>
              <a:t>vyhl</a:t>
            </a:r>
            <a:r>
              <a:rPr lang="cs-CZ" b="1" dirty="0" smtClean="0"/>
              <a:t> č. 500/2006 Sb.(§ 2 odst. 3)</a:t>
            </a:r>
            <a:endParaRPr lang="cs-CZ" b="1" dirty="0"/>
          </a:p>
          <a:p>
            <a:pPr marL="432000" indent="0">
              <a:spcBef>
                <a:spcPts val="0"/>
              </a:spcBef>
              <a:buNone/>
            </a:pPr>
            <a:r>
              <a:rPr lang="cs-CZ" dirty="0"/>
              <a:t>Strojově čitelný formát pro potřeby územně plánovací činnosti obsahuje textovou a grafickou část územně plánovací dokumentace včetně zdrojových datových souborů ve vektorové formě v souřadnicovém systému Jednotné trigonometrické sítě </a:t>
            </a:r>
            <a:r>
              <a:rPr lang="cs-CZ" dirty="0" smtClean="0"/>
              <a:t>katastrální</a:t>
            </a:r>
            <a:endParaRPr lang="cs-CZ" sz="2400" dirty="0" smtClean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cs-CZ" sz="2400" dirty="0" smtClean="0"/>
          </a:p>
          <a:p>
            <a:pPr marL="774900" lvl="1" indent="0">
              <a:spcBef>
                <a:spcPts val="0"/>
              </a:spcBef>
              <a:buNone/>
            </a:pPr>
            <a:endParaRPr lang="cs-CZ" sz="1600" dirty="0" smtClean="0"/>
          </a:p>
          <a:p>
            <a:pPr marL="432000" indent="0">
              <a:spcBef>
                <a:spcPts val="0"/>
              </a:spcBef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28897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8" y="1134533"/>
            <a:ext cx="5067301" cy="556156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Územní plán, regulační plán – </a:t>
            </a:r>
            <a:r>
              <a:rPr lang="cs-CZ" b="1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zveřejňování </a:t>
            </a:r>
            <a:endParaRPr lang="cs-CZ" b="1" dirty="0">
              <a:solidFill>
                <a:srgbClr val="33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Ukládání a zveřejňování písemností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7</a:t>
            </a:fld>
            <a:r>
              <a:rPr lang="cs-CZ" smtClean="0"/>
              <a:t> 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332537" y="1117069"/>
            <a:ext cx="2182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§ 165 odst. 3 SZ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628648" y="1820864"/>
            <a:ext cx="8029576" cy="4357215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64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64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64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64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64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cs-CZ" sz="2400" dirty="0" smtClean="0"/>
          </a:p>
          <a:p>
            <a:pPr marL="774900" lvl="1" indent="0">
              <a:spcBef>
                <a:spcPts val="0"/>
              </a:spcBef>
              <a:buNone/>
            </a:pPr>
            <a:endParaRPr lang="cs-CZ" sz="1600" dirty="0" smtClean="0"/>
          </a:p>
          <a:p>
            <a:pPr marL="432000" indent="0">
              <a:spcBef>
                <a:spcPts val="0"/>
              </a:spcBef>
              <a:buNone/>
            </a:pPr>
            <a:endParaRPr lang="cs-CZ" sz="24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915" y="1948814"/>
            <a:ext cx="1461356" cy="146135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420" y="2246379"/>
            <a:ext cx="1818483" cy="1006114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604455" y="2227380"/>
            <a:ext cx="1903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POUZE ÚDAJE o </a:t>
            </a:r>
            <a:endParaRPr lang="cs-CZ" dirty="0"/>
          </a:p>
        </p:txBody>
      </p:sp>
      <p:sp>
        <p:nvSpPr>
          <p:cNvPr id="11" name="Šipka doprava 10"/>
          <p:cNvSpPr/>
          <p:nvPr/>
        </p:nvSpPr>
        <p:spPr>
          <a:xfrm>
            <a:off x="4571600" y="2508026"/>
            <a:ext cx="1083935" cy="342931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Násobení 11"/>
          <p:cNvSpPr/>
          <p:nvPr/>
        </p:nvSpPr>
        <p:spPr>
          <a:xfrm>
            <a:off x="789048" y="1860118"/>
            <a:ext cx="1213658" cy="110385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604455" y="3067827"/>
            <a:ext cx="2347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Zpráva o uplatňování</a:t>
            </a:r>
            <a:endParaRPr lang="cs-CZ" dirty="0"/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12" y="3946176"/>
            <a:ext cx="1596044" cy="1197033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>
            <a:off x="581811" y="3601343"/>
            <a:ext cx="1435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          Pořizovatel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2691384" y="4101607"/>
            <a:ext cx="19447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informuje</a:t>
            </a:r>
          </a:p>
          <a:p>
            <a:r>
              <a:rPr lang="cs-CZ" dirty="0" smtClean="0"/>
              <a:t>o možnosti nahlížení</a:t>
            </a:r>
            <a:endParaRPr lang="cs-CZ" dirty="0"/>
          </a:p>
        </p:txBody>
      </p:sp>
      <p:pic>
        <p:nvPicPr>
          <p:cNvPr id="18" name="Obrázek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8227" y="3759659"/>
            <a:ext cx="1247722" cy="1383550"/>
          </a:xfrm>
          <a:prstGeom prst="rect">
            <a:avLst/>
          </a:prstGeom>
        </p:spPr>
      </p:pic>
      <p:sp>
        <p:nvSpPr>
          <p:cNvPr id="19" name="Šipka doprava 18"/>
          <p:cNvSpPr/>
          <p:nvPr/>
        </p:nvSpPr>
        <p:spPr>
          <a:xfrm>
            <a:off x="2324001" y="4455721"/>
            <a:ext cx="368135" cy="2284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 doprava 19"/>
          <p:cNvSpPr/>
          <p:nvPr/>
        </p:nvSpPr>
        <p:spPr>
          <a:xfrm>
            <a:off x="3971766" y="4455721"/>
            <a:ext cx="368135" cy="2284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3" name="Obrázek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193" y="5724214"/>
            <a:ext cx="584581" cy="704420"/>
          </a:xfrm>
          <a:prstGeom prst="rect">
            <a:avLst/>
          </a:prstGeom>
        </p:spPr>
      </p:pic>
      <p:pic>
        <p:nvPicPr>
          <p:cNvPr id="24" name="Obrázek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066" y="5762408"/>
            <a:ext cx="772006" cy="579005"/>
          </a:xfrm>
          <a:prstGeom prst="rect">
            <a:avLst/>
          </a:prstGeom>
        </p:spPr>
      </p:pic>
      <p:pic>
        <p:nvPicPr>
          <p:cNvPr id="25" name="Obrázek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337" y="5713342"/>
            <a:ext cx="919591" cy="689692"/>
          </a:xfrm>
          <a:prstGeom prst="rect">
            <a:avLst/>
          </a:prstGeom>
        </p:spPr>
      </p:pic>
      <p:sp>
        <p:nvSpPr>
          <p:cNvPr id="26" name="TextovéPole 25"/>
          <p:cNvSpPr txBox="1"/>
          <p:nvPr/>
        </p:nvSpPr>
        <p:spPr>
          <a:xfrm>
            <a:off x="2932490" y="5485520"/>
            <a:ext cx="488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           </a:t>
            </a:r>
            <a:r>
              <a:rPr lang="cs-CZ" sz="1000" b="1" dirty="0" smtClean="0">
                <a:solidFill>
                  <a:srgbClr val="FF0000"/>
                </a:solidFill>
              </a:rPr>
              <a:t>ÚÚP</a:t>
            </a:r>
            <a:endParaRPr lang="cs-CZ" sz="1000" b="1" dirty="0">
              <a:solidFill>
                <a:srgbClr val="FF0000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4330361" y="5655156"/>
            <a:ext cx="6248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solidFill>
                  <a:srgbClr val="FF0000"/>
                </a:solidFill>
              </a:rPr>
              <a:t>ORR</a:t>
            </a:r>
            <a:endParaRPr lang="cs-CZ" sz="1000" b="1" dirty="0">
              <a:solidFill>
                <a:srgbClr val="FF0000"/>
              </a:solidFill>
            </a:endParaRPr>
          </a:p>
        </p:txBody>
      </p:sp>
      <p:pic>
        <p:nvPicPr>
          <p:cNvPr id="28" name="Obrázek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378" y="5592857"/>
            <a:ext cx="673556" cy="952484"/>
          </a:xfrm>
          <a:prstGeom prst="rect">
            <a:avLst/>
          </a:prstGeom>
        </p:spPr>
      </p:pic>
      <p:pic>
        <p:nvPicPr>
          <p:cNvPr id="29" name="Obrázek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320" y="5575112"/>
            <a:ext cx="654102" cy="924974"/>
          </a:xfrm>
          <a:prstGeom prst="rect">
            <a:avLst/>
          </a:prstGeom>
        </p:spPr>
      </p:pic>
      <p:pic>
        <p:nvPicPr>
          <p:cNvPr id="30" name="Obrázek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90" y="5368518"/>
            <a:ext cx="724724" cy="724724"/>
          </a:xfrm>
          <a:prstGeom prst="rect">
            <a:avLst/>
          </a:prstGeom>
        </p:spPr>
      </p:pic>
      <p:pic>
        <p:nvPicPr>
          <p:cNvPr id="31" name="Obrázek 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10189" y="5363568"/>
            <a:ext cx="721153" cy="537809"/>
          </a:xfrm>
          <a:prstGeom prst="rect">
            <a:avLst/>
          </a:prstGeom>
        </p:spPr>
      </p:pic>
      <p:cxnSp>
        <p:nvCxnSpPr>
          <p:cNvPr id="33" name="Zakřivená spojnice 32"/>
          <p:cNvCxnSpPr>
            <a:stCxn id="17" idx="2"/>
          </p:cNvCxnSpPr>
          <p:nvPr/>
        </p:nvCxnSpPr>
        <p:spPr>
          <a:xfrm rot="5400000">
            <a:off x="2248535" y="4058821"/>
            <a:ext cx="449123" cy="2381354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Zakřivená spojnice 34"/>
          <p:cNvCxnSpPr>
            <a:stCxn id="17" idx="2"/>
          </p:cNvCxnSpPr>
          <p:nvPr/>
        </p:nvCxnSpPr>
        <p:spPr>
          <a:xfrm rot="16200000" flipH="1">
            <a:off x="4080622" y="4608088"/>
            <a:ext cx="440085" cy="1273782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bdélník 41"/>
          <p:cNvSpPr/>
          <p:nvPr/>
        </p:nvSpPr>
        <p:spPr>
          <a:xfrm>
            <a:off x="1395877" y="5632472"/>
            <a:ext cx="3359003" cy="912869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Obdélník 42"/>
          <p:cNvSpPr/>
          <p:nvPr/>
        </p:nvSpPr>
        <p:spPr>
          <a:xfrm>
            <a:off x="5655535" y="5696386"/>
            <a:ext cx="836705" cy="709368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2749915" y="1983303"/>
            <a:ext cx="1550750" cy="1392375"/>
          </a:xfrm>
          <a:prstGeom prst="rect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686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4" grpId="0"/>
      <p:bldP spid="16" grpId="0"/>
      <p:bldP spid="17" grpId="0"/>
      <p:bldP spid="19" grpId="0" animBg="1"/>
      <p:bldP spid="20" grpId="0" animBg="1"/>
      <p:bldP spid="26" grpId="0"/>
      <p:bldP spid="27" grpId="0"/>
      <p:bldP spid="42" grpId="0" animBg="1"/>
      <p:bldP spid="43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ÚP a RP – změny ve zveřejňování</a:t>
            </a:r>
            <a:endParaRPr lang="cs-CZ" sz="3200" b="1" dirty="0">
              <a:solidFill>
                <a:srgbClr val="33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Ukládání a zveřejňování písemností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8</a:t>
            </a:fld>
            <a:r>
              <a:rPr lang="cs-CZ" smtClean="0"/>
              <a:t> 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724524" y="1625570"/>
            <a:ext cx="2790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§ 165 odst. 3 SZ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628649" y="1825625"/>
            <a:ext cx="7972425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64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64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64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64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64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endParaRPr lang="cs-CZ" sz="2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err="1" smtClean="0"/>
              <a:t>nov</a:t>
            </a:r>
            <a:r>
              <a:rPr lang="cs-CZ" sz="2400" dirty="0" smtClean="0"/>
              <a:t>ě se nezveřejňují údaje o ÚPD, ale ÚPD!</a:t>
            </a:r>
            <a:endParaRPr lang="cs-CZ" sz="20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cs-CZ" sz="2400" dirty="0"/>
              <a:t>jednoznačně definováno </a:t>
            </a:r>
            <a:r>
              <a:rPr lang="cs-CZ" sz="2400" dirty="0" smtClean="0"/>
              <a:t>zveřejňování </a:t>
            </a:r>
            <a:r>
              <a:rPr lang="cs-CZ" sz="2400" dirty="0"/>
              <a:t>změn a úplných znění = vždy se </a:t>
            </a:r>
            <a:r>
              <a:rPr lang="cs-CZ" sz="2400" dirty="0" smtClean="0"/>
              <a:t>zveřejňuje i ÚZ </a:t>
            </a:r>
            <a:r>
              <a:rPr lang="cs-CZ" sz="2400" dirty="0"/>
              <a:t>po změně</a:t>
            </a:r>
            <a:r>
              <a:rPr lang="cs-CZ" sz="2400" dirty="0" smtClean="0"/>
              <a:t>!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400" dirty="0" smtClean="0"/>
              <a:t>zveřejnění již není nutné pořizovatelem, ten pouze </a:t>
            </a:r>
            <a:r>
              <a:rPr lang="cs-CZ" sz="2400" b="1" dirty="0" smtClean="0">
                <a:solidFill>
                  <a:srgbClr val="339966"/>
                </a:solidFill>
              </a:rPr>
              <a:t>zajistí zveřejnění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400" dirty="0" smtClean="0"/>
              <a:t>POZOR (!) na </a:t>
            </a:r>
            <a:r>
              <a:rPr lang="cs-CZ" sz="2400" b="1" dirty="0" smtClean="0"/>
              <a:t>přechodná ustanovení č. 6 a 7</a:t>
            </a:r>
            <a:endParaRPr lang="cs-CZ" sz="2400" dirty="0" smtClean="0"/>
          </a:p>
          <a:p>
            <a:pPr marL="457200" lvl="1" indent="0">
              <a:buNone/>
            </a:pPr>
            <a:endParaRPr lang="cs-CZ" sz="2000" dirty="0" smtClean="0"/>
          </a:p>
          <a:p>
            <a:pPr lvl="1">
              <a:buFont typeface="Wingdings" panose="05000000000000000000" pitchFamily="2" charset="2"/>
              <a:buChar char="ü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06163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ÚP a RP – změny ve zveřejňování</a:t>
            </a:r>
            <a:endParaRPr lang="cs-CZ" sz="3200" b="1" dirty="0">
              <a:solidFill>
                <a:srgbClr val="33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Ukládání a zveřejňování písemností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9</a:t>
            </a:fld>
            <a:r>
              <a:rPr lang="cs-CZ" smtClean="0"/>
              <a:t> 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414059" y="1625570"/>
            <a:ext cx="4101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přechodná ustanovení č. 6 a 7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628649" y="1825625"/>
            <a:ext cx="7972425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64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64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64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64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64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endParaRPr lang="cs-CZ" sz="2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/>
              <a:t>do </a:t>
            </a:r>
            <a:r>
              <a:rPr lang="cs-CZ" b="1" dirty="0" smtClean="0">
                <a:solidFill>
                  <a:srgbClr val="339966"/>
                </a:solidFill>
              </a:rPr>
              <a:t>30.6.2018</a:t>
            </a:r>
            <a:r>
              <a:rPr lang="cs-CZ" dirty="0" smtClean="0"/>
              <a:t> zveřejnit úplná znění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b="1" dirty="0" smtClean="0">
                <a:solidFill>
                  <a:srgbClr val="339966"/>
                </a:solidFill>
              </a:rPr>
              <a:t>všech ÚP a RP </a:t>
            </a:r>
            <a:r>
              <a:rPr lang="cs-CZ" dirty="0" smtClean="0"/>
              <a:t>vydaných před 1.1.2018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b="1" dirty="0" smtClean="0">
                <a:solidFill>
                  <a:srgbClr val="339966"/>
                </a:solidFill>
              </a:rPr>
              <a:t>všech ÚPO,ÚPNSÚ,ÚPDZ </a:t>
            </a:r>
            <a:r>
              <a:rPr lang="cs-CZ" dirty="0" smtClean="0"/>
              <a:t>vydaných před 1.1.2018, pokud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cs-CZ" sz="1800" dirty="0" smtClean="0"/>
              <a:t>k 30.6.2018 nebylo zahájeno řízení o nové ÚPD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cs-CZ" sz="1800" b="1" dirty="0" smtClean="0"/>
              <a:t>a zároveň </a:t>
            </a:r>
            <a:r>
              <a:rPr lang="cs-CZ" sz="1800" dirty="0" smtClean="0"/>
              <a:t>není pořizována změna původní ÚPD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600" b="1" dirty="0" smtClean="0">
                <a:solidFill>
                  <a:srgbClr val="339966"/>
                </a:solidFill>
              </a:rPr>
              <a:t>Zajišťuje příslušná obec</a:t>
            </a:r>
          </a:p>
          <a:p>
            <a:pPr lvl="2">
              <a:buFont typeface="Wingdings" panose="05000000000000000000" pitchFamily="2" charset="2"/>
              <a:buChar char="ü"/>
            </a:pPr>
            <a:endParaRPr lang="cs-CZ" sz="1800" dirty="0"/>
          </a:p>
          <a:p>
            <a:pPr marL="914400" lvl="2" indent="0">
              <a:buNone/>
            </a:pPr>
            <a:endParaRPr lang="cs-CZ" sz="1800" dirty="0" smtClean="0"/>
          </a:p>
          <a:p>
            <a:pPr lvl="2">
              <a:buFont typeface="Wingdings" panose="05000000000000000000" pitchFamily="2" charset="2"/>
              <a:buChar char="ü"/>
            </a:pPr>
            <a:endParaRPr lang="cs-CZ" sz="1600" dirty="0"/>
          </a:p>
          <a:p>
            <a:pPr lvl="2">
              <a:buFont typeface="Wingdings" panose="05000000000000000000" pitchFamily="2" charset="2"/>
              <a:buChar char="ü"/>
            </a:pPr>
            <a:endParaRPr lang="cs-CZ" sz="1600" dirty="0" smtClean="0"/>
          </a:p>
          <a:p>
            <a:pPr lvl="2">
              <a:buFont typeface="Wingdings" panose="05000000000000000000" pitchFamily="2" charset="2"/>
              <a:buChar char="ü"/>
            </a:pPr>
            <a:endParaRPr lang="cs-CZ" sz="1600" dirty="0" smtClean="0"/>
          </a:p>
          <a:p>
            <a:pPr marL="914400" lvl="2" indent="0">
              <a:buNone/>
            </a:pPr>
            <a:endParaRPr lang="cs-CZ" sz="1600" dirty="0" smtClean="0"/>
          </a:p>
          <a:p>
            <a:pPr>
              <a:buFont typeface="Wingdings" panose="05000000000000000000" pitchFamily="2" charset="2"/>
              <a:buChar char="ü"/>
            </a:pPr>
            <a:endParaRPr lang="cs-CZ" sz="2400" dirty="0" smtClean="0"/>
          </a:p>
          <a:p>
            <a:pPr>
              <a:buFont typeface="Wingdings" panose="05000000000000000000" pitchFamily="2" charset="2"/>
              <a:buChar char="ü"/>
            </a:pPr>
            <a:endParaRPr lang="cs-CZ" sz="2400" dirty="0" smtClean="0"/>
          </a:p>
          <a:p>
            <a:pPr marL="0" indent="0">
              <a:buNone/>
            </a:pPr>
            <a:endParaRPr lang="cs-CZ" sz="2000" dirty="0" smtClean="0"/>
          </a:p>
          <a:p>
            <a:pPr marL="457200" lvl="1" indent="0">
              <a:buNone/>
            </a:pPr>
            <a:endParaRPr lang="cs-CZ" sz="2000" dirty="0" smtClean="0"/>
          </a:p>
          <a:p>
            <a:pPr lvl="1">
              <a:buFont typeface="Wingdings" panose="05000000000000000000" pitchFamily="2" charset="2"/>
              <a:buChar char="ü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36235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8B6722D6-0584-4B7E-A4FB-D297BDBBC31E}" vid="{BA8B70A0-803C-4640-9ECA-FA8ACE5BFB6F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porada ÚÚP XII_2017 oprávněný investor</Template>
  <TotalTime>679</TotalTime>
  <Words>701</Words>
  <Application>Microsoft Office PowerPoint</Application>
  <PresentationFormat>Předvádění na obrazovce (4:3)</PresentationFormat>
  <Paragraphs>143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Motiv Office</vt:lpstr>
      <vt:lpstr>Ukládání a zveřejňování písemností</vt:lpstr>
      <vt:lpstr>HLAVA II  SZ         162 - 168 SZ, §§ 165 a 166 SZ      (ÚP,RP,ZÚ,ÚAP,ÚS)</vt:lpstr>
      <vt:lpstr>Územní plán, regulační plán – ukládání, poskytování</vt:lpstr>
      <vt:lpstr>Změny v poskytování ÚP, RP</vt:lpstr>
      <vt:lpstr>Strojově čitelný formát</vt:lpstr>
      <vt:lpstr>Strojově čitelný formát</vt:lpstr>
      <vt:lpstr>Územní plán, regulační plán – zveřejňování </vt:lpstr>
      <vt:lpstr>ÚP a RP – změny ve zveřejňování</vt:lpstr>
      <vt:lpstr>ÚP a RP – změny ve zveřejňování</vt:lpstr>
      <vt:lpstr>ÚS – změny v poskytování </vt:lpstr>
      <vt:lpstr>Změny v poskytování ÚS</vt:lpstr>
      <vt:lpstr>Územní studie - zveřejňování</vt:lpstr>
      <vt:lpstr>ÚS – změny ve zveřejňování</vt:lpstr>
      <vt:lpstr>ÚS – změny ve zveřejňování</vt:lpstr>
      <vt:lpstr>Vaše dotazy, připomínky, názory...</vt:lpstr>
    </vt:vector>
  </TitlesOfParts>
  <Company>Plzeňský kraj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Oprávněný investor</dc:title>
  <dc:creator>Součková Lucie</dc:creator>
  <cp:lastModifiedBy>Pelech Petr</cp:lastModifiedBy>
  <cp:revision>68</cp:revision>
  <dcterms:created xsi:type="dcterms:W3CDTF">2017-11-24T07:47:20Z</dcterms:created>
  <dcterms:modified xsi:type="dcterms:W3CDTF">2017-12-06T06:50:59Z</dcterms:modified>
</cp:coreProperties>
</file>