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61" r:id="rId3"/>
    <p:sldId id="262" r:id="rId4"/>
    <p:sldId id="263" r:id="rId5"/>
    <p:sldId id="286" r:id="rId6"/>
    <p:sldId id="282" r:id="rId7"/>
    <p:sldId id="281" r:id="rId8"/>
    <p:sldId id="284" r:id="rId9"/>
    <p:sldId id="285" r:id="rId10"/>
    <p:sldId id="277" r:id="rId11"/>
    <p:sldId id="265" r:id="rId12"/>
    <p:sldId id="272" r:id="rId13"/>
    <p:sldId id="266" r:id="rId14"/>
    <p:sldId id="271" r:id="rId15"/>
    <p:sldId id="273" r:id="rId16"/>
    <p:sldId id="267" r:id="rId17"/>
    <p:sldId id="270" r:id="rId18"/>
    <p:sldId id="274" r:id="rId19"/>
    <p:sldId id="275" r:id="rId20"/>
    <p:sldId id="269" r:id="rId21"/>
    <p:sldId id="292" r:id="rId22"/>
    <p:sldId id="294" r:id="rId23"/>
    <p:sldId id="293" r:id="rId24"/>
    <p:sldId id="295" r:id="rId25"/>
    <p:sldId id="289" r:id="rId26"/>
    <p:sldId id="296" r:id="rId27"/>
    <p:sldId id="290" r:id="rId28"/>
    <p:sldId id="260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7771B-099C-4E5B-827D-CE3ADCD9A57C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105CDD-77A5-4951-81A5-B1261D2D60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422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01.12.2020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esfcr.cz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hana.jilkova@plzensky-kraj.cz" TargetMode="External"/><Relationship Id="rId2" Type="http://schemas.openxmlformats.org/officeDocument/2006/relationships/hyperlink" Target="mailto:renata.kulhankova@plzensky-kraj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sfcr.cz/monitorovani-podporenych-osob-opz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:\PUBLICITA\VIZUÁLNÍ_IDENTITA\loga\OPZ\logo_OPZ_barev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436" y="473243"/>
            <a:ext cx="51911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Seminář pro příjemce dotace </a:t>
            </a:r>
            <a:b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-věcná část-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dotační program „Podpora sociálních služeb v rámci individuálního projektu Podpora sociálních služeb v Plzeňském kraji 2021 – 2022“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76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8917"/>
          </a:xfrm>
        </p:spPr>
        <p:txBody>
          <a:bodyPr>
            <a:noAutofit/>
          </a:bodyPr>
          <a:lstStyle/>
          <a:p>
            <a:r>
              <a:rPr lang="cs-CZ" sz="2000" dirty="0"/>
              <a:t>Zpráva o realizaci projektu</a:t>
            </a:r>
          </a:p>
        </p:txBody>
      </p:sp>
      <p:pic>
        <p:nvPicPr>
          <p:cNvPr id="12" name="Zástupný symbol pro obsah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58" y="806252"/>
            <a:ext cx="7391345" cy="5556217"/>
          </a:xfrm>
        </p:spPr>
      </p:pic>
    </p:spTree>
    <p:extLst>
      <p:ext uri="{BB962C8B-B14F-4D97-AF65-F5344CB8AC3E}">
        <p14:creationId xmlns:p14="http://schemas.microsoft.com/office/powerpoint/2010/main" val="42419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343" y="198782"/>
            <a:ext cx="8162830" cy="6172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48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418058"/>
          </a:xfrm>
        </p:spPr>
        <p:txBody>
          <a:bodyPr>
            <a:noAutofit/>
          </a:bodyPr>
          <a:lstStyle/>
          <a:p>
            <a:r>
              <a:rPr lang="cs-CZ" sz="2400" dirty="0" smtClean="0"/>
              <a:t>Zpráva o realizaci projektu („</a:t>
            </a:r>
            <a:r>
              <a:rPr lang="cs-CZ" sz="2400" dirty="0" err="1" smtClean="0"/>
              <a:t>ZoR</a:t>
            </a:r>
            <a:r>
              <a:rPr lang="cs-CZ" sz="2400" dirty="0" smtClean="0"/>
              <a:t>“)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6313" y="980728"/>
            <a:ext cx="8229600" cy="54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1400" dirty="0" smtClean="0"/>
              <a:t>A) </a:t>
            </a:r>
            <a:r>
              <a:rPr lang="cs-CZ" sz="1400" b="1" dirty="0" smtClean="0"/>
              <a:t>Věcná část</a:t>
            </a:r>
          </a:p>
          <a:p>
            <a:r>
              <a:rPr lang="cs-CZ" sz="1400" dirty="0"/>
              <a:t>P</a:t>
            </a:r>
            <a:r>
              <a:rPr lang="cs-CZ" sz="1400" dirty="0" smtClean="0"/>
              <a:t>opis realizace sociální služby a zhodnocení průběhu – stav za sledované monitorovací období</a:t>
            </a:r>
          </a:p>
          <a:p>
            <a:r>
              <a:rPr lang="cs-CZ" sz="1400" dirty="0" smtClean="0"/>
              <a:t>Publicita – uvádí se p</a:t>
            </a:r>
            <a:r>
              <a:rPr lang="cs-CZ" sz="1400" dirty="0"/>
              <a:t>ublicita, u které je vykazována změna/přírůstek za aktuální sledované období </a:t>
            </a:r>
            <a:r>
              <a:rPr lang="cs-CZ" sz="1400" dirty="0" smtClean="0"/>
              <a:t>(př. plakát</a:t>
            </a:r>
            <a:r>
              <a:rPr lang="cs-CZ" sz="1400" dirty="0"/>
              <a:t>, povinné prvky na dokumentech, webových stránkách atd.). </a:t>
            </a:r>
            <a:r>
              <a:rPr lang="cs-CZ" sz="1400" dirty="0" smtClean="0"/>
              <a:t>Pokud nedošlo ke změně, uveďte </a:t>
            </a:r>
            <a:r>
              <a:rPr lang="cs-CZ" sz="1400" dirty="0"/>
              <a:t>odkaz na </a:t>
            </a:r>
            <a:r>
              <a:rPr lang="cs-CZ" sz="1400" dirty="0" err="1"/>
              <a:t>ZoR</a:t>
            </a:r>
            <a:r>
              <a:rPr lang="cs-CZ" sz="1400" dirty="0"/>
              <a:t>, ve které jsou </a:t>
            </a:r>
            <a:r>
              <a:rPr lang="cs-CZ" sz="1400" dirty="0" smtClean="0"/>
              <a:t>původní informace uvedeny.</a:t>
            </a:r>
          </a:p>
          <a:p>
            <a:r>
              <a:rPr lang="cs-CZ" sz="1400" dirty="0" smtClean="0"/>
              <a:t>Problémy při realizaci služby – informace o případných problémech, které se vyskytly v realizaci projektu v průběhu sledovaného období, popř. problémy, které se již vyskytly v rámci minulých zpráv, ale nebylo vykázáno řešení problému.</a:t>
            </a:r>
          </a:p>
          <a:p>
            <a:r>
              <a:rPr lang="cs-CZ" sz="1400" dirty="0" smtClean="0"/>
              <a:t>Kontroly na místě </a:t>
            </a:r>
            <a:r>
              <a:rPr lang="cs-CZ" sz="1400" dirty="0"/>
              <a:t>- </a:t>
            </a:r>
            <a:r>
              <a:rPr lang="cs-CZ" sz="1400" dirty="0" smtClean="0"/>
              <a:t>informace </a:t>
            </a:r>
            <a:r>
              <a:rPr lang="cs-CZ" sz="1400" dirty="0"/>
              <a:t>o kontrolách provedených u příjemce </a:t>
            </a:r>
            <a:r>
              <a:rPr lang="cs-CZ" sz="1400" dirty="0" smtClean="0"/>
              <a:t>dotace ve </a:t>
            </a:r>
            <a:r>
              <a:rPr lang="cs-CZ" sz="1400" dirty="0"/>
              <a:t>sledovaném období realizace projektu (mimo kontrol z úrovně poskytovatele </a:t>
            </a:r>
            <a:r>
              <a:rPr lang="cs-CZ" sz="1400" dirty="0" smtClean="0"/>
              <a:t>dotace, tj. Plzeňského kraje)</a:t>
            </a:r>
          </a:p>
          <a:p>
            <a:r>
              <a:rPr lang="cs-CZ" sz="1400" dirty="0" smtClean="0"/>
              <a:t>Výběrová řízení - položka </a:t>
            </a:r>
            <a:r>
              <a:rPr lang="cs-CZ" sz="1400" dirty="0"/>
              <a:t>se vyplňuje </a:t>
            </a:r>
            <a:r>
              <a:rPr lang="cs-CZ" sz="1400" dirty="0" smtClean="0"/>
              <a:t>pouze při zadávání </a:t>
            </a:r>
            <a:r>
              <a:rPr lang="cs-CZ" sz="1400" dirty="0"/>
              <a:t>veřejné </a:t>
            </a:r>
            <a:r>
              <a:rPr lang="cs-CZ" sz="1400" dirty="0" smtClean="0"/>
              <a:t>zakázky;</a:t>
            </a:r>
            <a:r>
              <a:rPr lang="cs-CZ" sz="1400" dirty="0"/>
              <a:t> </a:t>
            </a:r>
            <a:r>
              <a:rPr lang="cs-CZ" sz="1400" dirty="0" smtClean="0"/>
              <a:t>neuvádí se výběrová řízení na obsazení pracovních míst</a:t>
            </a:r>
          </a:p>
          <a:p>
            <a:r>
              <a:rPr lang="cs-CZ" sz="1400" dirty="0" smtClean="0"/>
              <a:t>Monitorovací indikátory – způsob sledování hodnot indikátorů (př. software, </a:t>
            </a:r>
            <a:r>
              <a:rPr lang="cs-CZ" sz="1400" dirty="0" err="1" smtClean="0"/>
              <a:t>excel</a:t>
            </a:r>
            <a:r>
              <a:rPr lang="cs-CZ" sz="1400" dirty="0" smtClean="0"/>
              <a:t>, atd.)</a:t>
            </a:r>
          </a:p>
          <a:p>
            <a:r>
              <a:rPr lang="cs-CZ" sz="1400" dirty="0" smtClean="0"/>
              <a:t>Přehled plnění indikátorů – sledování plnění hodnot indikátorů „Celkový počet účastníků“ a  „Využívání podpořených služeb“ za dané monitorovací období a kumulativně od data zahájení podpory, tj. ode dne 1. 1. 2021</a:t>
            </a:r>
          </a:p>
          <a:p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B) </a:t>
            </a:r>
            <a:r>
              <a:rPr lang="cs-CZ" sz="1400" b="1" dirty="0" smtClean="0"/>
              <a:t>Finanční část</a:t>
            </a:r>
          </a:p>
          <a:p>
            <a:r>
              <a:rPr lang="cs-CZ" sz="1400" dirty="0" smtClean="0"/>
              <a:t>Finanční část </a:t>
            </a:r>
            <a:r>
              <a:rPr lang="cs-CZ" sz="1400" dirty="0"/>
              <a:t>monitorovací zprávy </a:t>
            </a:r>
            <a:r>
              <a:rPr lang="cs-CZ" sz="1400" dirty="0" smtClean="0"/>
              <a:t>– sleduje čerpání dotace za monitorovací období, za které se </a:t>
            </a:r>
            <a:r>
              <a:rPr lang="cs-CZ" sz="1400" dirty="0"/>
              <a:t>dokládá </a:t>
            </a:r>
            <a:r>
              <a:rPr lang="cs-CZ" sz="1400" dirty="0" smtClean="0"/>
              <a:t>vyúčtování výdajů, tzn.:</a:t>
            </a:r>
          </a:p>
          <a:p>
            <a:pPr>
              <a:buFontTx/>
              <a:buChar char="-"/>
            </a:pPr>
            <a:r>
              <a:rPr lang="cs-CZ" sz="1400" dirty="0" smtClean="0"/>
              <a:t>přehled za období 1. 1. – 30. 6. 2021 součástí </a:t>
            </a:r>
            <a:r>
              <a:rPr lang="cs-CZ" sz="1400" dirty="0" err="1" smtClean="0"/>
              <a:t>ZoR</a:t>
            </a:r>
            <a:r>
              <a:rPr lang="cs-CZ" sz="1400" dirty="0" smtClean="0"/>
              <a:t> č. 2 předkládané 12. 7. 2021</a:t>
            </a:r>
          </a:p>
          <a:p>
            <a:pPr>
              <a:buFontTx/>
              <a:buChar char="-"/>
            </a:pPr>
            <a:r>
              <a:rPr lang="cs-CZ" sz="1400" dirty="0" smtClean="0"/>
              <a:t>přehled za období 1. 7. – 31. 12. 2021 součástí </a:t>
            </a:r>
            <a:r>
              <a:rPr lang="cs-CZ" sz="1400" dirty="0" err="1" smtClean="0"/>
              <a:t>ZoR</a:t>
            </a:r>
            <a:r>
              <a:rPr lang="cs-CZ" sz="1400" dirty="0" smtClean="0"/>
              <a:t> </a:t>
            </a:r>
            <a:r>
              <a:rPr lang="cs-CZ" sz="1400" dirty="0"/>
              <a:t>č. </a:t>
            </a:r>
            <a:r>
              <a:rPr lang="cs-CZ" sz="1400" dirty="0" smtClean="0"/>
              <a:t>4 předkládané 12. 1. 2022</a:t>
            </a:r>
          </a:p>
          <a:p>
            <a:pPr>
              <a:buFontTx/>
              <a:buChar char="-"/>
            </a:pPr>
            <a:r>
              <a:rPr lang="cs-CZ" sz="1400" dirty="0" smtClean="0"/>
              <a:t>přehled za </a:t>
            </a:r>
            <a:r>
              <a:rPr lang="cs-CZ" sz="1400" dirty="0"/>
              <a:t>období 1. 1. – 30. 6. </a:t>
            </a:r>
            <a:r>
              <a:rPr lang="cs-CZ" sz="1400" dirty="0" smtClean="0"/>
              <a:t>2022 součástí </a:t>
            </a:r>
            <a:r>
              <a:rPr lang="cs-CZ" sz="1400" dirty="0" err="1" smtClean="0"/>
              <a:t>ZoR</a:t>
            </a:r>
            <a:r>
              <a:rPr lang="cs-CZ" sz="1400" dirty="0" smtClean="0"/>
              <a:t> </a:t>
            </a:r>
            <a:r>
              <a:rPr lang="cs-CZ" sz="1400" dirty="0"/>
              <a:t>č. </a:t>
            </a:r>
            <a:r>
              <a:rPr lang="cs-CZ" sz="1400" dirty="0" smtClean="0"/>
              <a:t>6 předkládané 12. 7. 2022</a:t>
            </a:r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C) </a:t>
            </a:r>
            <a:r>
              <a:rPr lang="cs-CZ" sz="1400" b="1" dirty="0" smtClean="0"/>
              <a:t>Čestné prohlášení příjemce </a:t>
            </a:r>
            <a:r>
              <a:rPr lang="cs-CZ" sz="1400" dirty="0" smtClean="0"/>
              <a:t>– podepisuje </a:t>
            </a:r>
          </a:p>
          <a:p>
            <a:pPr>
              <a:buFontTx/>
              <a:buChar char="-"/>
            </a:pPr>
            <a:r>
              <a:rPr lang="cs-CZ" sz="1400" dirty="0" smtClean="0"/>
              <a:t>podepisuje statutární zástupce nebo oprávněná osoba na základě zplnomocnění</a:t>
            </a:r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25269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8917"/>
          </a:xfrm>
        </p:spPr>
        <p:txBody>
          <a:bodyPr>
            <a:noAutofit/>
          </a:bodyPr>
          <a:lstStyle/>
          <a:p>
            <a:r>
              <a:rPr lang="cs-CZ" sz="2000" dirty="0" smtClean="0"/>
              <a:t>Přílohy ke zprávě o realizaci projektu – sociální rehabilitace</a:t>
            </a:r>
            <a:endParaRPr lang="cs-CZ" sz="20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00" y="908721"/>
            <a:ext cx="7706824" cy="5544616"/>
          </a:xfrm>
        </p:spPr>
      </p:pic>
    </p:spTree>
    <p:extLst>
      <p:ext uri="{BB962C8B-B14F-4D97-AF65-F5344CB8AC3E}">
        <p14:creationId xmlns:p14="http://schemas.microsoft.com/office/powerpoint/2010/main" val="117328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418058"/>
          </a:xfrm>
        </p:spPr>
        <p:txBody>
          <a:bodyPr>
            <a:normAutofit/>
          </a:bodyPr>
          <a:lstStyle/>
          <a:p>
            <a:r>
              <a:rPr lang="cs-CZ" sz="2000" dirty="0"/>
              <a:t>Přílohy ke zprávě o realizaci projektu – sociální rehabilitace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sz="1400" dirty="0" smtClean="0"/>
              <a:t> </a:t>
            </a:r>
            <a:r>
              <a:rPr lang="cs-CZ" sz="1400" b="1" dirty="0" smtClean="0"/>
              <a:t>Příloha č. 1 – informace o vykázané podpoře</a:t>
            </a:r>
          </a:p>
          <a:p>
            <a:pPr marL="0" indent="0" algn="ctr">
              <a:buNone/>
            </a:pPr>
            <a:endParaRPr lang="cs-CZ" sz="1400" b="1" dirty="0" smtClean="0"/>
          </a:p>
          <a:p>
            <a:pPr marL="0" indent="0">
              <a:buNone/>
            </a:pPr>
            <a:r>
              <a:rPr lang="cs-CZ" sz="1400" dirty="0" smtClean="0"/>
              <a:t>- vyplňována jak pro účastníky, tak i pro podpořené osoby s bagatelní podporou</a:t>
            </a:r>
            <a:endParaRPr lang="cs-CZ" sz="1400" dirty="0"/>
          </a:p>
          <a:p>
            <a:pPr marL="0" indent="0">
              <a:buNone/>
            </a:pPr>
            <a:endParaRPr lang="cs-CZ" sz="1400" b="1" dirty="0" smtClean="0"/>
          </a:p>
          <a:p>
            <a:pPr marL="0" indent="0">
              <a:buNone/>
            </a:pPr>
            <a:r>
              <a:rPr lang="cs-CZ" sz="1400" b="1" dirty="0" smtClean="0"/>
              <a:t>Průběh </a:t>
            </a:r>
            <a:r>
              <a:rPr lang="cs-CZ" sz="1400" b="1" dirty="0"/>
              <a:t>služby</a:t>
            </a:r>
          </a:p>
          <a:p>
            <a:r>
              <a:rPr lang="cs-CZ" sz="1400" b="1" dirty="0" smtClean="0"/>
              <a:t>Datum </a:t>
            </a:r>
            <a:r>
              <a:rPr lang="cs-CZ" sz="1400" b="1" dirty="0"/>
              <a:t>vstupu do projektu  </a:t>
            </a:r>
            <a:r>
              <a:rPr lang="cs-CZ" sz="1400" dirty="0"/>
              <a:t>- ode dne 1. 1. 2021 (od tohoto data lze vykazovat jak osoby, s nimiž bude uzavřena nová písemná smlouva </a:t>
            </a:r>
            <a:r>
              <a:rPr lang="cs-CZ" sz="1400" dirty="0" smtClean="0"/>
              <a:t>ode </a:t>
            </a:r>
            <a:r>
              <a:rPr lang="cs-CZ" sz="1400" dirty="0"/>
              <a:t>dne 1. 1. 2021, tak i osoby, které již disponují písemnou platnou smlouvou uzavřenou před začátkem realizace tohoto projektu)</a:t>
            </a:r>
          </a:p>
          <a:p>
            <a:endParaRPr lang="cs-CZ" sz="1400" dirty="0"/>
          </a:p>
          <a:p>
            <a:r>
              <a:rPr lang="cs-CZ" sz="1400" b="1" dirty="0" smtClean="0"/>
              <a:t>Datum </a:t>
            </a:r>
            <a:r>
              <a:rPr lang="cs-CZ" sz="1400" b="1" dirty="0"/>
              <a:t>výstupu z projektu </a:t>
            </a:r>
            <a:r>
              <a:rPr lang="cs-CZ" sz="1400" dirty="0"/>
              <a:t>– ukončení účasti osoby v projektu. Pokud osoba neukončí účast v projektu, datum výstupu nebude uvedeno</a:t>
            </a:r>
          </a:p>
          <a:p>
            <a:endParaRPr lang="cs-CZ" sz="1400" dirty="0"/>
          </a:p>
          <a:p>
            <a:r>
              <a:rPr lang="cs-CZ" sz="1400" b="1" dirty="0" smtClean="0"/>
              <a:t>Typologie </a:t>
            </a:r>
            <a:r>
              <a:rPr lang="cs-CZ" sz="1400" b="1" dirty="0"/>
              <a:t>podpor </a:t>
            </a:r>
            <a:r>
              <a:rPr lang="cs-CZ" sz="1400" dirty="0"/>
              <a:t>– typ podpory vychází z definice služby dle dokumentu Pokyny pro evidenci podpory poskytnuté účastníkům projektů (kap. 3.5.3 Typologie podpor, který je k dispozici na stánkách ESFCR.cz), nikoli ze skutečné formy poskytování služby. </a:t>
            </a:r>
            <a:r>
              <a:rPr lang="cs-CZ" sz="1400" b="1" dirty="0"/>
              <a:t>Pro služby zapojené do projektu </a:t>
            </a:r>
            <a:r>
              <a:rPr lang="cs-CZ" sz="1400" b="1" dirty="0" smtClean="0"/>
              <a:t>tedy vychází </a:t>
            </a:r>
            <a:r>
              <a:rPr lang="cs-CZ" sz="1400" b="1" dirty="0"/>
              <a:t>typologie podpory z nabídky rolovacího </a:t>
            </a:r>
            <a:r>
              <a:rPr lang="cs-CZ" sz="1400" b="1" dirty="0" smtClean="0"/>
              <a:t>seznamu: </a:t>
            </a:r>
            <a:r>
              <a:rPr lang="cs-CZ" sz="1400" b="1" dirty="0" smtClean="0">
                <a:solidFill>
                  <a:srgbClr val="FF0000"/>
                </a:solidFill>
              </a:rPr>
              <a:t>sociální </a:t>
            </a:r>
            <a:r>
              <a:rPr lang="cs-CZ" sz="1400" b="1" dirty="0">
                <a:solidFill>
                  <a:srgbClr val="FF0000"/>
                </a:solidFill>
              </a:rPr>
              <a:t>rehabilitace = Ambulantní služby</a:t>
            </a:r>
          </a:p>
          <a:p>
            <a:pPr marL="0" indent="0">
              <a:buNone/>
            </a:pPr>
            <a:endParaRPr lang="cs-CZ" sz="1400" dirty="0"/>
          </a:p>
          <a:p>
            <a:r>
              <a:rPr lang="cs-CZ" sz="1400" b="1" dirty="0" smtClean="0"/>
              <a:t>Specifikace</a:t>
            </a:r>
            <a:r>
              <a:rPr lang="cs-CZ" sz="1400" dirty="0" smtClean="0"/>
              <a:t> </a:t>
            </a:r>
            <a:r>
              <a:rPr lang="cs-CZ" sz="1400" dirty="0"/>
              <a:t>- dle stanoveného typu podpory přiřazena specifikace z nabídky rolovacího </a:t>
            </a:r>
            <a:r>
              <a:rPr lang="cs-CZ" sz="1400" dirty="0" smtClean="0"/>
              <a:t>seznamu: </a:t>
            </a:r>
            <a:r>
              <a:rPr lang="cs-CZ" sz="1400" b="1" dirty="0" smtClean="0">
                <a:solidFill>
                  <a:srgbClr val="FF0000"/>
                </a:solidFill>
              </a:rPr>
              <a:t>sociální </a:t>
            </a:r>
            <a:r>
              <a:rPr lang="cs-CZ" sz="1400" b="1" dirty="0">
                <a:solidFill>
                  <a:srgbClr val="FF0000"/>
                </a:solidFill>
              </a:rPr>
              <a:t>rehabilitace: 8.1 Využití sociální rehabilitace, sociálně terapeutické dílny, centra denních služeb pro tělesně postižené nebo služeb následné péče </a:t>
            </a:r>
          </a:p>
          <a:p>
            <a:endParaRPr lang="cs-CZ" sz="1400" dirty="0"/>
          </a:p>
          <a:p>
            <a:r>
              <a:rPr lang="cs-CZ" sz="1400" b="1" dirty="0" smtClean="0"/>
              <a:t>Jednotka </a:t>
            </a:r>
            <a:r>
              <a:rPr lang="cs-CZ" sz="1400" b="1" dirty="0"/>
              <a:t>záznamu rozsahu podpory </a:t>
            </a:r>
            <a:r>
              <a:rPr lang="cs-CZ" sz="1400" dirty="0"/>
              <a:t>– jednotky pro každý typ podpory a jejich převody na hodiny jsou stanoveny ŘO. Pro každý typ podpory bude vyplněna položka z nabídky rolovacího </a:t>
            </a:r>
            <a:r>
              <a:rPr lang="cs-CZ" sz="1400" dirty="0" smtClean="0"/>
              <a:t>seznamu: </a:t>
            </a:r>
            <a:r>
              <a:rPr lang="cs-CZ" sz="1400" b="1" dirty="0" smtClean="0">
                <a:solidFill>
                  <a:srgbClr val="FF0000"/>
                </a:solidFill>
              </a:rPr>
              <a:t>specifikace </a:t>
            </a:r>
            <a:r>
              <a:rPr lang="cs-CZ" sz="1400" b="1" dirty="0">
                <a:solidFill>
                  <a:srgbClr val="FF0000"/>
                </a:solidFill>
              </a:rPr>
              <a:t>8.1 Využití sociální rehabilitace, sociálně terapeutické dílny, centra denních služeb pro tělesně postižené nebo služeb následné péče – hodina (60 minut)</a:t>
            </a:r>
          </a:p>
          <a:p>
            <a:endParaRPr lang="cs-CZ" sz="1400" dirty="0"/>
          </a:p>
          <a:p>
            <a:r>
              <a:rPr lang="cs-CZ" sz="1400" b="1" dirty="0" smtClean="0"/>
              <a:t>Vykázaná </a:t>
            </a:r>
            <a:r>
              <a:rPr lang="cs-CZ" sz="1400" b="1" dirty="0"/>
              <a:t>podpora za dané monitorovací období </a:t>
            </a:r>
            <a:r>
              <a:rPr lang="cs-CZ" sz="1400" dirty="0"/>
              <a:t>– jedná se pouze o podporu za dané monitorovací období (podpora za 3 měsíce). Časový rozsah podpory se uvádí s přesností na max. 1 desetinné číslo. V případě potřeby se zaokrouhluje matematicky.</a:t>
            </a:r>
          </a:p>
          <a:p>
            <a:endParaRPr lang="cs-CZ" sz="1400" dirty="0"/>
          </a:p>
          <a:p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68318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418058"/>
          </a:xfrm>
        </p:spPr>
        <p:txBody>
          <a:bodyPr>
            <a:normAutofit/>
          </a:bodyPr>
          <a:lstStyle/>
          <a:p>
            <a:r>
              <a:rPr lang="cs-CZ" sz="2000" dirty="0"/>
              <a:t>Přílohy ke zprávě o realizaci projektu – sociální rehabilitace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1400" dirty="0" smtClean="0"/>
              <a:t> </a:t>
            </a:r>
            <a:r>
              <a:rPr lang="cs-CZ" sz="1400" b="1" dirty="0"/>
              <a:t>Příloha č. 1 – informace o vykázané podpoře</a:t>
            </a:r>
          </a:p>
          <a:p>
            <a:endParaRPr lang="cs-CZ" sz="1400" dirty="0"/>
          </a:p>
          <a:p>
            <a:pPr marL="0" indent="0">
              <a:buNone/>
            </a:pPr>
            <a:r>
              <a:rPr lang="cs-CZ" sz="1300" b="1" dirty="0"/>
              <a:t>Zhodnocení situace osoby po ukončení účasti v projektu</a:t>
            </a:r>
          </a:p>
          <a:p>
            <a:r>
              <a:rPr lang="cs-CZ" sz="1300" b="1" dirty="0" smtClean="0"/>
              <a:t>Celková </a:t>
            </a:r>
            <a:r>
              <a:rPr lang="cs-CZ" sz="1300" b="1" dirty="0"/>
              <a:t>podpora za dobu zapojení osoby do projektu </a:t>
            </a:r>
            <a:r>
              <a:rPr lang="cs-CZ" sz="1300" dirty="0"/>
              <a:t>– jedná se o součet podpor vykázaných v předchozích obdobích a aktuálním monitorovacím období. Uvedený časový rozsah podpory musí být ve shodě s interní evidencí úkonů a poskytovaných činností sledovaných v čase (bude sledováno v rámci kontroly). Časový rozsah podpory se uvádí s přesností na max. 1 desetinné číslo. V případě potřeby se zaokrouhluje matematicky.</a:t>
            </a:r>
          </a:p>
          <a:p>
            <a:endParaRPr lang="cs-CZ" sz="1300" dirty="0"/>
          </a:p>
          <a:p>
            <a:r>
              <a:rPr lang="cs-CZ" sz="1300" b="1" dirty="0" smtClean="0"/>
              <a:t>Definování </a:t>
            </a:r>
            <a:r>
              <a:rPr lang="cs-CZ" sz="1300" b="1" dirty="0"/>
              <a:t>zakázky uživatele, stanovení cíle spolupráce </a:t>
            </a:r>
            <a:r>
              <a:rPr lang="cs-CZ" sz="1300" dirty="0"/>
              <a:t>– stručný popis zakázky, sjednaného cíle v rámci dané služby (např. ze smlouvy, individuálního plánu, apod.)</a:t>
            </a:r>
          </a:p>
          <a:p>
            <a:endParaRPr lang="cs-CZ" sz="1300" dirty="0"/>
          </a:p>
          <a:p>
            <a:r>
              <a:rPr lang="cs-CZ" sz="1300" b="1" dirty="0" smtClean="0"/>
              <a:t>Naplnění </a:t>
            </a:r>
            <a:r>
              <a:rPr lang="cs-CZ" sz="1300" b="1" dirty="0"/>
              <a:t>cílů </a:t>
            </a:r>
            <a:r>
              <a:rPr lang="cs-CZ" sz="1300" dirty="0"/>
              <a:t>– pokud nebyl cíl naplněn, popř. jen z části, je nutné stručně odůvodnit, proč k tomu došlo</a:t>
            </a:r>
          </a:p>
          <a:p>
            <a:endParaRPr lang="cs-CZ" sz="13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</p:txBody>
      </p:sp>
    </p:spTree>
    <p:extLst>
      <p:ext uri="{BB962C8B-B14F-4D97-AF65-F5344CB8AC3E}">
        <p14:creationId xmlns:p14="http://schemas.microsoft.com/office/powerpoint/2010/main" val="29048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cs-CZ" sz="2000" dirty="0" smtClean="0"/>
              <a:t>Přílohy ke zprávě o realizaci projektu – sociální rehabilitace</a:t>
            </a:r>
            <a:endParaRPr lang="cs-CZ" sz="20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1400" dirty="0" smtClean="0"/>
              <a:t>    </a:t>
            </a:r>
            <a:r>
              <a:rPr lang="cs-CZ" sz="1400" b="1" dirty="0" smtClean="0"/>
              <a:t>Příloha </a:t>
            </a:r>
            <a:r>
              <a:rPr lang="cs-CZ" sz="1400" b="1" dirty="0"/>
              <a:t>č. 2 </a:t>
            </a:r>
            <a:r>
              <a:rPr lang="cs-CZ" sz="1400" b="1" dirty="0" smtClean="0"/>
              <a:t>– informace o kapacitě a obsazenosti služby</a:t>
            </a:r>
          </a:p>
          <a:p>
            <a:pPr marL="0" indent="0" algn="ctr">
              <a:buNone/>
            </a:pPr>
            <a:r>
              <a:rPr lang="cs-CZ" sz="1400" dirty="0"/>
              <a:t>	</a:t>
            </a:r>
            <a:endParaRPr lang="cs-CZ" sz="1400" dirty="0" smtClean="0"/>
          </a:p>
          <a:p>
            <a:pPr>
              <a:buFont typeface="Wingdings" panose="05000000000000000000" pitchFamily="2" charset="2"/>
              <a:buChar char=""/>
            </a:pPr>
            <a:r>
              <a:rPr lang="cs-CZ" sz="1400" dirty="0" smtClean="0">
                <a:sym typeface="Wingdings" panose="05000000000000000000" pitchFamily="2" charset="2"/>
              </a:rPr>
              <a:t>Kapacita dle Pověření</a:t>
            </a:r>
          </a:p>
          <a:p>
            <a:pPr>
              <a:buFontTx/>
              <a:buChar char="-"/>
            </a:pPr>
            <a:r>
              <a:rPr lang="cs-CZ" sz="1400" dirty="0" smtClean="0">
                <a:sym typeface="Wingdings" panose="05000000000000000000" pitchFamily="2" charset="2"/>
              </a:rPr>
              <a:t>údaj o kapacitě z Pověření; pokud nedojde v daném čtvrtletí ke změně, postačí uvedení údaje o kapacitě za jeden měsíc</a:t>
            </a:r>
          </a:p>
          <a:p>
            <a:pPr marL="0" indent="0" algn="ctr">
              <a:buNone/>
            </a:pPr>
            <a:r>
              <a:rPr lang="cs-CZ" sz="1400" dirty="0"/>
              <a:t>		</a:t>
            </a:r>
          </a:p>
          <a:p>
            <a:r>
              <a:rPr lang="cs-CZ" sz="1400" dirty="0"/>
              <a:t>KLIENTI - AMBULANTNÍ </a:t>
            </a:r>
            <a:r>
              <a:rPr lang="cs-CZ" sz="1400" dirty="0" smtClean="0"/>
              <a:t>FORMA</a:t>
            </a:r>
          </a:p>
          <a:p>
            <a:pPr>
              <a:buFontTx/>
              <a:buChar char="-"/>
            </a:pPr>
            <a:r>
              <a:rPr lang="cs-CZ" sz="1400" dirty="0" smtClean="0"/>
              <a:t>počet </a:t>
            </a:r>
            <a:r>
              <a:rPr lang="cs-CZ" sz="1400" dirty="0"/>
              <a:t>uživatelů, kterým byla poskytnuta služba </a:t>
            </a:r>
            <a:r>
              <a:rPr lang="cs-CZ" sz="1400" dirty="0" smtClean="0"/>
              <a:t>v ambulantní formě za měsíc</a:t>
            </a:r>
          </a:p>
          <a:p>
            <a:pPr marL="0" indent="0">
              <a:buNone/>
            </a:pPr>
            <a:r>
              <a:rPr lang="cs-CZ" sz="1400" dirty="0" smtClean="0"/>
              <a:t> </a:t>
            </a:r>
            <a:r>
              <a:rPr lang="cs-CZ" sz="1400" dirty="0"/>
              <a:t>		</a:t>
            </a:r>
          </a:p>
          <a:p>
            <a:r>
              <a:rPr lang="cs-CZ" sz="1400" dirty="0"/>
              <a:t>KLIENTI - TERÉNNÍ </a:t>
            </a:r>
            <a:r>
              <a:rPr lang="cs-CZ" sz="1400" dirty="0" smtClean="0"/>
              <a:t>FORMA</a:t>
            </a:r>
          </a:p>
          <a:p>
            <a:pPr>
              <a:buFontTx/>
              <a:buChar char="-"/>
            </a:pPr>
            <a:r>
              <a:rPr lang="cs-CZ" sz="1400" dirty="0" smtClean="0"/>
              <a:t>počet </a:t>
            </a:r>
            <a:r>
              <a:rPr lang="cs-CZ" sz="1400" dirty="0"/>
              <a:t>uživatelů, kterým byla poskytnuta služba </a:t>
            </a:r>
            <a:r>
              <a:rPr lang="cs-CZ" sz="1400" dirty="0" smtClean="0"/>
              <a:t>v terénní formě za měsíc</a:t>
            </a:r>
          </a:p>
          <a:p>
            <a:pPr marL="0" indent="0">
              <a:buNone/>
            </a:pPr>
            <a:endParaRPr lang="cs-CZ" sz="1400" dirty="0" smtClean="0"/>
          </a:p>
          <a:p>
            <a:pPr>
              <a:buFontTx/>
              <a:buChar char="-"/>
            </a:pPr>
            <a:r>
              <a:rPr lang="cs-CZ" sz="1400" dirty="0" smtClean="0"/>
              <a:t>jeden uživatel může být v daném měsíci vykázán vícekrát dle počtu kontaktů ve službě</a:t>
            </a:r>
          </a:p>
          <a:p>
            <a:pPr marL="0" indent="0">
              <a:buNone/>
            </a:pPr>
            <a:endParaRPr lang="cs-CZ" sz="1400" dirty="0" smtClean="0"/>
          </a:p>
          <a:p>
            <a:pPr>
              <a:buFontTx/>
              <a:buChar char="-"/>
            </a:pPr>
            <a:r>
              <a:rPr lang="cs-CZ" sz="1400" dirty="0" smtClean="0"/>
              <a:t>získané údaje o využívání služby poslouží ke zpracování evaluace projektu</a:t>
            </a:r>
          </a:p>
        </p:txBody>
      </p:sp>
      <p:pic>
        <p:nvPicPr>
          <p:cNvPr id="9" name="Zástupný symbol pro obsah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8262" y="1268760"/>
            <a:ext cx="3888537" cy="4608512"/>
          </a:xfrm>
        </p:spPr>
      </p:pic>
    </p:spTree>
    <p:extLst>
      <p:ext uri="{BB962C8B-B14F-4D97-AF65-F5344CB8AC3E}">
        <p14:creationId xmlns:p14="http://schemas.microsoft.com/office/powerpoint/2010/main" val="278520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8917"/>
          </a:xfrm>
        </p:spPr>
        <p:txBody>
          <a:bodyPr>
            <a:noAutofit/>
          </a:bodyPr>
          <a:lstStyle/>
          <a:p>
            <a:r>
              <a:rPr lang="cs-CZ" sz="2000" dirty="0" smtClean="0"/>
              <a:t>Přílohy ke zprávě o realizaci projektu – domy na půl cesty</a:t>
            </a:r>
            <a:endParaRPr lang="cs-CZ" sz="2000" dirty="0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372" y="993267"/>
            <a:ext cx="8225428" cy="5742753"/>
          </a:xfrm>
        </p:spPr>
      </p:pic>
    </p:spTree>
    <p:extLst>
      <p:ext uri="{BB962C8B-B14F-4D97-AF65-F5344CB8AC3E}">
        <p14:creationId xmlns:p14="http://schemas.microsoft.com/office/powerpoint/2010/main" val="298761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418058"/>
          </a:xfrm>
        </p:spPr>
        <p:txBody>
          <a:bodyPr>
            <a:normAutofit/>
          </a:bodyPr>
          <a:lstStyle/>
          <a:p>
            <a:r>
              <a:rPr lang="cs-CZ" sz="2000" dirty="0"/>
              <a:t>Přílohy ke zprávě o realizaci projektu – </a:t>
            </a:r>
            <a:r>
              <a:rPr lang="cs-CZ" sz="2000" dirty="0" smtClean="0"/>
              <a:t>domy na půl cesty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cs-CZ" sz="1400" dirty="0" smtClean="0"/>
              <a:t> </a:t>
            </a:r>
            <a:r>
              <a:rPr lang="cs-CZ" sz="1400" b="1" dirty="0" smtClean="0"/>
              <a:t>Příloha č. 1 – informace o vykázané podpoře</a:t>
            </a:r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- </a:t>
            </a:r>
            <a:r>
              <a:rPr lang="cs-CZ" sz="1400" dirty="0"/>
              <a:t>vyplňována jak pro účastníky, tak i pro podpořené osoby s bagatelní podporou</a:t>
            </a:r>
          </a:p>
          <a:p>
            <a:pPr marL="0" indent="0" algn="ctr">
              <a:buNone/>
            </a:pPr>
            <a:endParaRPr lang="cs-CZ" sz="1400" b="1" dirty="0" smtClean="0"/>
          </a:p>
          <a:p>
            <a:pPr marL="0" indent="0">
              <a:buNone/>
            </a:pPr>
            <a:r>
              <a:rPr lang="cs-CZ" sz="1400" b="1" dirty="0" smtClean="0"/>
              <a:t>Průběh </a:t>
            </a:r>
            <a:r>
              <a:rPr lang="cs-CZ" sz="1400" b="1" dirty="0"/>
              <a:t>služby</a:t>
            </a:r>
          </a:p>
          <a:p>
            <a:r>
              <a:rPr lang="cs-CZ" sz="1400" b="1" dirty="0" smtClean="0"/>
              <a:t>Datum </a:t>
            </a:r>
            <a:r>
              <a:rPr lang="cs-CZ" sz="1400" b="1" dirty="0"/>
              <a:t>vstupu do projektu  </a:t>
            </a:r>
            <a:r>
              <a:rPr lang="cs-CZ" sz="1400" dirty="0"/>
              <a:t>- ode dne 1. 1. 2021 (od tohoto data lze vykazovat jak osoby, s nimiž bude uzavřena nová písemná smlouva </a:t>
            </a:r>
            <a:r>
              <a:rPr lang="cs-CZ" sz="1400" dirty="0" smtClean="0"/>
              <a:t>ode </a:t>
            </a:r>
            <a:r>
              <a:rPr lang="cs-CZ" sz="1400" dirty="0"/>
              <a:t>dne 1. 1. 2021, tak i osoby, které již disponují písemnou platnou smlouvou uzavřenou před začátkem realizace tohoto projektu)</a:t>
            </a:r>
          </a:p>
          <a:p>
            <a:endParaRPr lang="cs-CZ" sz="1400" dirty="0"/>
          </a:p>
          <a:p>
            <a:r>
              <a:rPr lang="cs-CZ" sz="1400" b="1" dirty="0" smtClean="0"/>
              <a:t>Datum </a:t>
            </a:r>
            <a:r>
              <a:rPr lang="cs-CZ" sz="1400" b="1" dirty="0"/>
              <a:t>výstupu z projektu </a:t>
            </a:r>
            <a:r>
              <a:rPr lang="cs-CZ" sz="1400" dirty="0"/>
              <a:t>– ukončení účasti osoby v projektu. Pokud osoba neukončí účast v projektu, datum výstupu nebude uvedeno</a:t>
            </a:r>
          </a:p>
          <a:p>
            <a:endParaRPr lang="cs-CZ" sz="1400" dirty="0"/>
          </a:p>
          <a:p>
            <a:r>
              <a:rPr lang="cs-CZ" sz="1400" b="1" dirty="0" smtClean="0"/>
              <a:t>Typologie </a:t>
            </a:r>
            <a:r>
              <a:rPr lang="cs-CZ" sz="1400" b="1" dirty="0"/>
              <a:t>podpor </a:t>
            </a:r>
            <a:r>
              <a:rPr lang="cs-CZ" sz="1400" dirty="0"/>
              <a:t>– typ podpory vychází z definice služby dle dokumentu Pokyny pro evidenci podpory poskytnuté účastníkům projektů (kap. 3.5.3 Typologie podpor, který je k dispozici na stánkách ESFCR.cz), nikoli ze skutečné formy poskytování služby. </a:t>
            </a:r>
            <a:r>
              <a:rPr lang="cs-CZ" sz="1400" b="1" dirty="0"/>
              <a:t>Pro služby zapojené do projektu </a:t>
            </a:r>
            <a:r>
              <a:rPr lang="cs-CZ" sz="1400" b="1" dirty="0" smtClean="0"/>
              <a:t>tedy vychází </a:t>
            </a:r>
            <a:r>
              <a:rPr lang="cs-CZ" sz="1400" b="1" dirty="0"/>
              <a:t>typologie podpory z nabídky rolovacího </a:t>
            </a:r>
            <a:r>
              <a:rPr lang="cs-CZ" sz="1400" b="1" dirty="0" smtClean="0"/>
              <a:t>seznamu: </a:t>
            </a:r>
            <a:r>
              <a:rPr lang="cs-CZ" sz="1400" b="1" dirty="0">
                <a:solidFill>
                  <a:srgbClr val="FF0000"/>
                </a:solidFill>
              </a:rPr>
              <a:t>domy na půl cesty = Krizové, azylové a "přechodové" ubytování</a:t>
            </a:r>
          </a:p>
          <a:p>
            <a:pPr marL="0" indent="0">
              <a:buNone/>
            </a:pPr>
            <a:endParaRPr lang="cs-CZ" sz="1400" dirty="0"/>
          </a:p>
          <a:p>
            <a:r>
              <a:rPr lang="cs-CZ" sz="1400" b="1" dirty="0" smtClean="0"/>
              <a:t>Specifikace</a:t>
            </a:r>
            <a:r>
              <a:rPr lang="cs-CZ" sz="1400" dirty="0" smtClean="0"/>
              <a:t> </a:t>
            </a:r>
            <a:r>
              <a:rPr lang="cs-CZ" sz="1400" dirty="0"/>
              <a:t>- dle stanoveného typu podpory přiřazena specifikace z nabídky rolovacího </a:t>
            </a:r>
            <a:r>
              <a:rPr lang="cs-CZ" sz="1400" dirty="0" smtClean="0"/>
              <a:t>seznamu: </a:t>
            </a:r>
            <a:r>
              <a:rPr lang="cs-CZ" sz="1400" b="1" dirty="0">
                <a:solidFill>
                  <a:srgbClr val="FF0000"/>
                </a:solidFill>
              </a:rPr>
              <a:t>domy na půl cesty = 7.1 Pobyt v azylovém domu či v domě/bytu na půl cesty,</a:t>
            </a:r>
          </a:p>
          <a:p>
            <a:pPr marL="0" indent="0">
              <a:buNone/>
            </a:pPr>
            <a:r>
              <a:rPr lang="cs-CZ" sz="1400" b="1" dirty="0" smtClean="0">
                <a:solidFill>
                  <a:srgbClr val="FF0000"/>
                </a:solidFill>
              </a:rPr>
              <a:t>                      7.4 </a:t>
            </a:r>
            <a:r>
              <a:rPr lang="cs-CZ" sz="1400" b="1" dirty="0">
                <a:solidFill>
                  <a:srgbClr val="FF0000"/>
                </a:solidFill>
              </a:rPr>
              <a:t>Poskytování základních činností v krizovém, azylovém a "přechodovém" ubytování</a:t>
            </a:r>
          </a:p>
          <a:p>
            <a:endParaRPr lang="cs-CZ" sz="1400" dirty="0"/>
          </a:p>
          <a:p>
            <a:r>
              <a:rPr lang="cs-CZ" sz="1400" b="1" dirty="0" smtClean="0"/>
              <a:t>Jednotka </a:t>
            </a:r>
            <a:r>
              <a:rPr lang="cs-CZ" sz="1400" b="1" dirty="0"/>
              <a:t>záznamu rozsahu podpory </a:t>
            </a:r>
            <a:r>
              <a:rPr lang="cs-CZ" sz="1400" dirty="0"/>
              <a:t>– jednotky pro každý typ podpory a jejich převody na hodiny jsou stanoveny ŘO. Pro každý typ podpory bude vyplněna položka z nabídky rolovacího </a:t>
            </a:r>
            <a:r>
              <a:rPr lang="cs-CZ" sz="1400" dirty="0" smtClean="0"/>
              <a:t>seznamu: </a:t>
            </a:r>
          </a:p>
          <a:p>
            <a:pPr marL="0" indent="0">
              <a:buNone/>
            </a:pPr>
            <a:r>
              <a:rPr lang="cs-CZ" sz="1300" b="1" dirty="0" smtClean="0">
                <a:solidFill>
                  <a:srgbClr val="FF0000"/>
                </a:solidFill>
              </a:rPr>
              <a:t>specifikace </a:t>
            </a:r>
            <a:r>
              <a:rPr lang="cs-CZ" sz="1300" b="1" dirty="0">
                <a:solidFill>
                  <a:srgbClr val="FF0000"/>
                </a:solidFill>
              </a:rPr>
              <a:t>7.1 Pobyt v azylovém domu či v domě/bytu na půl cesty – 1 den/noc rovná se 1 hodině (60 minut)</a:t>
            </a:r>
          </a:p>
          <a:p>
            <a:pPr marL="0" indent="0">
              <a:buNone/>
            </a:pPr>
            <a:r>
              <a:rPr lang="cs-CZ" sz="1300" b="1" dirty="0" smtClean="0">
                <a:solidFill>
                  <a:srgbClr val="FF0000"/>
                </a:solidFill>
              </a:rPr>
              <a:t>specifikace </a:t>
            </a:r>
            <a:r>
              <a:rPr lang="cs-CZ" sz="1300" b="1" dirty="0">
                <a:solidFill>
                  <a:srgbClr val="FF0000"/>
                </a:solidFill>
              </a:rPr>
              <a:t>7.4 Poskytování základních činností v krizovém, azylovém a "přechodovém" ubytování - hodina (60 minut)</a:t>
            </a:r>
          </a:p>
          <a:p>
            <a:pPr marL="0" indent="0">
              <a:buNone/>
            </a:pPr>
            <a:endParaRPr lang="cs-CZ" sz="1400" dirty="0"/>
          </a:p>
          <a:p>
            <a:r>
              <a:rPr lang="cs-CZ" sz="1400" b="1" dirty="0" smtClean="0"/>
              <a:t>Vykázaná </a:t>
            </a:r>
            <a:r>
              <a:rPr lang="cs-CZ" sz="1400" b="1" dirty="0"/>
              <a:t>podpora za dané monitorovací období </a:t>
            </a:r>
            <a:r>
              <a:rPr lang="cs-CZ" sz="1400" dirty="0"/>
              <a:t>– jedná se pouze o podporu za dané monitorovací období (podpora za 3 měsíce). Časový rozsah podpory se uvádí s přesností na max. 1 desetinné číslo. V případě potřeby se zaokrouhluje matematicky.</a:t>
            </a:r>
          </a:p>
          <a:p>
            <a:endParaRPr lang="cs-CZ" sz="1400" dirty="0"/>
          </a:p>
          <a:p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16004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418058"/>
          </a:xfrm>
        </p:spPr>
        <p:txBody>
          <a:bodyPr>
            <a:normAutofit/>
          </a:bodyPr>
          <a:lstStyle/>
          <a:p>
            <a:r>
              <a:rPr lang="cs-CZ" sz="2000" dirty="0"/>
              <a:t>Přílohy ke zprávě o realizaci projektu – </a:t>
            </a:r>
            <a:r>
              <a:rPr lang="cs-CZ" sz="2000" dirty="0" smtClean="0"/>
              <a:t>domy na půl cesty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1400" dirty="0" smtClean="0"/>
              <a:t> </a:t>
            </a:r>
            <a:r>
              <a:rPr lang="cs-CZ" sz="1400" b="1" dirty="0"/>
              <a:t>Příloha č. 1 </a:t>
            </a:r>
            <a:r>
              <a:rPr lang="cs-CZ" sz="1400" b="1"/>
              <a:t>– </a:t>
            </a:r>
            <a:r>
              <a:rPr lang="cs-CZ" sz="1400" b="1" smtClean="0"/>
              <a:t>informace o vykázané podpoře</a:t>
            </a:r>
            <a:endParaRPr lang="cs-CZ" sz="1400" b="1" dirty="0"/>
          </a:p>
          <a:p>
            <a:endParaRPr lang="cs-CZ" sz="1400" dirty="0"/>
          </a:p>
          <a:p>
            <a:pPr marL="0" indent="0">
              <a:buNone/>
            </a:pPr>
            <a:r>
              <a:rPr lang="cs-CZ" sz="1300" b="1" dirty="0"/>
              <a:t>Zhodnocení situace osoby po ukončení účasti v projektu</a:t>
            </a:r>
          </a:p>
          <a:p>
            <a:r>
              <a:rPr lang="cs-CZ" sz="1300" b="1" dirty="0" smtClean="0"/>
              <a:t>Celková </a:t>
            </a:r>
            <a:r>
              <a:rPr lang="cs-CZ" sz="1300" b="1" dirty="0"/>
              <a:t>podpora za dobu zapojení osoby do projektu </a:t>
            </a:r>
            <a:r>
              <a:rPr lang="cs-CZ" sz="1300" dirty="0"/>
              <a:t>– jedná se o součet podpor vykázaných v předchozích obdobích a aktuálním monitorovacím období. Uvedený časový rozsah podpory musí být ve shodě s interní evidencí úkonů a poskytovaných činností sledovaných v čase (bude sledováno v rámci kontroly). Časový rozsah podpory se uvádí s přesností na max. 1 desetinné číslo. V případě potřeby se zaokrouhluje matematicky.</a:t>
            </a:r>
          </a:p>
          <a:p>
            <a:endParaRPr lang="cs-CZ" sz="1300" dirty="0"/>
          </a:p>
          <a:p>
            <a:r>
              <a:rPr lang="cs-CZ" sz="1300" b="1" dirty="0" smtClean="0"/>
              <a:t>Definování </a:t>
            </a:r>
            <a:r>
              <a:rPr lang="cs-CZ" sz="1300" b="1" dirty="0"/>
              <a:t>zakázky uživatele, stanovení cíle spolupráce </a:t>
            </a:r>
            <a:r>
              <a:rPr lang="cs-CZ" sz="1300" dirty="0"/>
              <a:t>– stručný popis zakázky, sjednaného cíle v rámci dané služby (např. ze smlouvy, individuálního plánu, apod.)</a:t>
            </a:r>
          </a:p>
          <a:p>
            <a:endParaRPr lang="cs-CZ" sz="1300" dirty="0"/>
          </a:p>
          <a:p>
            <a:r>
              <a:rPr lang="cs-CZ" sz="1300" b="1" dirty="0" smtClean="0"/>
              <a:t>Naplnění </a:t>
            </a:r>
            <a:r>
              <a:rPr lang="cs-CZ" sz="1300" b="1" dirty="0"/>
              <a:t>cílů </a:t>
            </a:r>
            <a:r>
              <a:rPr lang="cs-CZ" sz="1300" dirty="0"/>
              <a:t>– pokud nebyl cíl naplněn, popř. jen z části, je nutné stručně odůvodnit, proč k tomu došlo</a:t>
            </a:r>
          </a:p>
          <a:p>
            <a:endParaRPr lang="cs-CZ" sz="13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</p:txBody>
      </p:sp>
    </p:spTree>
    <p:extLst>
      <p:ext uri="{BB962C8B-B14F-4D97-AF65-F5344CB8AC3E}">
        <p14:creationId xmlns:p14="http://schemas.microsoft.com/office/powerpoint/2010/main" val="208883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cs-CZ" sz="2200" dirty="0" smtClean="0"/>
              <a:t>Shrnutí projektu</a:t>
            </a:r>
            <a:endParaRPr lang="cs-CZ" sz="2200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8656717"/>
              </p:ext>
            </p:extLst>
          </p:nvPr>
        </p:nvGraphicFramePr>
        <p:xfrm>
          <a:off x="539552" y="1052736"/>
          <a:ext cx="8147248" cy="5401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60009">
                  <a:extLst>
                    <a:ext uri="{9D8B030D-6E8A-4147-A177-3AD203B41FA5}">
                      <a16:colId xmlns:a16="http://schemas.microsoft.com/office/drawing/2014/main" val="272951337"/>
                    </a:ext>
                  </a:extLst>
                </a:gridCol>
                <a:gridCol w="5887239">
                  <a:extLst>
                    <a:ext uri="{9D8B030D-6E8A-4147-A177-3AD203B41FA5}">
                      <a16:colId xmlns:a16="http://schemas.microsoft.com/office/drawing/2014/main" val="735063854"/>
                    </a:ext>
                  </a:extLst>
                </a:gridCol>
              </a:tblGrid>
              <a:tr h="31220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>
                          <a:effectLst/>
                        </a:rPr>
                        <a:t>Projekt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u="none" strike="noStrike" dirty="0">
                          <a:effectLst/>
                        </a:rPr>
                        <a:t>Podpora sociálních služeb v Plzeňském kraji 2021 - 2022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13059139"/>
                  </a:ext>
                </a:extLst>
              </a:tr>
              <a:tr h="31220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>
                          <a:effectLst/>
                        </a:rPr>
                        <a:t>Registrační číslo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u="none" strike="noStrike" dirty="0">
                          <a:effectLst/>
                        </a:rPr>
                        <a:t>CZ.03.2.60/0.0/0.0/15_005/0015684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45403670"/>
                  </a:ext>
                </a:extLst>
              </a:tr>
              <a:tr h="93660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>
                          <a:effectLst/>
                        </a:rPr>
                        <a:t>Investiční priorita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u="none" strike="noStrike" dirty="0">
                          <a:effectLst/>
                        </a:rPr>
                        <a:t>Oblast podpory 2.1: Aktivní začleňování, včetně začleňování s ohledem na podporu rovných příležitostí a aktivní účast a zlepšení zaměstnatelnosti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96523167"/>
                  </a:ext>
                </a:extLst>
              </a:tr>
              <a:tr h="165467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>
                          <a:effectLst/>
                        </a:rPr>
                        <a:t>Anotace projektu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u="none" strike="noStrike" dirty="0">
                          <a:effectLst/>
                        </a:rPr>
                        <a:t>Projekt je zaměřen na zajištění dostupnosti a kvality poskytovaných sociálních služeb sociální prevence, a to domů na půl cesty a ambulantní a terénní formy sociální rehabilitace, na území Plzeňského kraje osobám z cílových skupin ohrožených sociálním vyloučením nebo sociálně vyloučených ve společnosti a na trhu práce.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60275464"/>
                  </a:ext>
                </a:extLst>
              </a:tr>
              <a:tr h="62440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>
                          <a:effectLst/>
                        </a:rPr>
                        <a:t>Rozpočet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u="none" strike="noStrike" dirty="0">
                          <a:effectLst/>
                        </a:rPr>
                        <a:t>55 829 404,15 Kč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33869254"/>
                  </a:ext>
                </a:extLst>
              </a:tr>
              <a:tr h="31220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>
                          <a:effectLst/>
                        </a:rPr>
                        <a:t>Datum zahájení projektu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u="none" strike="noStrike" dirty="0">
                          <a:effectLst/>
                        </a:rPr>
                        <a:t>01.05.2020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5991461"/>
                  </a:ext>
                </a:extLst>
              </a:tr>
              <a:tr h="31220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>
                          <a:effectLst/>
                        </a:rPr>
                        <a:t>Datum ukončení projektu 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u="none" strike="noStrike" dirty="0">
                          <a:effectLst/>
                        </a:rPr>
                        <a:t>31.08.2022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03477481"/>
                  </a:ext>
                </a:extLst>
              </a:tr>
              <a:tr h="312202">
                <a:tc rowSpan="3"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Hlavní monitorovací indikátory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cs-CZ" sz="11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Celkový </a:t>
                      </a:r>
                      <a:r>
                        <a:rPr lang="cs-CZ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počet účastníků: 112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911510975"/>
                  </a:ext>
                </a:extLst>
              </a:tr>
              <a:tr h="31220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Využívání podpořených služeb: 166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84301411"/>
                  </a:ext>
                </a:extLst>
              </a:tr>
              <a:tr h="31220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Kapacita podpořených služeb: 84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1236629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844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cs-CZ" sz="2000" dirty="0" smtClean="0"/>
              <a:t>Přílohy ke zprávě o realizaci projektu – domy na půl cesty</a:t>
            </a:r>
            <a:endParaRPr lang="cs-CZ" sz="20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>
          <a:xfrm>
            <a:off x="395536" y="1052736"/>
            <a:ext cx="3816424" cy="547260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cs-CZ" sz="1800" b="1" dirty="0"/>
              <a:t>   </a:t>
            </a:r>
            <a:r>
              <a:rPr lang="cs-CZ" sz="1800" b="1" dirty="0" smtClean="0"/>
              <a:t>Příloha </a:t>
            </a:r>
            <a:r>
              <a:rPr lang="cs-CZ" sz="1800" b="1" dirty="0"/>
              <a:t>č. 2 – informace o kapacitě a obsazenosti služby</a:t>
            </a:r>
          </a:p>
          <a:p>
            <a:pPr marL="0" indent="0">
              <a:buNone/>
            </a:pPr>
            <a:endParaRPr lang="cs-CZ" sz="1400" b="1" dirty="0" smtClean="0"/>
          </a:p>
          <a:p>
            <a:pPr>
              <a:buFont typeface="Wingdings" panose="05000000000000000000" pitchFamily="2" charset="2"/>
              <a:buChar char=""/>
            </a:pPr>
            <a:r>
              <a:rPr lang="cs-CZ" sz="1800" dirty="0">
                <a:sym typeface="Wingdings" panose="05000000000000000000" pitchFamily="2" charset="2"/>
              </a:rPr>
              <a:t>Kapacita dle Pověření</a:t>
            </a:r>
          </a:p>
          <a:p>
            <a:pPr>
              <a:buFontTx/>
              <a:buChar char="-"/>
            </a:pPr>
            <a:r>
              <a:rPr lang="cs-CZ" sz="1800" dirty="0">
                <a:sym typeface="Wingdings" panose="05000000000000000000" pitchFamily="2" charset="2"/>
              </a:rPr>
              <a:t>údaj o kapacitě z Pověření; pokud nedojde v daném čtvrtletí ke změně, postačí uvedení údaje o kapacitě za jeden měsíc</a:t>
            </a:r>
          </a:p>
          <a:p>
            <a:pPr marL="0" indent="0">
              <a:buNone/>
            </a:pPr>
            <a:endParaRPr lang="cs-CZ" sz="1800" dirty="0" smtClean="0"/>
          </a:p>
          <a:p>
            <a:pPr>
              <a:buFont typeface="Wingdings" panose="05000000000000000000" pitchFamily="2" charset="2"/>
              <a:buChar char=""/>
            </a:pPr>
            <a:r>
              <a:rPr lang="cs-CZ" sz="1800" dirty="0" smtClean="0"/>
              <a:t>LŮŽKA </a:t>
            </a:r>
            <a:r>
              <a:rPr lang="cs-CZ" sz="1800" dirty="0"/>
              <a:t>(Celkový počet obsazených lůžek v </a:t>
            </a:r>
            <a:r>
              <a:rPr lang="cs-CZ" sz="1800" dirty="0" smtClean="0"/>
              <a:t>zařízení)</a:t>
            </a:r>
          </a:p>
          <a:p>
            <a:pPr>
              <a:buFontTx/>
              <a:buChar char="-"/>
            </a:pPr>
            <a:r>
              <a:rPr lang="cs-CZ" sz="1800" dirty="0" smtClean="0"/>
              <a:t>celkový </a:t>
            </a:r>
            <a:r>
              <a:rPr lang="cs-CZ" sz="1800" dirty="0"/>
              <a:t>počet lůžek obsazených uživateli přes noc za sledované období, tj. měsíc </a:t>
            </a:r>
            <a:endParaRPr lang="cs-CZ" sz="1800" dirty="0" smtClean="0"/>
          </a:p>
          <a:p>
            <a:pPr marL="0" indent="0">
              <a:buNone/>
            </a:pPr>
            <a:endParaRPr lang="cs-CZ" sz="1800" dirty="0" smtClean="0"/>
          </a:p>
          <a:p>
            <a:pPr>
              <a:buFont typeface="Wingdings" panose="05000000000000000000" pitchFamily="2" charset="2"/>
              <a:buChar char=""/>
            </a:pPr>
            <a:r>
              <a:rPr lang="cs-CZ" sz="1800" dirty="0"/>
              <a:t>LŮŽKO/DEN	</a:t>
            </a:r>
          </a:p>
          <a:p>
            <a:pPr>
              <a:buFontTx/>
              <a:buChar char="-"/>
            </a:pPr>
            <a:r>
              <a:rPr lang="cs-CZ" sz="1800" dirty="0" smtClean="0"/>
              <a:t>jedním </a:t>
            </a:r>
            <a:r>
              <a:rPr lang="cs-CZ" sz="1800" dirty="0"/>
              <a:t>lůžko/dnem rozumíme jedno obsazené lůžko jedním uživatelem v jednom kalendářním dni, jenž má uzavřenou písemnou smlouvu o poskytnutí služby. Celkovým počtem lůžko/dnů se rozumí součet všech lůžko/dnů, které jednotliví uživatelé strávili v zařízení za sledované období, tj. měsíc. </a:t>
            </a:r>
            <a:endParaRPr lang="cs-CZ" sz="1800" dirty="0" smtClean="0"/>
          </a:p>
          <a:p>
            <a:pPr>
              <a:buFontTx/>
              <a:buChar char="-"/>
            </a:pPr>
            <a:r>
              <a:rPr lang="cs-CZ" sz="1800" dirty="0" smtClean="0"/>
              <a:t>do </a:t>
            </a:r>
            <a:r>
              <a:rPr lang="cs-CZ" sz="1800" dirty="0"/>
              <a:t>využívání se započítá i doba, kdy uživatel není ve službě přítomen, ale má platnou smlouvu. </a:t>
            </a:r>
            <a:endParaRPr lang="cs-CZ" sz="1800" dirty="0" smtClean="0"/>
          </a:p>
          <a:p>
            <a:pPr>
              <a:buFontTx/>
              <a:buChar char="-"/>
            </a:pPr>
            <a:r>
              <a:rPr lang="cs-CZ" sz="1800" dirty="0" smtClean="0"/>
              <a:t>např</a:t>
            </a:r>
            <a:r>
              <a:rPr lang="cs-CZ" sz="1800" dirty="0"/>
              <a:t>. uživatel č. 1 byl ve službě od 1. do 30.6. (1x30), 2. uživatel od 1. do 15.6.(1x15). Počet lůžko/dnů celkem 30+15 = 45.	</a:t>
            </a:r>
            <a:endParaRPr lang="cs-CZ" sz="1800" dirty="0" smtClean="0"/>
          </a:p>
          <a:p>
            <a:pPr marL="0" indent="0">
              <a:buNone/>
            </a:pPr>
            <a:endParaRPr lang="cs-CZ" sz="1800" dirty="0" smtClean="0"/>
          </a:p>
          <a:p>
            <a:pPr>
              <a:buFontTx/>
              <a:buChar char="-"/>
            </a:pPr>
            <a:r>
              <a:rPr lang="cs-CZ" sz="1800" dirty="0"/>
              <a:t>získané údaje o využívání služby poslouží ke zpracování evaluace projektu</a:t>
            </a:r>
          </a:p>
          <a:p>
            <a:pPr>
              <a:buFontTx/>
              <a:buChar char="-"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052736"/>
            <a:ext cx="3898776" cy="4968552"/>
          </a:xfrm>
        </p:spPr>
      </p:pic>
    </p:spTree>
    <p:extLst>
      <p:ext uri="{BB962C8B-B14F-4D97-AF65-F5344CB8AC3E}">
        <p14:creationId xmlns:p14="http://schemas.microsoft.com/office/powerpoint/2010/main" val="320583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706090"/>
          </a:xfrm>
        </p:spPr>
        <p:txBody>
          <a:bodyPr>
            <a:normAutofit fontScale="90000"/>
          </a:bodyPr>
          <a:lstStyle/>
          <a:p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>Publicita </a:t>
            </a:r>
            <a:br>
              <a:rPr lang="cs-CZ" sz="2200" dirty="0" smtClean="0"/>
            </a:br>
            <a:endParaRPr lang="cs-CZ" sz="18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95536" y="836712"/>
            <a:ext cx="8291264" cy="58326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sz="1300" b="1" dirty="0" smtClean="0"/>
          </a:p>
          <a:p>
            <a:pPr marL="0" indent="0">
              <a:buNone/>
            </a:pPr>
            <a:r>
              <a:rPr lang="cs-CZ" sz="1400" b="1" dirty="0" smtClean="0"/>
              <a:t>Dokumenty upravující publicitu:</a:t>
            </a:r>
          </a:p>
          <a:p>
            <a:pPr marL="0" indent="0">
              <a:buNone/>
            </a:pPr>
            <a:endParaRPr lang="cs-CZ" sz="1400" b="1" dirty="0" smtClean="0"/>
          </a:p>
          <a:p>
            <a:r>
              <a:rPr lang="cs-CZ" sz="1400" dirty="0" smtClean="0"/>
              <a:t>kapitola 19 </a:t>
            </a:r>
            <a:r>
              <a:rPr lang="cs-CZ" sz="1400" dirty="0"/>
              <a:t>Pravidla pro informování a komunikaci a vizuální identita OPZ v Obecné části pravidel pro žadatele a příjemce v rámci Operačního programu </a:t>
            </a:r>
            <a:r>
              <a:rPr lang="cs-CZ" sz="1400" dirty="0" smtClean="0"/>
              <a:t>Zaměstnanost</a:t>
            </a:r>
          </a:p>
          <a:p>
            <a:r>
              <a:rPr lang="cs-CZ" sz="1400" dirty="0" smtClean="0"/>
              <a:t>Metodický pokyn </a:t>
            </a:r>
            <a:r>
              <a:rPr lang="cs-CZ" sz="1400" dirty="0"/>
              <a:t>pro publicitu a komunikaci Evropských strukturálních a investičních fondů v programovém období </a:t>
            </a:r>
            <a:r>
              <a:rPr lang="cs-CZ" sz="1400" dirty="0" smtClean="0"/>
              <a:t>2014</a:t>
            </a:r>
          </a:p>
          <a:p>
            <a:r>
              <a:rPr lang="cs-CZ" sz="1400" dirty="0"/>
              <a:t>p</a:t>
            </a:r>
            <a:r>
              <a:rPr lang="cs-CZ" sz="1400" dirty="0" smtClean="0"/>
              <a:t>ovinné </a:t>
            </a:r>
            <a:r>
              <a:rPr lang="cs-CZ" sz="1400" dirty="0"/>
              <a:t>prvky vizuální identity OPZ jsou ke stažení na portálu </a:t>
            </a:r>
            <a:r>
              <a:rPr lang="cs-CZ" sz="1400" dirty="0" smtClean="0">
                <a:hlinkClick r:id="rId2"/>
              </a:rPr>
              <a:t>www.esfcr.cz</a:t>
            </a:r>
            <a:r>
              <a:rPr lang="cs-CZ" sz="1400" dirty="0" smtClean="0"/>
              <a:t> – Dokumenty - </a:t>
            </a:r>
            <a:r>
              <a:rPr lang="cs-CZ" sz="1400" dirty="0"/>
              <a:t>Šablony a vzory pro vizuální identitu </a:t>
            </a:r>
            <a:endParaRPr lang="cs-CZ" sz="1400" dirty="0" smtClean="0"/>
          </a:p>
          <a:p>
            <a:r>
              <a:rPr lang="cs-CZ" sz="1400" dirty="0" smtClean="0"/>
              <a:t>Pravidla Rady Plzeňského kraje pro užívání loga Plzeňského kraje zveřejněná na webových stránkách Plzeňského kraje, v sekci symboly PK</a:t>
            </a: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r>
              <a:rPr lang="cs-CZ" sz="1400" b="1" dirty="0" smtClean="0"/>
              <a:t>Povinným nástrojem publicity</a:t>
            </a:r>
            <a:r>
              <a:rPr lang="cs-CZ" sz="1400" dirty="0" smtClean="0"/>
              <a:t>:</a:t>
            </a:r>
          </a:p>
          <a:p>
            <a:r>
              <a:rPr lang="cs-CZ" sz="1400" dirty="0" smtClean="0"/>
              <a:t>povinný plakát A3 umístěný na </a:t>
            </a:r>
            <a:r>
              <a:rPr lang="cs-CZ" sz="1400" dirty="0"/>
              <a:t>snadno viditelném místě pro </a:t>
            </a:r>
            <a:r>
              <a:rPr lang="cs-CZ" sz="1400" dirty="0" smtClean="0"/>
              <a:t>veřejnost, např. vstupní </a:t>
            </a:r>
            <a:r>
              <a:rPr lang="cs-CZ" sz="1400" dirty="0"/>
              <a:t>prostory </a:t>
            </a:r>
            <a:r>
              <a:rPr lang="cs-CZ" sz="1400" dirty="0" smtClean="0"/>
              <a:t>budovy (plakát ve formátu PDF k </a:t>
            </a:r>
            <a:r>
              <a:rPr lang="cs-CZ" sz="1400" dirty="0"/>
              <a:t>dispozici na portálu Plzeňského </a:t>
            </a:r>
            <a:r>
              <a:rPr lang="cs-CZ" sz="1400" dirty="0" smtClean="0"/>
              <a:t>kraje)</a:t>
            </a:r>
          </a:p>
          <a:p>
            <a:endParaRPr lang="cs-CZ" sz="1400" dirty="0"/>
          </a:p>
          <a:p>
            <a:endParaRPr lang="cs-CZ" sz="1400" dirty="0" smtClean="0"/>
          </a:p>
          <a:p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endParaRPr lang="cs-CZ" sz="1400" dirty="0"/>
          </a:p>
          <a:p>
            <a:endParaRPr lang="cs-CZ" sz="1400" dirty="0" smtClean="0"/>
          </a:p>
          <a:p>
            <a:endParaRPr lang="cs-CZ" sz="1400" dirty="0" smtClean="0"/>
          </a:p>
          <a:p>
            <a:pPr marL="0" indent="0">
              <a:buNone/>
            </a:pPr>
            <a:endParaRPr lang="cs-CZ" sz="1400" dirty="0" smtClean="0"/>
          </a:p>
          <a:p>
            <a:r>
              <a:rPr lang="cs-CZ" sz="1400" dirty="0" smtClean="0"/>
              <a:t>informace na internetových stránkách služby o poskytnuté finanční podpoře EU.</a:t>
            </a:r>
            <a:r>
              <a:rPr lang="cs-CZ" sz="1400" dirty="0"/>
              <a:t/>
            </a:r>
            <a:br>
              <a:rPr lang="cs-CZ" sz="1400" dirty="0"/>
            </a:br>
            <a:endParaRPr lang="cs-CZ" sz="1400" b="1" dirty="0"/>
          </a:p>
          <a:p>
            <a:pPr marL="0" indent="0">
              <a:buNone/>
            </a:pPr>
            <a:endParaRPr lang="cs-CZ" sz="1300" b="1" dirty="0" smtClean="0"/>
          </a:p>
          <a:p>
            <a:pPr marL="0" indent="0">
              <a:buNone/>
            </a:pPr>
            <a:endParaRPr lang="cs-CZ" sz="1300" b="1" dirty="0"/>
          </a:p>
          <a:p>
            <a:pPr marL="0" indent="0">
              <a:buNone/>
            </a:pPr>
            <a:endParaRPr lang="cs-CZ" sz="1300" b="1" dirty="0" smtClean="0"/>
          </a:p>
          <a:p>
            <a:endParaRPr lang="cs-CZ" sz="1600" dirty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16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933056"/>
            <a:ext cx="2924406" cy="2068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90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634082"/>
          </a:xfrm>
        </p:spPr>
        <p:txBody>
          <a:bodyPr>
            <a:normAutofit/>
          </a:bodyPr>
          <a:lstStyle/>
          <a:p>
            <a:r>
              <a:rPr lang="cs-CZ" sz="2200" dirty="0" smtClean="0"/>
              <a:t>Publicita </a:t>
            </a:r>
            <a:endParaRPr lang="cs-CZ" sz="22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3100" b="1" dirty="0"/>
              <a:t>Výstupy s vizuální identitou </a:t>
            </a:r>
            <a:r>
              <a:rPr lang="cs-CZ" sz="3100" b="1" dirty="0" smtClean="0"/>
              <a:t>OPZ, MPSV a Plzeňského kraje - povinné</a:t>
            </a:r>
            <a:r>
              <a:rPr lang="cs-CZ" sz="3100" dirty="0" smtClean="0"/>
              <a:t>:</a:t>
            </a:r>
          </a:p>
          <a:p>
            <a:pPr marL="0" indent="0">
              <a:buNone/>
            </a:pPr>
            <a:endParaRPr lang="cs-CZ" sz="3100" dirty="0"/>
          </a:p>
          <a:p>
            <a:r>
              <a:rPr lang="cs-CZ" sz="3100" dirty="0" smtClean="0"/>
              <a:t>webové </a:t>
            </a:r>
            <a:r>
              <a:rPr lang="cs-CZ" sz="3100" dirty="0"/>
              <a:t>stránky, sociální média informující o projektu</a:t>
            </a:r>
          </a:p>
          <a:p>
            <a:r>
              <a:rPr lang="cs-CZ" sz="3100" dirty="0" smtClean="0"/>
              <a:t>propagační </a:t>
            </a:r>
            <a:r>
              <a:rPr lang="cs-CZ" sz="3100" dirty="0"/>
              <a:t>tiskoviny (brožury, letáky, plakáty, publikace, školicí materiály) a propagační předměty</a:t>
            </a:r>
          </a:p>
          <a:p>
            <a:r>
              <a:rPr lang="cs-CZ" sz="3100" dirty="0" smtClean="0"/>
              <a:t>propagační </a:t>
            </a:r>
            <a:r>
              <a:rPr lang="cs-CZ" sz="3100" dirty="0"/>
              <a:t>audiovizuální materiály (reklamní spoty, </a:t>
            </a:r>
            <a:r>
              <a:rPr lang="cs-CZ" sz="3100" dirty="0" err="1"/>
              <a:t>product</a:t>
            </a:r>
            <a:r>
              <a:rPr lang="cs-CZ" sz="3100" dirty="0"/>
              <a:t> </a:t>
            </a:r>
            <a:r>
              <a:rPr lang="cs-CZ" sz="3100" dirty="0" err="1"/>
              <a:t>placement</a:t>
            </a:r>
            <a:r>
              <a:rPr lang="cs-CZ" sz="3100" dirty="0"/>
              <a:t>, sponzorské vzkazy, reportáže, pořady)</a:t>
            </a:r>
          </a:p>
          <a:p>
            <a:r>
              <a:rPr lang="cs-CZ" sz="3100" dirty="0" smtClean="0"/>
              <a:t>inzerce </a:t>
            </a:r>
            <a:r>
              <a:rPr lang="cs-CZ" sz="3100" dirty="0"/>
              <a:t>(internet, tisk, </a:t>
            </a:r>
            <a:r>
              <a:rPr lang="cs-CZ" sz="3100" dirty="0" err="1"/>
              <a:t>outdoor</a:t>
            </a:r>
            <a:r>
              <a:rPr lang="cs-CZ" sz="3100" dirty="0"/>
              <a:t>)</a:t>
            </a:r>
          </a:p>
          <a:p>
            <a:r>
              <a:rPr lang="cs-CZ" sz="3100" dirty="0" smtClean="0"/>
              <a:t>soutěže </a:t>
            </a:r>
            <a:r>
              <a:rPr lang="cs-CZ" sz="3100" dirty="0"/>
              <a:t>(s výjimkou cen do soutěží)</a:t>
            </a:r>
          </a:p>
          <a:p>
            <a:r>
              <a:rPr lang="cs-CZ" sz="3100" dirty="0" smtClean="0"/>
              <a:t>komunikační </a:t>
            </a:r>
            <a:r>
              <a:rPr lang="cs-CZ" sz="3100" dirty="0"/>
              <a:t>akce (semináře, workshopy, konference, tiskové konference, výstavy, veletrhy)</a:t>
            </a:r>
          </a:p>
          <a:p>
            <a:r>
              <a:rPr lang="cs-CZ" sz="3100" dirty="0" smtClean="0"/>
              <a:t>PR </a:t>
            </a:r>
            <a:r>
              <a:rPr lang="cs-CZ" sz="3100" dirty="0"/>
              <a:t>výstupy při jejich distribuci (tiskové zprávy, informace pro média</a:t>
            </a:r>
            <a:r>
              <a:rPr lang="cs-CZ" sz="3100" dirty="0" smtClean="0"/>
              <a:t>)</a:t>
            </a:r>
            <a:endParaRPr lang="cs-CZ" sz="3100" dirty="0"/>
          </a:p>
          <a:p>
            <a:r>
              <a:rPr lang="cs-CZ" sz="3100" dirty="0" smtClean="0"/>
              <a:t>dokumenty </a:t>
            </a:r>
            <a:r>
              <a:rPr lang="cs-CZ" sz="3100" dirty="0"/>
              <a:t>určené pro veřejnost či cílové skupiny projektu </a:t>
            </a:r>
            <a:r>
              <a:rPr lang="cs-CZ" sz="3100" dirty="0" smtClean="0"/>
              <a:t>(prezenční listiny, atd.)</a:t>
            </a:r>
            <a:endParaRPr lang="cs-CZ" sz="31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01118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634082"/>
          </a:xfrm>
        </p:spPr>
        <p:txBody>
          <a:bodyPr>
            <a:normAutofit/>
          </a:bodyPr>
          <a:lstStyle/>
          <a:p>
            <a:r>
              <a:rPr lang="cs-CZ" sz="2200" dirty="0" smtClean="0"/>
              <a:t>Publicita</a:t>
            </a:r>
            <a:endParaRPr lang="cs-CZ" sz="2200" dirty="0"/>
          </a:p>
        </p:txBody>
      </p:sp>
      <p:pic>
        <p:nvPicPr>
          <p:cNvPr id="15" name="Zástupný symbol pro obsah 1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445" y="1124745"/>
            <a:ext cx="7573963" cy="4812252"/>
          </a:xfrm>
        </p:spPr>
      </p:pic>
    </p:spTree>
    <p:extLst>
      <p:ext uri="{BB962C8B-B14F-4D97-AF65-F5344CB8AC3E}">
        <p14:creationId xmlns:p14="http://schemas.microsoft.com/office/powerpoint/2010/main" val="11513781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634082"/>
          </a:xfrm>
        </p:spPr>
        <p:txBody>
          <a:bodyPr>
            <a:normAutofit/>
          </a:bodyPr>
          <a:lstStyle/>
          <a:p>
            <a:r>
              <a:rPr lang="cs-CZ" sz="2200" dirty="0" smtClean="0"/>
              <a:t>Publicita</a:t>
            </a:r>
            <a:endParaRPr lang="cs-CZ" sz="22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54461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3100" b="1" dirty="0"/>
              <a:t>Výstupy s vizuální identitou </a:t>
            </a:r>
            <a:r>
              <a:rPr lang="cs-CZ" sz="3100" b="1" dirty="0" smtClean="0"/>
              <a:t>OPZ, MPSV a Plzeňského kraje - nepovinné</a:t>
            </a:r>
            <a:r>
              <a:rPr lang="cs-CZ" sz="3100" dirty="0" smtClean="0"/>
              <a:t>:</a:t>
            </a:r>
          </a:p>
          <a:p>
            <a:pPr marL="0" indent="0">
              <a:buNone/>
            </a:pPr>
            <a:endParaRPr lang="cs-CZ" sz="3100" dirty="0" smtClean="0"/>
          </a:p>
          <a:p>
            <a:r>
              <a:rPr lang="cs-CZ" sz="3100" dirty="0"/>
              <a:t>interní </a:t>
            </a:r>
            <a:r>
              <a:rPr lang="cs-CZ" sz="3100" dirty="0" smtClean="0"/>
              <a:t>dokumenty</a:t>
            </a:r>
            <a:endParaRPr lang="cs-CZ" sz="3100" dirty="0"/>
          </a:p>
          <a:p>
            <a:r>
              <a:rPr lang="cs-CZ" sz="3100" dirty="0" smtClean="0"/>
              <a:t>archivační šanony</a:t>
            </a:r>
            <a:endParaRPr lang="cs-CZ" sz="3100" dirty="0"/>
          </a:p>
          <a:p>
            <a:r>
              <a:rPr lang="cs-CZ" sz="3100" dirty="0" smtClean="0"/>
              <a:t>elektronická </a:t>
            </a:r>
            <a:r>
              <a:rPr lang="cs-CZ" sz="3100" dirty="0"/>
              <a:t>i listinná </a:t>
            </a:r>
            <a:r>
              <a:rPr lang="cs-CZ" sz="3100" dirty="0" smtClean="0"/>
              <a:t>komunikace</a:t>
            </a:r>
            <a:endParaRPr lang="cs-CZ" sz="3100" dirty="0"/>
          </a:p>
          <a:p>
            <a:r>
              <a:rPr lang="cs-CZ" sz="3100" dirty="0"/>
              <a:t>p</a:t>
            </a:r>
            <a:r>
              <a:rPr lang="cs-CZ" sz="3100" dirty="0" smtClean="0"/>
              <a:t>racovní smlouvy</a:t>
            </a:r>
            <a:endParaRPr lang="cs-CZ" sz="3100" dirty="0"/>
          </a:p>
          <a:p>
            <a:r>
              <a:rPr lang="cs-CZ" sz="3100" dirty="0" smtClean="0"/>
              <a:t>dokumentace </a:t>
            </a:r>
            <a:r>
              <a:rPr lang="cs-CZ" sz="3100" dirty="0"/>
              <a:t>k </a:t>
            </a:r>
            <a:r>
              <a:rPr lang="cs-CZ" sz="3100" dirty="0" smtClean="0"/>
              <a:t>zakázkám</a:t>
            </a:r>
            <a:endParaRPr lang="cs-CZ" sz="3100" dirty="0"/>
          </a:p>
          <a:p>
            <a:r>
              <a:rPr lang="cs-CZ" sz="3100" dirty="0" smtClean="0"/>
              <a:t>veškeré </a:t>
            </a:r>
            <a:r>
              <a:rPr lang="cs-CZ" sz="3100" dirty="0"/>
              <a:t>smlouvy s </a:t>
            </a:r>
            <a:r>
              <a:rPr lang="cs-CZ" sz="3100" dirty="0" smtClean="0"/>
              <a:t>dodavateli</a:t>
            </a:r>
            <a:endParaRPr lang="cs-CZ" sz="3100" dirty="0"/>
          </a:p>
          <a:p>
            <a:r>
              <a:rPr lang="cs-CZ" sz="3100" dirty="0" smtClean="0"/>
              <a:t>účetní </a:t>
            </a:r>
            <a:r>
              <a:rPr lang="cs-CZ" sz="3100" dirty="0"/>
              <a:t>doklady vztahující se k výdajům </a:t>
            </a:r>
            <a:r>
              <a:rPr lang="cs-CZ" sz="3100" dirty="0" smtClean="0"/>
              <a:t>projektu</a:t>
            </a:r>
            <a:endParaRPr lang="cs-CZ" sz="3100" dirty="0"/>
          </a:p>
          <a:p>
            <a:r>
              <a:rPr lang="cs-CZ" sz="3100" dirty="0" smtClean="0"/>
              <a:t>vybavení </a:t>
            </a:r>
            <a:r>
              <a:rPr lang="cs-CZ" sz="3100" dirty="0"/>
              <a:t>pořízené z prostředků projektu (s výjimkou propagačních předmětů</a:t>
            </a:r>
            <a:r>
              <a:rPr lang="cs-CZ" sz="3100" dirty="0" smtClean="0"/>
              <a:t>)</a:t>
            </a:r>
            <a:endParaRPr lang="cs-CZ" sz="3100" dirty="0"/>
          </a:p>
          <a:p>
            <a:r>
              <a:rPr lang="cs-CZ" sz="3100" dirty="0" smtClean="0"/>
              <a:t>neplacené </a:t>
            </a:r>
            <a:r>
              <a:rPr lang="cs-CZ" sz="3100" dirty="0"/>
              <a:t>PR články a převzaté PR výstupy (např. médii</a:t>
            </a:r>
            <a:r>
              <a:rPr lang="cs-CZ" sz="3100" dirty="0" smtClean="0"/>
              <a:t>)</a:t>
            </a:r>
            <a:endParaRPr lang="cs-CZ" sz="3100" dirty="0"/>
          </a:p>
          <a:p>
            <a:r>
              <a:rPr lang="cs-CZ" sz="3100" dirty="0" smtClean="0"/>
              <a:t>ceny </a:t>
            </a:r>
            <a:r>
              <a:rPr lang="cs-CZ" sz="3100" dirty="0"/>
              <a:t>do </a:t>
            </a:r>
            <a:r>
              <a:rPr lang="cs-CZ" sz="3100" dirty="0" smtClean="0"/>
              <a:t>soutěží</a:t>
            </a:r>
            <a:endParaRPr lang="cs-CZ" sz="3100" dirty="0"/>
          </a:p>
          <a:p>
            <a:r>
              <a:rPr lang="cs-CZ" sz="3100" dirty="0" smtClean="0"/>
              <a:t>výstupy</a:t>
            </a:r>
            <a:r>
              <a:rPr lang="cs-CZ" sz="3100" dirty="0"/>
              <a:t>, kde to není technicky možné (např. strojově generované objednávky, faktury</a:t>
            </a:r>
            <a:r>
              <a:rPr lang="cs-CZ" sz="3100" dirty="0" smtClean="0"/>
              <a:t>)</a:t>
            </a:r>
          </a:p>
          <a:p>
            <a:r>
              <a:rPr lang="cs-CZ" sz="3100" dirty="0"/>
              <a:t>smlouvy mezi příjemcem či partnerem a dalším subjektem (nikoli dodavatelem), jejichž předmětem je zapojení cílové skupiny do projektu, kdy žádná ze smluvních stran není cílovou skupinou </a:t>
            </a:r>
            <a:endParaRPr lang="cs-CZ" sz="3100" dirty="0" smtClean="0"/>
          </a:p>
          <a:p>
            <a:endParaRPr lang="cs-CZ" sz="3100" dirty="0"/>
          </a:p>
          <a:p>
            <a:endParaRPr lang="cs-CZ" sz="3100" dirty="0"/>
          </a:p>
          <a:p>
            <a:pPr marL="0" indent="0" algn="just">
              <a:buNone/>
            </a:pPr>
            <a:r>
              <a:rPr lang="cs-CZ" sz="3100" b="1" dirty="0"/>
              <a:t>!!! </a:t>
            </a:r>
            <a:r>
              <a:rPr lang="cs-CZ" sz="2800" b="1" dirty="0"/>
              <a:t>Subjekty zapojené do realizace projektu ovšem vždy musí být informovány o tom, že projekt je spolufinancován z ESF; dostačující je informování v podobě písemného sdělení, není třeba dodržet vizuální identitu OPZ. </a:t>
            </a:r>
            <a:r>
              <a:rPr lang="cs-CZ" sz="2800" b="1" dirty="0" smtClean="0"/>
              <a:t>!!!</a:t>
            </a:r>
          </a:p>
          <a:p>
            <a:pPr marL="0" indent="0" algn="just">
              <a:buNone/>
            </a:pPr>
            <a:endParaRPr lang="cs-CZ" sz="2800" b="1" dirty="0" smtClean="0"/>
          </a:p>
          <a:p>
            <a:pPr marL="0" indent="0" algn="just">
              <a:buNone/>
            </a:pPr>
            <a:endParaRPr lang="cs-CZ" sz="2800" b="1" dirty="0"/>
          </a:p>
          <a:p>
            <a:pPr marL="0" indent="0">
              <a:buNone/>
            </a:pPr>
            <a:r>
              <a:rPr lang="cs-CZ" sz="3100" dirty="0"/>
              <a:t>Písemné smlouvy o poskytnutí sociální služby </a:t>
            </a:r>
            <a:r>
              <a:rPr lang="cs-CZ" sz="3100" dirty="0" smtClean="0"/>
              <a:t>tedy nemusí </a:t>
            </a:r>
            <a:r>
              <a:rPr lang="cs-CZ" sz="3100" dirty="0"/>
              <a:t>být označeny vizuální identitou OPZ, informování osoby o spolufinancování z ESF zajišťuje monitorovací list podpořené osoby.</a:t>
            </a:r>
          </a:p>
          <a:p>
            <a:pPr marL="0" indent="0">
              <a:buNone/>
            </a:pPr>
            <a:endParaRPr lang="cs-CZ" sz="3100" dirty="0"/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3" name="Přímá spojnice se šipkou 2"/>
          <p:cNvCxnSpPr/>
          <p:nvPr/>
        </p:nvCxnSpPr>
        <p:spPr>
          <a:xfrm>
            <a:off x="4211960" y="5157192"/>
            <a:ext cx="0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2705" y="4293096"/>
            <a:ext cx="158510" cy="36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8704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sz="2200" dirty="0" smtClean="0"/>
              <a:t>Ochrana osobních údajů</a:t>
            </a: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 fontScale="47500" lnSpcReduction="20000"/>
          </a:bodyPr>
          <a:lstStyle/>
          <a:p>
            <a:r>
              <a:rPr lang="cs-CZ" b="1" dirty="0" smtClean="0"/>
              <a:t>Technické </a:t>
            </a:r>
            <a:r>
              <a:rPr lang="cs-CZ" b="1" dirty="0"/>
              <a:t>a organizační zabezpečení ochrany osobních </a:t>
            </a:r>
            <a:r>
              <a:rPr lang="cs-CZ" b="1" dirty="0" smtClean="0"/>
              <a:t>údajů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dirty="0" smtClean="0"/>
              <a:t>Povinnost zpracovávat a chránit osobní údaje v souladu s Obecným nařízením o ochraně osobních údajů, a to zejména takto: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a) osobní údaje ve fyzické podobě, tj. v listinné podobě či na nosičích dat, uchovávat v </a:t>
            </a:r>
            <a:r>
              <a:rPr lang="cs-CZ" dirty="0"/>
              <a:t>uzamykatelných schránkách, a to po dobu </a:t>
            </a:r>
            <a:r>
              <a:rPr lang="cs-CZ" dirty="0" smtClean="0"/>
              <a:t>10 let od ukončení realizace projektu,</a:t>
            </a:r>
          </a:p>
          <a:p>
            <a:pPr marL="514350" indent="-514350">
              <a:buAutoNum type="alphaLcParenR"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b) přístup </a:t>
            </a:r>
            <a:r>
              <a:rPr lang="cs-CZ" dirty="0"/>
              <a:t>ke zpracovávaným osobním údajům </a:t>
            </a:r>
            <a:r>
              <a:rPr lang="cs-CZ" dirty="0" smtClean="0"/>
              <a:t>umožnit pouze zaměstnancům služby, </a:t>
            </a:r>
            <a:r>
              <a:rPr lang="cs-CZ" dirty="0"/>
              <a:t>poskytovateli dotace (</a:t>
            </a:r>
            <a:r>
              <a:rPr lang="cs-CZ" dirty="0" smtClean="0"/>
              <a:t>Plzeňský kraj) </a:t>
            </a:r>
            <a:r>
              <a:rPr lang="cs-CZ" dirty="0"/>
              <a:t>a orgánům oprávněným provádět kontrolu, s výjimkou případů zpracování jinými </a:t>
            </a:r>
            <a:r>
              <a:rPr lang="cs-CZ" dirty="0" smtClean="0"/>
              <a:t>zpracovateli,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c) zaměstnanci </a:t>
            </a:r>
            <a:r>
              <a:rPr lang="cs-CZ" dirty="0"/>
              <a:t>příjemce dotace, kterým bude umožněn přístup ke zpracovávaným osobním údajům, budou příjemcem doložitelně poučeni o povinnosti zachovávat mlčenlivost podle čl. 28 odst. 3 písm. b) Obecného nařízení o ochraně osobních údajů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/>
              <a:t>v případě, že daný pracovník byl poučen o povinnosti zachovávat mlčenlivost vycházející ze zákona o ochraně osobních údajů, pak je toto poučení </a:t>
            </a:r>
            <a:r>
              <a:rPr lang="cs-CZ" dirty="0" smtClean="0"/>
              <a:t>dostatečné.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!!! pokud byl však daný pracovník poučen o povinnosti zachovávat mlčenlivost vztahující se pouze k projektu Podpora sociálních služeb v Plzeňském kraji 2016 – 2019, je nutné doložit nové poučení !!!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4499992" y="4005064"/>
            <a:ext cx="0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4499992" y="5013176"/>
            <a:ext cx="0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64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sz="2200" dirty="0" smtClean="0"/>
              <a:t>Ochrana osobních údajů</a:t>
            </a: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47500" lnSpcReduction="20000"/>
          </a:bodyPr>
          <a:lstStyle/>
          <a:p>
            <a:r>
              <a:rPr lang="cs-CZ" b="1" dirty="0" smtClean="0"/>
              <a:t>Upozornění </a:t>
            </a:r>
            <a:r>
              <a:rPr lang="cs-CZ" b="1" dirty="0"/>
              <a:t>na vybraná ustanovení Obecného nařízení o ochraně osobních </a:t>
            </a:r>
            <a:r>
              <a:rPr lang="cs-CZ" b="1" dirty="0" smtClean="0"/>
              <a:t>údajů</a:t>
            </a:r>
          </a:p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Osobní údaje podpořených osob jsou sbírány a zpracovávány z titulu právního předpisu, k jejich sběru a zpracování tedy není potřeba souhlas dané osoby. </a:t>
            </a:r>
            <a:r>
              <a:rPr lang="cs-CZ" u="sng" dirty="0"/>
              <a:t>Musí být nicméně zajištěno, že osoba je poučena </a:t>
            </a:r>
            <a:r>
              <a:rPr lang="cs-CZ" u="sng" dirty="0" smtClean="0"/>
              <a:t>o všech </a:t>
            </a:r>
            <a:r>
              <a:rPr lang="cs-CZ" u="sng" dirty="0"/>
              <a:t>aspektech sběru svých osobních údajů, konkrétně o:</a:t>
            </a:r>
          </a:p>
          <a:p>
            <a:r>
              <a:rPr lang="cs-CZ" dirty="0" smtClean="0"/>
              <a:t>totožnosti </a:t>
            </a:r>
            <a:r>
              <a:rPr lang="cs-CZ" dirty="0"/>
              <a:t>a kontaktních údajích správce osobních údajů; </a:t>
            </a:r>
          </a:p>
          <a:p>
            <a:r>
              <a:rPr lang="cs-CZ" dirty="0" smtClean="0"/>
              <a:t>kontaktních </a:t>
            </a:r>
            <a:r>
              <a:rPr lang="cs-CZ" dirty="0"/>
              <a:t>údajích pověřence pro ochranu osobních údajů, kterého ustanovil správce; </a:t>
            </a:r>
          </a:p>
          <a:p>
            <a:r>
              <a:rPr lang="cs-CZ" dirty="0" smtClean="0"/>
              <a:t>účelu </a:t>
            </a:r>
            <a:r>
              <a:rPr lang="cs-CZ" dirty="0"/>
              <a:t>zpracování osobních údajů; </a:t>
            </a:r>
          </a:p>
          <a:p>
            <a:r>
              <a:rPr lang="cs-CZ" dirty="0" smtClean="0"/>
              <a:t>tom</a:t>
            </a:r>
            <a:r>
              <a:rPr lang="cs-CZ" dirty="0"/>
              <a:t>, jaký je právní základ pro zpracování osobních údajů; </a:t>
            </a:r>
          </a:p>
          <a:p>
            <a:r>
              <a:rPr lang="cs-CZ" dirty="0" smtClean="0"/>
              <a:t>době </a:t>
            </a:r>
            <a:r>
              <a:rPr lang="cs-CZ" dirty="0"/>
              <a:t>uchovávání osobních údajů; </a:t>
            </a:r>
          </a:p>
          <a:p>
            <a:pPr algn="just"/>
            <a:r>
              <a:rPr lang="cs-CZ" dirty="0" smtClean="0"/>
              <a:t>svých </a:t>
            </a:r>
            <a:r>
              <a:rPr lang="cs-CZ" dirty="0"/>
              <a:t>právech podle čl. 13 a 14 Obecného nařízení o ochraně osobních údajů (tj. např. právu na vznesení námitky, na podání stížnosti u dozorového Úřadu, kterým je Úřad na ochranu osobních údajů); </a:t>
            </a:r>
          </a:p>
          <a:p>
            <a:pPr algn="just"/>
            <a:r>
              <a:rPr lang="cs-CZ" dirty="0" smtClean="0"/>
              <a:t>skutečnosti</a:t>
            </a:r>
            <a:r>
              <a:rPr lang="cs-CZ" dirty="0"/>
              <a:t>, že údaje poskytnuté danou osobou mohou být na straně ministerstva doplněny </a:t>
            </a:r>
            <a:r>
              <a:rPr lang="cs-CZ" dirty="0" smtClean="0"/>
              <a:t>o </a:t>
            </a:r>
            <a:r>
              <a:rPr lang="cs-CZ" dirty="0"/>
              <a:t>další osobní údaje týkající se podpořené osoby, které jsou obsaženy v systémech Ministerstva práce a sociálních věcí a České správy sociálního zabezpečení, pokud se jedná o údaje nezbytné pro zajištění výše uvedeného účelu; (pozn.: těmito doplňujícími osobními údaji jsou např. údaje o tom, zda je podpořená osoba uchazečem o zaměstnání vedeným v evidenci Úřadu práce České republiky, zda je podpořená osoba zaměstnána a po jakou dobu, zda </a:t>
            </a:r>
            <a:r>
              <a:rPr lang="cs-CZ" dirty="0" smtClean="0"/>
              <a:t>je </a:t>
            </a:r>
            <a:r>
              <a:rPr lang="cs-CZ" dirty="0"/>
              <a:t>podpořená osoba osobou samostatně výdělečně činnou).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b="1" dirty="0" smtClean="0"/>
              <a:t>!!! Poučení </a:t>
            </a:r>
            <a:r>
              <a:rPr lang="cs-CZ" b="1" dirty="0"/>
              <a:t>o výše uvedených aspektech je upraveno v monitorovacím listu podpořené osoby</a:t>
            </a:r>
            <a:r>
              <a:rPr lang="cs-CZ" b="1" dirty="0" smtClean="0"/>
              <a:t>. !!!</a:t>
            </a:r>
            <a:endParaRPr lang="cs-CZ" b="1" dirty="0"/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3490" y="5157192"/>
            <a:ext cx="158510" cy="36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30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2200" dirty="0" smtClean="0"/>
              <a:t>Veřejné zakázky</a:t>
            </a: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/>
              <a:t>Příjemce dotace je povinen při zadávání veřejných zakázek:</a:t>
            </a:r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 smtClean="0"/>
              <a:t>postupovat </a:t>
            </a:r>
            <a:r>
              <a:rPr lang="cs-CZ" sz="2000" dirty="0"/>
              <a:t>v souladu se zákonem </a:t>
            </a:r>
            <a:r>
              <a:rPr lang="cs-CZ" sz="2000" dirty="0" smtClean="0"/>
              <a:t>o </a:t>
            </a:r>
            <a:r>
              <a:rPr lang="cs-CZ" sz="2000" dirty="0"/>
              <a:t>zadávání veřejných </a:t>
            </a:r>
            <a:r>
              <a:rPr lang="cs-CZ" sz="2000" dirty="0" smtClean="0"/>
              <a:t>zakázek a  </a:t>
            </a:r>
            <a:r>
              <a:rPr lang="cs-CZ" sz="2000" dirty="0"/>
              <a:t>interní směrnicí k zadávání veřejných zakázek, pokud jí </a:t>
            </a:r>
            <a:r>
              <a:rPr lang="cs-CZ" sz="2000" dirty="0" smtClean="0"/>
              <a:t>disponuje,</a:t>
            </a:r>
          </a:p>
          <a:p>
            <a:endParaRPr lang="cs-CZ" sz="2000" dirty="0" smtClean="0"/>
          </a:p>
          <a:p>
            <a:r>
              <a:rPr lang="cs-CZ" sz="2000" dirty="0" smtClean="0"/>
              <a:t>dodržovat </a:t>
            </a:r>
            <a:r>
              <a:rPr lang="cs-CZ" sz="2000" dirty="0"/>
              <a:t>zásady hospodárnosti, efektivnosti a účelnosti. </a:t>
            </a: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 smtClean="0"/>
              <a:t>dodržovat </a:t>
            </a:r>
            <a:r>
              <a:rPr lang="cs-CZ" sz="2000" dirty="0"/>
              <a:t>zásady </a:t>
            </a:r>
            <a:r>
              <a:rPr lang="cs-CZ" sz="2000" dirty="0" smtClean="0"/>
              <a:t>transparentnosti, přiměřenosti, rovného </a:t>
            </a:r>
            <a:r>
              <a:rPr lang="cs-CZ" sz="2000" dirty="0"/>
              <a:t>zacházení a zákazu </a:t>
            </a:r>
            <a:r>
              <a:rPr lang="cs-CZ" sz="2000" dirty="0" smtClean="0"/>
              <a:t>diskriminace.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 algn="ctr">
              <a:buNone/>
            </a:pPr>
            <a:r>
              <a:rPr lang="cs-CZ" sz="2000" b="1" dirty="0" smtClean="0"/>
              <a:t>Bližší </a:t>
            </a:r>
            <a:r>
              <a:rPr lang="cs-CZ" sz="2000" b="1" dirty="0"/>
              <a:t>specifikace jednotlivých zásad je upravena </a:t>
            </a:r>
            <a:r>
              <a:rPr lang="cs-CZ" sz="2000" b="1" dirty="0" smtClean="0"/>
              <a:t>v Zásadách čerpání</a:t>
            </a:r>
            <a:endParaRPr lang="cs-CZ" sz="2000" b="1" dirty="0"/>
          </a:p>
        </p:txBody>
      </p:sp>
      <p:sp>
        <p:nvSpPr>
          <p:cNvPr id="5" name="Šipka dolů 4"/>
          <p:cNvSpPr/>
          <p:nvPr/>
        </p:nvSpPr>
        <p:spPr>
          <a:xfrm>
            <a:off x="4211960" y="429309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370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476673"/>
            <a:ext cx="7344816" cy="5400599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Případné dotazy k obsahu prezentace zasílejte nejpozději do 15. 12. 2020 na e-mail: </a:t>
            </a:r>
            <a:endParaRPr lang="cs-CZ" dirty="0"/>
          </a:p>
          <a:p>
            <a:pPr marL="0" indent="0" algn="just">
              <a:buNone/>
            </a:pPr>
            <a:r>
              <a:rPr lang="cs-CZ" u="sng" dirty="0" smtClean="0">
                <a:hlinkClick r:id="rId2"/>
              </a:rPr>
              <a:t>renata.kulhankova@plzensky-kraj.cz</a:t>
            </a:r>
            <a:r>
              <a:rPr lang="cs-CZ" u="sng" dirty="0" smtClean="0"/>
              <a:t>, </a:t>
            </a:r>
          </a:p>
          <a:p>
            <a:pPr marL="0" indent="0">
              <a:buNone/>
            </a:pPr>
            <a:r>
              <a:rPr lang="cs-CZ" u="sng" dirty="0" smtClean="0">
                <a:hlinkClick r:id="rId3"/>
              </a:rPr>
              <a:t>hana.jilkova@plzensky-kraj.cz</a:t>
            </a:r>
            <a:r>
              <a:rPr lang="cs-CZ" u="sng" dirty="0" smtClean="0"/>
              <a:t>.</a:t>
            </a:r>
            <a:endParaRPr lang="cs-CZ" u="sng" dirty="0"/>
          </a:p>
          <a:p>
            <a:pPr marL="0" indent="0" algn="just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Dotazy budou zpracovány a zveřejněny v Pravidlech a postupech při poskytování sociálních služeb jako služeb obecného hospodářského zájmu a při čerpání dotací v rámci dotačního programu „Podpora sociálních služeb v rámci individuálního projektu Podpora sociálních služeb v Plzeňském kraji 2021 – 2022“ na portálu Plzeňského kraje v sekci Individuální projekt Podpora sociálních služeb v Plzeňském kraji 2021 – 2022.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036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sz="2200" dirty="0" smtClean="0"/>
              <a:t>Cílové skupiny</a:t>
            </a:r>
            <a:endParaRPr lang="cs-CZ" sz="22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2912971"/>
              </p:ext>
            </p:extLst>
          </p:nvPr>
        </p:nvGraphicFramePr>
        <p:xfrm>
          <a:off x="683568" y="908723"/>
          <a:ext cx="7776864" cy="51132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6747">
                  <a:extLst>
                    <a:ext uri="{9D8B030D-6E8A-4147-A177-3AD203B41FA5}">
                      <a16:colId xmlns:a16="http://schemas.microsoft.com/office/drawing/2014/main" val="1128837771"/>
                    </a:ext>
                  </a:extLst>
                </a:gridCol>
                <a:gridCol w="4970117">
                  <a:extLst>
                    <a:ext uri="{9D8B030D-6E8A-4147-A177-3AD203B41FA5}">
                      <a16:colId xmlns:a16="http://schemas.microsoft.com/office/drawing/2014/main" val="2520219481"/>
                    </a:ext>
                  </a:extLst>
                </a:gridCol>
              </a:tblGrid>
              <a:tr h="21602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                                                                                                                                                                                         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DEFINICE CÍLOVÉ </a:t>
                      </a:r>
                      <a:r>
                        <a:rPr lang="cs-CZ" sz="1000" b="1" u="none" strike="noStrike" dirty="0" smtClean="0">
                          <a:effectLst/>
                        </a:rPr>
                        <a:t>SKUPINY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42821506"/>
                  </a:ext>
                </a:extLst>
              </a:tr>
              <a:tr h="48972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u="none" strike="noStrike" dirty="0">
                          <a:effectLst/>
                        </a:rPr>
                        <a:t>osoby se zdravotním postižením </a:t>
                      </a:r>
                      <a:endParaRPr lang="cs-CZ" sz="1000" b="1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u="none" strike="noStrike">
                          <a:effectLst/>
                        </a:rPr>
                        <a:t>osoby s jiným zdravotním postižením, osoby s chronickým onemocněním, osoby s chronickým duševním onemocněním, osoby se zrakovým postižením, osoby se sluchovým postižením, osoby s tělesným postižením, osoby s mentálním postižením</a:t>
                      </a:r>
                      <a:endParaRPr lang="cs-CZ" sz="1000" b="1" i="0" u="none" strike="noStrike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44319859"/>
                  </a:ext>
                </a:extLst>
              </a:tr>
              <a:tr h="48972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u="none" strike="noStrike">
                          <a:effectLst/>
                        </a:rPr>
                        <a:t>rodiče samoživitelé</a:t>
                      </a:r>
                      <a:endParaRPr lang="cs-CZ" sz="1000" b="1" i="0" u="none" strike="noStrike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u="none" strike="noStrike">
                          <a:effectLst/>
                        </a:rPr>
                        <a:t>neprovdané, ovdovělé nebo rozvedené osoby pečující o osobu mladší 15 let</a:t>
                      </a:r>
                      <a:endParaRPr lang="cs-CZ" sz="1000" b="1" i="0" u="none" strike="noStrike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74623834"/>
                  </a:ext>
                </a:extLst>
              </a:tr>
              <a:tr h="48972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1" u="none" strike="noStrike" dirty="0">
                          <a:effectLst/>
                        </a:rPr>
                        <a:t>osoby pečující o malé děti </a:t>
                      </a:r>
                      <a:endParaRPr lang="pl-PL" sz="1000" b="1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1" u="none" strike="noStrike">
                          <a:effectLst/>
                        </a:rPr>
                        <a:t>osoby pečující o osobu mladší 15let</a:t>
                      </a:r>
                      <a:endParaRPr lang="pl-PL" sz="1000" b="1" i="0" u="none" strike="noStrike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30326808"/>
                  </a:ext>
                </a:extLst>
              </a:tr>
              <a:tr h="48972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u="none" strike="noStrike">
                          <a:effectLst/>
                        </a:rPr>
                        <a:t>osoby s kombinovanými diagnózami </a:t>
                      </a:r>
                      <a:endParaRPr lang="cs-CZ" sz="1000" b="1" i="0" u="none" strike="noStrike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u="none" strike="noStrike" dirty="0">
                          <a:effectLst/>
                        </a:rPr>
                        <a:t>kombinace dvou a více druhů postižení u jednoho jedince</a:t>
                      </a:r>
                      <a:endParaRPr lang="cs-CZ" sz="1000" b="1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86176921"/>
                  </a:ext>
                </a:extLst>
              </a:tr>
              <a:tr h="48972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u="none" strike="noStrike">
                          <a:effectLst/>
                        </a:rPr>
                        <a:t>oběti trestné činnosti</a:t>
                      </a:r>
                      <a:endParaRPr lang="cs-CZ" sz="1000" b="1" i="0" u="none" strike="noStrike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u="none" strike="noStrike">
                          <a:effectLst/>
                        </a:rPr>
                        <a:t>osoby, kterým bylo nebo mělo být trestným činem ublíženo na zdraví, způsobena majetková nebo nemajetková újma nebo na jejíž úkor se pachatel trestným činem obohatil</a:t>
                      </a:r>
                      <a:endParaRPr lang="cs-CZ" sz="1000" b="1" i="0" u="none" strike="noStrike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33747146"/>
                  </a:ext>
                </a:extLst>
              </a:tr>
              <a:tr h="48972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u="none" strike="noStrike">
                          <a:effectLst/>
                        </a:rPr>
                        <a:t>osoby dlouhodobě či opakovaně nezaměstnané </a:t>
                      </a:r>
                      <a:endParaRPr lang="cs-CZ" sz="1000" b="1" i="0" u="none" strike="noStrike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u="none" strike="noStrike" dirty="0">
                          <a:effectLst/>
                        </a:rPr>
                        <a:t>uchazeči o zaměstnání evidované na Úřadu práce České republiky </a:t>
                      </a:r>
                      <a:r>
                        <a:rPr lang="cs-CZ" sz="1000" b="1" u="none" strike="noStrike" dirty="0" smtClean="0">
                          <a:effectLst/>
                        </a:rPr>
                        <a:t>délce </a:t>
                      </a:r>
                      <a:r>
                        <a:rPr lang="cs-CZ" sz="1000" b="1" u="none" strike="noStrike" dirty="0">
                          <a:effectLst/>
                        </a:rPr>
                        <a:t>než 1 rok a uchazeči o zaměstnání, jejichž doba evidence na Úřadu práce České republiky dosáhla v posledních 2 letech souhrnné délky 12 měsíců</a:t>
                      </a:r>
                      <a:endParaRPr lang="cs-CZ" sz="1000" b="1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72808977"/>
                  </a:ext>
                </a:extLst>
              </a:tr>
              <a:tr h="48972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u="none" strike="noStrike">
                          <a:effectLst/>
                        </a:rPr>
                        <a:t>osoby ohrožené předlužeností</a:t>
                      </a:r>
                      <a:endParaRPr lang="cs-CZ" sz="1000" b="1" i="0" u="none" strike="noStrike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u="none" strike="noStrike">
                          <a:effectLst/>
                        </a:rPr>
                        <a:t>dle insolvenčního zákona hovoříme o předlužení tehdy, má-li dlužník více věřitelů a souhrn jeho závazků převyšuje hodnotu jeho majetku.</a:t>
                      </a:r>
                      <a:endParaRPr lang="cs-CZ" sz="1000" b="1" i="0" u="none" strike="noStrike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65365044"/>
                  </a:ext>
                </a:extLst>
              </a:tr>
              <a:tr h="48972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u="none" strike="noStrike">
                          <a:effectLst/>
                        </a:rPr>
                        <a:t>osoby ohrožené domácím násilím a závislostmi </a:t>
                      </a:r>
                      <a:endParaRPr lang="cs-CZ" sz="1000" b="1" i="0" u="none" strike="noStrike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u="none" strike="noStrike">
                          <a:effectLst/>
                        </a:rPr>
                        <a:t>osoby v krizi, osoby ohrožené závislostí nebo závislé na návykových látkách, oběti domácího násilí</a:t>
                      </a:r>
                      <a:endParaRPr lang="cs-CZ" sz="1000" b="1" i="0" u="none" strike="noStrike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78959519"/>
                  </a:ext>
                </a:extLst>
              </a:tr>
              <a:tr h="48972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1" u="none" strike="noStrike">
                          <a:effectLst/>
                        </a:rPr>
                        <a:t>osoby v nebo po výkonu trestu </a:t>
                      </a:r>
                      <a:endParaRPr lang="pl-PL" sz="1000" b="1" i="0" u="none" strike="noStrike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u="none" strike="noStrike">
                          <a:effectLst/>
                        </a:rPr>
                        <a:t>osoby po výkonu trestu odnětí svobody hledající pomoc při řešení nepříznivé sociální situace spojené s hledáním vhodného bydlení, zaměstnání, apod.</a:t>
                      </a:r>
                      <a:endParaRPr lang="cs-CZ" sz="1000" b="1" i="0" u="none" strike="noStrike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6358800"/>
                  </a:ext>
                </a:extLst>
              </a:tr>
              <a:tr h="48972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u="none" strike="noStrike">
                          <a:effectLst/>
                        </a:rPr>
                        <a:t>osoby opouštějící institucionální zařízení </a:t>
                      </a:r>
                      <a:endParaRPr lang="cs-CZ" sz="1000" b="1" i="0" u="none" strike="noStrike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u="none" strike="noStrike" dirty="0">
                          <a:effectLst/>
                        </a:rPr>
                        <a:t>osoby do 26 let věku opouštějící školská zařízení pro výkon ústavní nebo ochranné výchovy, popř. pro osoby z jiných zařízení pro péči o děti a mládež a pro osoby, které jsou propuštěny z výkonu trestu odnětí svobody nebo ochranné léčby</a:t>
                      </a:r>
                      <a:endParaRPr lang="cs-CZ" sz="1000" b="1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60075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51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263951"/>
            <a:ext cx="8229600" cy="1148825"/>
          </a:xfrm>
        </p:spPr>
        <p:txBody>
          <a:bodyPr>
            <a:normAutofit fontScale="90000"/>
          </a:bodyPr>
          <a:lstStyle/>
          <a:p>
            <a:r>
              <a:rPr lang="cs-CZ" sz="2400" dirty="0"/>
              <a:t>Monitorovací indikátory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- </a:t>
            </a:r>
            <a:r>
              <a:rPr lang="cs-CZ" sz="2400" dirty="0"/>
              <a:t>povinnosti </a:t>
            </a:r>
            <a:r>
              <a:rPr lang="cs-CZ" sz="2400" dirty="0" smtClean="0"/>
              <a:t>příjemce dotace plnit monitorovací indikátory se závazkem hodnoty </a:t>
            </a:r>
            <a:br>
              <a:rPr lang="cs-CZ" sz="2400" dirty="0" smtClean="0"/>
            </a:br>
            <a:endParaRPr lang="cs-CZ" sz="1600" dirty="0"/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5104697"/>
              </p:ext>
            </p:extLst>
          </p:nvPr>
        </p:nvGraphicFramePr>
        <p:xfrm>
          <a:off x="683567" y="1412777"/>
          <a:ext cx="7661194" cy="37444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6179">
                  <a:extLst>
                    <a:ext uri="{9D8B030D-6E8A-4147-A177-3AD203B41FA5}">
                      <a16:colId xmlns:a16="http://schemas.microsoft.com/office/drawing/2014/main" val="1848407575"/>
                    </a:ext>
                  </a:extLst>
                </a:gridCol>
                <a:gridCol w="1742832">
                  <a:extLst>
                    <a:ext uri="{9D8B030D-6E8A-4147-A177-3AD203B41FA5}">
                      <a16:colId xmlns:a16="http://schemas.microsoft.com/office/drawing/2014/main" val="4107093406"/>
                    </a:ext>
                  </a:extLst>
                </a:gridCol>
                <a:gridCol w="5192183">
                  <a:extLst>
                    <a:ext uri="{9D8B030D-6E8A-4147-A177-3AD203B41FA5}">
                      <a16:colId xmlns:a16="http://schemas.microsoft.com/office/drawing/2014/main" val="2828595905"/>
                    </a:ext>
                  </a:extLst>
                </a:gridCol>
              </a:tblGrid>
              <a:tr h="3727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Kód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Název indikátoru 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DEFINICE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0" marB="0"/>
                </a:tc>
                <a:extLst>
                  <a:ext uri="{0D108BD9-81ED-4DB2-BD59-A6C34878D82A}">
                    <a16:rowId xmlns:a16="http://schemas.microsoft.com/office/drawing/2014/main" val="3343965173"/>
                  </a:ext>
                </a:extLst>
              </a:tr>
              <a:tr h="17602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6 00 00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Celkový počet účastníků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 smtClean="0">
                          <a:effectLst/>
                        </a:rPr>
                        <a:t>Za „účastníky“ se označují osoby</a:t>
                      </a:r>
                      <a:r>
                        <a:rPr lang="cs-CZ" sz="1000" dirty="0" smtClean="0">
                          <a:effectLst/>
                        </a:rPr>
                        <a:t>, které mají přímý prospěch z intervence ESF a </a:t>
                      </a:r>
                      <a:r>
                        <a:rPr lang="cs-CZ" sz="1000" b="1" dirty="0" smtClean="0">
                          <a:effectLst/>
                        </a:rPr>
                        <a:t>které mohou být jednoznačně identifikovány (jménem, příjmením, bydlištěm a datem narození)</a:t>
                      </a:r>
                      <a:r>
                        <a:rPr lang="cs-CZ" sz="1000" dirty="0" smtClean="0">
                          <a:effectLst/>
                        </a:rPr>
                        <a:t> a pro něž jsou vyčleněny konkrétní výdaje. Jiné osoby za účastníky považovány nejsou (dle pravidel platných pro OPZ); </a:t>
                      </a:r>
                      <a:r>
                        <a:rPr lang="cs-CZ" sz="1000" b="1" dirty="0" smtClean="0">
                          <a:effectLst/>
                        </a:rPr>
                        <a:t>za osobu, která má z Individuálního projektu přímý prospěch</a:t>
                      </a:r>
                      <a:r>
                        <a:rPr lang="cs-CZ" sz="1000" dirty="0" smtClean="0">
                          <a:effectLst/>
                        </a:rPr>
                        <a:t>, je považována pouze osoba, která se účastní činností realizovaných v rámci Individuálního projektu pro cílové skupiny a u níž </a:t>
                      </a:r>
                      <a:r>
                        <a:rPr lang="cs-CZ" sz="1000" b="1" dirty="0" smtClean="0">
                          <a:effectLst/>
                        </a:rPr>
                        <a:t>rozsah jejího zapojení do Individuálního projektu překročí tzv. bagatelní podporu</a:t>
                      </a:r>
                      <a:r>
                        <a:rPr lang="cs-CZ" sz="1000" dirty="0" smtClean="0">
                          <a:effectLst/>
                        </a:rPr>
                        <a:t>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0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 smtClean="0">
                          <a:effectLst/>
                        </a:rPr>
                        <a:t>Bagatelní podpora je překročena u osoby, která získala v daném Individuálním projektu podporu v rozsahu minimálně 40 hodin (bez ohledu na počet dílčích podpor, tj. počet dílčích zapojení do Individuálního projektu).</a:t>
                      </a:r>
                    </a:p>
                  </a:txBody>
                  <a:tcPr marL="3509" marR="3509" marT="0" marB="0"/>
                </a:tc>
                <a:extLst>
                  <a:ext uri="{0D108BD9-81ED-4DB2-BD59-A6C34878D82A}">
                    <a16:rowId xmlns:a16="http://schemas.microsoft.com/office/drawing/2014/main" val="274735452"/>
                  </a:ext>
                </a:extLst>
              </a:tr>
              <a:tr h="9632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6 70 01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Kapacita podpořených služeb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"Kapacita" je maximální počet osob, které může podpořená služba v danou chvíli obsloužit. </a:t>
                      </a:r>
                      <a:endParaRPr lang="cs-CZ" sz="10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smtClean="0">
                          <a:effectLst/>
                        </a:rPr>
                        <a:t>Měrnou jednotkou indikátoru jsou „Místa“. „Místem“ se rozumí maximální počet uživatelů terénních a ambulantních sociálních služeb, které může sociální služba v daném okamžiku obsloužit, případně počet lůžek u pobytových forem sociálních služeb. </a:t>
                      </a:r>
                      <a:r>
                        <a:rPr lang="cs-CZ" sz="1000" b="1" dirty="0" smtClean="0">
                          <a:effectLst/>
                        </a:rPr>
                        <a:t>Uvedená kapacita odpovídá kapacitě uvedené v Pověření</a:t>
                      </a:r>
                      <a:r>
                        <a:rPr lang="cs-CZ" sz="1000" b="1" baseline="0" dirty="0" smtClean="0">
                          <a:effectLst/>
                        </a:rPr>
                        <a:t> výkonem SOHZ.</a:t>
                      </a:r>
                      <a:endParaRPr lang="cs-CZ" sz="1000" b="1" dirty="0" smtClean="0">
                        <a:effectLst/>
                      </a:endParaRPr>
                    </a:p>
                  </a:txBody>
                  <a:tcPr marL="3509" marR="3509" marT="0" marB="0"/>
                </a:tc>
                <a:extLst>
                  <a:ext uri="{0D108BD9-81ED-4DB2-BD59-A6C34878D82A}">
                    <a16:rowId xmlns:a16="http://schemas.microsoft.com/office/drawing/2014/main" val="3589199973"/>
                  </a:ext>
                </a:extLst>
              </a:tr>
              <a:tr h="6482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6 70 10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Využívání podpořených služeb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0" marB="0"/>
                </a:tc>
                <a:tc>
                  <a:txBody>
                    <a:bodyPr/>
                    <a:lstStyle/>
                    <a:p>
                      <a:r>
                        <a:rPr lang="cs-CZ" sz="1000" dirty="0" smtClean="0"/>
                        <a:t>Měrnou jednotkou indikátoru jsou „Osoby“. Jde o </a:t>
                      </a:r>
                      <a:r>
                        <a:rPr lang="cs-CZ" sz="1000" b="1" dirty="0" smtClean="0"/>
                        <a:t>osoby, jejichž podpora nepřesáhla bagatelní podporu.</a:t>
                      </a:r>
                      <a:endParaRPr lang="cs-CZ" sz="1000" b="1" dirty="0"/>
                    </a:p>
                  </a:txBody>
                  <a:tcPr marL="3509" marR="3509" marT="0" marB="0"/>
                </a:tc>
                <a:extLst>
                  <a:ext uri="{0D108BD9-81ED-4DB2-BD59-A6C34878D82A}">
                    <a16:rowId xmlns:a16="http://schemas.microsoft.com/office/drawing/2014/main" val="2827507517"/>
                  </a:ext>
                </a:extLst>
              </a:tr>
            </a:tbl>
          </a:graphicData>
        </a:graphic>
      </p:graphicFrame>
      <p:sp>
        <p:nvSpPr>
          <p:cNvPr id="2" name="Obdélník 1"/>
          <p:cNvSpPr/>
          <p:nvPr/>
        </p:nvSpPr>
        <p:spPr>
          <a:xfrm>
            <a:off x="683567" y="5229200"/>
            <a:ext cx="76611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 smtClean="0"/>
              <a:t>- bližší </a:t>
            </a:r>
            <a:r>
              <a:rPr lang="cs-CZ" sz="1200" dirty="0"/>
              <a:t>informace v kapitole 18 Obecné části pravidel pro žadatele a příjemce v rámci OPZ a </a:t>
            </a:r>
            <a:r>
              <a:rPr lang="cs-CZ" sz="1200" dirty="0" smtClean="0"/>
              <a:t>v Podmínkách </a:t>
            </a:r>
            <a:r>
              <a:rPr lang="cs-CZ" sz="1200" dirty="0"/>
              <a:t>realizace individuálního projektu „Podpora sociálních služeb v Plzeňském kraji 2021 – 2022“</a:t>
            </a:r>
          </a:p>
        </p:txBody>
      </p:sp>
    </p:spTree>
    <p:extLst>
      <p:ext uri="{BB962C8B-B14F-4D97-AF65-F5344CB8AC3E}">
        <p14:creationId xmlns:p14="http://schemas.microsoft.com/office/powerpoint/2010/main" val="153274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b="1" dirty="0" smtClean="0"/>
              <a:t>Účastníkem je osoba, </a:t>
            </a:r>
          </a:p>
          <a:p>
            <a:r>
              <a:rPr lang="cs-CZ" sz="1400" dirty="0"/>
              <a:t>která </a:t>
            </a:r>
            <a:r>
              <a:rPr lang="cs-CZ" sz="1400" dirty="0" smtClean="0"/>
              <a:t>získala podporu ve výši 40 hodin a více</a:t>
            </a:r>
          </a:p>
          <a:p>
            <a:r>
              <a:rPr lang="cs-CZ" sz="1400" dirty="0" smtClean="0"/>
              <a:t>s níž poskytovatel služby uzavřel písemnou smlouvu o poskytnutí služby </a:t>
            </a:r>
          </a:p>
          <a:p>
            <a:pPr marL="0" indent="0">
              <a:buNone/>
            </a:pPr>
            <a:r>
              <a:rPr lang="cs-CZ" sz="1400" dirty="0" smtClean="0"/>
              <a:t>         (a to i u služby, u níž zákon tuto povinnost výslovně nestanovuje)</a:t>
            </a:r>
          </a:p>
          <a:p>
            <a:r>
              <a:rPr lang="cs-CZ" sz="1400" dirty="0" smtClean="0"/>
              <a:t>která, poskytla a stvrdila svým podpisem informace uvedené v monitorovacím listu podpořené osoby </a:t>
            </a:r>
          </a:p>
          <a:p>
            <a:pPr marL="0" indent="0">
              <a:buNone/>
            </a:pPr>
            <a:r>
              <a:rPr lang="cs-CZ" sz="1400" dirty="0" smtClean="0"/>
              <a:t>         (u osob 15+ podepisuje monitorovací list zákonný zástupce)</a:t>
            </a:r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r>
              <a:rPr lang="cs-CZ" sz="1400" b="1" dirty="0" smtClean="0"/>
              <a:t>Osoba s bagatelní podporou je osoba, </a:t>
            </a:r>
          </a:p>
          <a:p>
            <a:r>
              <a:rPr lang="cs-CZ" sz="1400" dirty="0"/>
              <a:t>která </a:t>
            </a:r>
            <a:r>
              <a:rPr lang="cs-CZ" sz="1400" dirty="0" smtClean="0"/>
              <a:t>nezískala </a:t>
            </a:r>
            <a:r>
              <a:rPr lang="cs-CZ" sz="1400" dirty="0"/>
              <a:t>podporu </a:t>
            </a:r>
            <a:r>
              <a:rPr lang="cs-CZ" sz="1400" dirty="0" smtClean="0"/>
              <a:t>v rozsahu 40 hodin a více (podpora do 39,9 hodin)</a:t>
            </a:r>
          </a:p>
          <a:p>
            <a:r>
              <a:rPr lang="cs-CZ" sz="1400" dirty="0"/>
              <a:t>s níž poskytovatel služby uzavřel písemnou smlouvu o poskytnutí služby </a:t>
            </a:r>
          </a:p>
          <a:p>
            <a:pPr marL="0" indent="0">
              <a:buNone/>
            </a:pPr>
            <a:r>
              <a:rPr lang="cs-CZ" sz="1400" dirty="0"/>
              <a:t>     </a:t>
            </a:r>
            <a:r>
              <a:rPr lang="cs-CZ" sz="1400" dirty="0" smtClean="0"/>
              <a:t>    </a:t>
            </a:r>
            <a:r>
              <a:rPr lang="cs-CZ" sz="1400" dirty="0"/>
              <a:t>(a to i u služby, u níž zákon tuto povinnost výslovně nestanovuje</a:t>
            </a:r>
            <a:r>
              <a:rPr lang="cs-CZ" sz="1400" dirty="0" smtClean="0"/>
              <a:t>)</a:t>
            </a:r>
          </a:p>
          <a:p>
            <a:pPr marL="0" indent="0">
              <a:buNone/>
            </a:pPr>
            <a:endParaRPr lang="cs-CZ" sz="1400" dirty="0" smtClean="0"/>
          </a:p>
          <a:p>
            <a:pPr marL="0" indent="0" algn="ctr">
              <a:buNone/>
            </a:pPr>
            <a:r>
              <a:rPr lang="cs-CZ" sz="1400" b="1" dirty="0" smtClean="0">
                <a:solidFill>
                  <a:srgbClr val="FF0000"/>
                </a:solidFill>
              </a:rPr>
              <a:t>!!! Pozor !!!</a:t>
            </a:r>
          </a:p>
          <a:p>
            <a:pPr marL="0" indent="0" algn="ctr">
              <a:buNone/>
            </a:pPr>
            <a:endParaRPr lang="cs-CZ" sz="1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1400" dirty="0" smtClean="0"/>
              <a:t>Monitorovací list podpořené osoby doporučujeme uzavírat i s osobami s bagatelní podporou, a to z těchto důvodů:</a:t>
            </a:r>
          </a:p>
          <a:p>
            <a:r>
              <a:rPr lang="cs-CZ" sz="1400" dirty="0" smtClean="0"/>
              <a:t>osoba je informována o podpoře sociální služby z Operačního programu Zaměstnanost</a:t>
            </a:r>
          </a:p>
          <a:p>
            <a:r>
              <a:rPr lang="cs-CZ" sz="1400" dirty="0" smtClean="0"/>
              <a:t>osoba je poučena o všech aspektech sběru osobních údajů vyplývající z Obecného nařízení o ochraně osobních údajů (viz Ochrana osobních údajů)</a:t>
            </a:r>
          </a:p>
          <a:p>
            <a:r>
              <a:rPr lang="cs-CZ" sz="1400" dirty="0" smtClean="0"/>
              <a:t>osoba s bagatelní podporou může v případě duplicity získat v součtu podporu v rozsahu 40 hodin a více</a:t>
            </a:r>
          </a:p>
          <a:p>
            <a:endParaRPr lang="cs-CZ" sz="1400" dirty="0" smtClean="0"/>
          </a:p>
          <a:p>
            <a:endParaRPr lang="cs-CZ" sz="13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574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Monitorovací </a:t>
            </a:r>
            <a:r>
              <a:rPr lang="cs-CZ" sz="2400" dirty="0"/>
              <a:t>indikátory </a:t>
            </a:r>
            <a:br>
              <a:rPr lang="cs-CZ" sz="2400" dirty="0"/>
            </a:br>
            <a:r>
              <a:rPr lang="cs-CZ" sz="2400" dirty="0"/>
              <a:t>- povinnosti příjemce dotace plnit monitorovací indikátory </a:t>
            </a:r>
            <a:r>
              <a:rPr lang="cs-CZ" sz="2400" dirty="0" smtClean="0"/>
              <a:t>bez závazku hodnoty (</a:t>
            </a:r>
            <a:r>
              <a:rPr lang="cs-CZ" sz="2200" dirty="0" smtClean="0"/>
              <a:t>vyhodnocení situace osoby po ukončení účasti v projektu</a:t>
            </a:r>
            <a:r>
              <a:rPr lang="cs-CZ" sz="2400" dirty="0" smtClean="0"/>
              <a:t>)</a:t>
            </a:r>
            <a:r>
              <a:rPr lang="cs-CZ" sz="2400" dirty="0"/>
              <a:t/>
            </a:r>
            <a:br>
              <a:rPr lang="cs-CZ" sz="2400" dirty="0"/>
            </a:br>
            <a:endParaRPr lang="cs-CZ" sz="1600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9374518"/>
              </p:ext>
            </p:extLst>
          </p:nvPr>
        </p:nvGraphicFramePr>
        <p:xfrm>
          <a:off x="467544" y="1484784"/>
          <a:ext cx="8136904" cy="37002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6300">
                  <a:extLst>
                    <a:ext uri="{9D8B030D-6E8A-4147-A177-3AD203B41FA5}">
                      <a16:colId xmlns:a16="http://schemas.microsoft.com/office/drawing/2014/main" val="96966406"/>
                    </a:ext>
                  </a:extLst>
                </a:gridCol>
                <a:gridCol w="2502953">
                  <a:extLst>
                    <a:ext uri="{9D8B030D-6E8A-4147-A177-3AD203B41FA5}">
                      <a16:colId xmlns:a16="http://schemas.microsoft.com/office/drawing/2014/main" val="2520154735"/>
                    </a:ext>
                  </a:extLst>
                </a:gridCol>
                <a:gridCol w="4897651">
                  <a:extLst>
                    <a:ext uri="{9D8B030D-6E8A-4147-A177-3AD203B41FA5}">
                      <a16:colId xmlns:a16="http://schemas.microsoft.com/office/drawing/2014/main" val="1637031262"/>
                    </a:ext>
                  </a:extLst>
                </a:gridCol>
              </a:tblGrid>
              <a:tr h="3017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Kód</a:t>
                      </a:r>
                      <a:endParaRPr lang="cs-CZ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419" marR="294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Název indikátoru 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419" marR="294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DEFINICE </a:t>
                      </a:r>
                      <a:endParaRPr lang="cs-CZ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419" marR="29419" marT="0" marB="0"/>
                </a:tc>
                <a:extLst>
                  <a:ext uri="{0D108BD9-81ED-4DB2-BD59-A6C34878D82A}">
                    <a16:rowId xmlns:a16="http://schemas.microsoft.com/office/drawing/2014/main" val="432767380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6 25 00</a:t>
                      </a:r>
                      <a:endParaRPr lang="cs-CZ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419" marR="294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Účastníci v procesu vzdělávání / odborné přípravy po ukončení své účasti </a:t>
                      </a:r>
                      <a:endParaRPr lang="cs-CZ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419" marR="294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Účastníci intervence ESF, kteří jsou nově zapojení do vzdělávání (celoživotní učení, formální vzdělávání) či odborné přípravy (jak v rámci práce, tak mimo ni, odborné vzdělávání, atp.). </a:t>
                      </a:r>
                      <a:endParaRPr lang="cs-CZ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419" marR="29419" marT="0" marB="0"/>
                </a:tc>
                <a:extLst>
                  <a:ext uri="{0D108BD9-81ED-4DB2-BD59-A6C34878D82A}">
                    <a16:rowId xmlns:a16="http://schemas.microsoft.com/office/drawing/2014/main" val="727353709"/>
                  </a:ext>
                </a:extLst>
              </a:tr>
              <a:tr h="6803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6 26 00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419" marR="294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Účastníci, kteří získali kvalifikaci po ukončení své účasti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419" marR="294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Účastníci intervence ESF, kteří získali potvrzení o kvalifikaci v rámci účasti na ESF projektu. Potvrzení o kvalifikaci je udíleno na základě formálního prověření znalostí, které ukázalo, že účastník získal kvalifikaci dle předem nastavených </a:t>
                      </a:r>
                      <a:r>
                        <a:rPr lang="cs-CZ" sz="900" dirty="0" smtClean="0">
                          <a:effectLst/>
                        </a:rPr>
                        <a:t>standardů</a:t>
                      </a:r>
                      <a:endParaRPr lang="cs-CZ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419" marR="29419" marT="0" marB="0"/>
                </a:tc>
                <a:extLst>
                  <a:ext uri="{0D108BD9-81ED-4DB2-BD59-A6C34878D82A}">
                    <a16:rowId xmlns:a16="http://schemas.microsoft.com/office/drawing/2014/main" val="3981552061"/>
                  </a:ext>
                </a:extLst>
              </a:tr>
              <a:tr h="5669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6 73 10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419" marR="294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Bývalí účastníci projektů, u nichž intervence formou </a:t>
                      </a:r>
                      <a:r>
                        <a:rPr lang="cs-CZ" sz="900" dirty="0" smtClean="0">
                          <a:effectLst/>
                        </a:rPr>
                        <a:t>sociální</a:t>
                      </a:r>
                      <a:r>
                        <a:rPr lang="cs-CZ" sz="900" baseline="0" dirty="0" smtClean="0">
                          <a:effectLst/>
                        </a:rPr>
                        <a:t> </a:t>
                      </a:r>
                      <a:r>
                        <a:rPr lang="cs-CZ" sz="900" dirty="0" smtClean="0">
                          <a:effectLst/>
                        </a:rPr>
                        <a:t>práce </a:t>
                      </a:r>
                      <a:r>
                        <a:rPr lang="cs-CZ" sz="900" dirty="0">
                          <a:effectLst/>
                        </a:rPr>
                        <a:t>naplnila svůj účel </a:t>
                      </a:r>
                      <a:endParaRPr lang="cs-CZ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419" marR="294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Počet účastníků, kterým jsou poskytovány intervence sociální práce, mají uzavřen individuální plán a jeho kladné vyhodnocení svědčí o kvalitativní změně v životě.  Příjemce provede do 1 měsíce po ukončení podpory zhodnocení splnění cílů intervencí sociální práce zaměřených na řešení klientovy nepříznivé sociální situace. Indikátor je nadřazený indikátoru Bývalí účastníci projektů v oblasti sociálních služeb, u nichž služba naplnila svůj účel.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419" marR="29419" marT="0" marB="0"/>
                </a:tc>
                <a:extLst>
                  <a:ext uri="{0D108BD9-81ED-4DB2-BD59-A6C34878D82A}">
                    <a16:rowId xmlns:a16="http://schemas.microsoft.com/office/drawing/2014/main" val="1737578077"/>
                  </a:ext>
                </a:extLst>
              </a:tr>
              <a:tr h="4535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6 73 15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419" marR="294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Bývalí účastníci projektů v oblasti sociálních služeb, u nichž služba naplnila svůj účel </a:t>
                      </a:r>
                      <a:endParaRPr lang="cs-CZ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419" marR="294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Počet účastníků, jež mají uzavřenou smlouvu o poskytování sociálních služeb, individuální plán a jeho kladné vyhodnocení o kvalitativní změně v životě.  Příjemce provede do 1 měsíce po ukončení podpory zhodnocení splnění cílů poskytované služby u klienta. Indikátor je podřazený indikátoru Bývalí účastníci projektů, u nichž intervence formou sociální práce naplnila svůj účel.</a:t>
                      </a:r>
                      <a:endParaRPr lang="cs-CZ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419" marR="29419" marT="0" marB="0"/>
                </a:tc>
                <a:extLst>
                  <a:ext uri="{0D108BD9-81ED-4DB2-BD59-A6C34878D82A}">
                    <a16:rowId xmlns:a16="http://schemas.microsoft.com/office/drawing/2014/main" val="3232505856"/>
                  </a:ext>
                </a:extLst>
              </a:tr>
              <a:tr h="9683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6 28 00 </a:t>
                      </a:r>
                      <a:endParaRPr lang="cs-CZ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419" marR="294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</a:rPr>
                        <a:t>Znevýhodnění účastníci, kteří po ukončení své účasti hledají zaměstnání, jsou v procesu vzdělávání / odborné přípravy, rozšiřují si kvalifikaci nebo jsou zaměstnaní, a to i OSVČ</a:t>
                      </a:r>
                      <a:endParaRPr lang="cs-CZ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419" marR="2941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Účastníci, kteří jsou při vstupu do projektu identifikováni jako znevýhodnění účastníci a zároveň po ukončení účasti v projektu jsou vykazováni alespoň v jednom z indikátorů C/ESF/24 „Neaktivní účastníci, kteří znovu začali hledat zaměstnání po ukončení své účasti“, C/ESF/25 „Účastníci v procesu vzdělávání / odborné přípravy po ukončení své účasti“, C/ESF/26 „Účastníci, kteří získali kvalifikaci po ukončení své účasti“ a C/ESF/27 „Účastníci zaměstnaní po ukončení své účasti, včetně OSVČ“. </a:t>
                      </a:r>
                    </a:p>
                  </a:txBody>
                  <a:tcPr marL="29419" marR="29419" marT="0" marB="0"/>
                </a:tc>
                <a:extLst>
                  <a:ext uri="{0D108BD9-81ED-4DB2-BD59-A6C34878D82A}">
                    <a16:rowId xmlns:a16="http://schemas.microsoft.com/office/drawing/2014/main" val="3183885967"/>
                  </a:ext>
                </a:extLst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443463" y="5445224"/>
            <a:ext cx="81369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 smtClean="0"/>
              <a:t>- bližší </a:t>
            </a:r>
            <a:r>
              <a:rPr lang="cs-CZ" sz="1200" dirty="0"/>
              <a:t>informace v kapitole 18 Obecné části pravidel pro žadatele a příjemce v rámci OPZ a </a:t>
            </a:r>
            <a:r>
              <a:rPr lang="cs-CZ" sz="1200" dirty="0" smtClean="0"/>
              <a:t>v Podmínkách </a:t>
            </a:r>
            <a:r>
              <a:rPr lang="cs-CZ" sz="1200" dirty="0"/>
              <a:t>realizace individuálního projektu „Podpora sociálních služeb v Plzeňském kraji 2021 – 2022“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900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cs-CZ" sz="2200" dirty="0" smtClean="0"/>
              <a:t>Monitorovací indikátory </a:t>
            </a:r>
            <a:br>
              <a:rPr lang="cs-CZ" sz="2200" dirty="0" smtClean="0"/>
            </a:br>
            <a:r>
              <a:rPr lang="cs-CZ" sz="2200" dirty="0" smtClean="0"/>
              <a:t>- povinnosti </a:t>
            </a:r>
            <a:r>
              <a:rPr lang="cs-CZ" sz="2200" dirty="0"/>
              <a:t>příjemce dotace monitorovat průběh sociální služby u jednotlivé podpořené osoby v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4400" u="sng" dirty="0" smtClean="0"/>
              <a:t>Povinnost sledovat a </a:t>
            </a:r>
            <a:r>
              <a:rPr lang="cs-CZ" sz="4400" u="sng" dirty="0"/>
              <a:t>evidovat zejména data uvedená v monitorovacím listu podpořené </a:t>
            </a:r>
            <a:r>
              <a:rPr lang="cs-CZ" sz="4400" u="sng" dirty="0" smtClean="0"/>
              <a:t>osoby, </a:t>
            </a:r>
            <a:r>
              <a:rPr lang="cs-CZ" sz="4400" u="sng" dirty="0"/>
              <a:t>tj. údaje týkající se</a:t>
            </a:r>
            <a:r>
              <a:rPr lang="cs-CZ" sz="4400" u="sng" dirty="0" smtClean="0"/>
              <a:t>:</a:t>
            </a:r>
          </a:p>
          <a:p>
            <a:pPr marL="0" indent="0">
              <a:buNone/>
            </a:pPr>
            <a:endParaRPr lang="cs-CZ" sz="4400" dirty="0" smtClean="0"/>
          </a:p>
          <a:p>
            <a:r>
              <a:rPr lang="cs-CZ" sz="4400" dirty="0" smtClean="0"/>
              <a:t>základních údajů o podpořené osobě (jméno, příjmení, datum narození, místo trvalého pobytu, kontaktní údaje – telefon, e-mail),</a:t>
            </a:r>
            <a:endParaRPr lang="cs-CZ" sz="4400" dirty="0"/>
          </a:p>
          <a:p>
            <a:r>
              <a:rPr lang="cs-CZ" sz="4400" dirty="0"/>
              <a:t>pohlaví</a:t>
            </a:r>
            <a:r>
              <a:rPr lang="cs-CZ" sz="4400" dirty="0" smtClean="0"/>
              <a:t>,</a:t>
            </a:r>
          </a:p>
          <a:p>
            <a:r>
              <a:rPr lang="cs-CZ" sz="4400" dirty="0" smtClean="0"/>
              <a:t>postavení na trhu práce, </a:t>
            </a:r>
          </a:p>
          <a:p>
            <a:r>
              <a:rPr lang="cs-CZ" sz="4400" dirty="0" smtClean="0"/>
              <a:t>nejvyšší dosažené vzdělání, </a:t>
            </a:r>
          </a:p>
          <a:p>
            <a:r>
              <a:rPr lang="cs-CZ" sz="4400" dirty="0" smtClean="0"/>
              <a:t>typu znevýhodnění (nepovinný údaj), </a:t>
            </a:r>
          </a:p>
          <a:p>
            <a:r>
              <a:rPr lang="cs-CZ" sz="4400" dirty="0" smtClean="0"/>
              <a:t>přístupu k bydlení, </a:t>
            </a:r>
          </a:p>
          <a:p>
            <a:r>
              <a:rPr lang="cs-CZ" sz="4400" dirty="0" smtClean="0"/>
              <a:t>sektoru ekonomiky, v němž je osoba ekonomicky aktivní,</a:t>
            </a:r>
          </a:p>
          <a:p>
            <a:r>
              <a:rPr lang="cs-CZ" sz="4400" dirty="0" smtClean="0"/>
              <a:t>zápis charakteristik vyjadřující stav po ukončení účasti osoby v projektu (viz. indikátory bez závazku hodnoty)</a:t>
            </a:r>
          </a:p>
          <a:p>
            <a:pPr marL="0" indent="0">
              <a:buNone/>
            </a:pPr>
            <a:endParaRPr lang="cs-CZ" sz="4400" dirty="0" smtClean="0"/>
          </a:p>
          <a:p>
            <a:pPr marL="0" indent="0">
              <a:buNone/>
            </a:pPr>
            <a:r>
              <a:rPr lang="cs-CZ" sz="4400" u="sng" dirty="0" smtClean="0"/>
              <a:t>Povinnost sledovat a evidovat údaje potřebné pro evaluaci projektu, a to</a:t>
            </a:r>
            <a:r>
              <a:rPr lang="cs-CZ" sz="4400" dirty="0" smtClean="0"/>
              <a:t>:</a:t>
            </a:r>
            <a:endParaRPr lang="cs-CZ" sz="4400" dirty="0"/>
          </a:p>
          <a:p>
            <a:endParaRPr lang="cs-CZ" sz="4400" dirty="0" smtClean="0"/>
          </a:p>
          <a:p>
            <a:r>
              <a:rPr lang="cs-CZ" sz="4400" dirty="0" smtClean="0"/>
              <a:t>definování zakázky uživatele a stanovení cíle,</a:t>
            </a:r>
          </a:p>
          <a:p>
            <a:r>
              <a:rPr lang="cs-CZ" sz="4400" dirty="0" smtClean="0"/>
              <a:t>jaké </a:t>
            </a:r>
            <a:r>
              <a:rPr lang="cs-CZ" sz="4400" dirty="0"/>
              <a:t>základní činnosti byly uživateli v rámci služby poskytovány a v jakém časovém rozsahu,</a:t>
            </a:r>
          </a:p>
          <a:p>
            <a:r>
              <a:rPr lang="cs-CZ" sz="4400" dirty="0" smtClean="0"/>
              <a:t>při </a:t>
            </a:r>
            <a:r>
              <a:rPr lang="cs-CZ" sz="4400" dirty="0"/>
              <a:t>ukončení účasti uživatele ve službě zhodnocení, zda se podařilo cíle zakázky dosáhnout, případně zda se podařilo částečně dosáhnout cíle zakázky a proč, případně zda se nedosáhlo cíle zakázky a proč (zda došlo ke splnění zakázky, zda došlo k částečnému splnění zakázky </a:t>
            </a:r>
            <a:r>
              <a:rPr lang="cs-CZ" sz="4400" dirty="0" smtClean="0"/>
              <a:t>nebo </a:t>
            </a:r>
            <a:r>
              <a:rPr lang="cs-CZ" sz="4400" dirty="0"/>
              <a:t>k nesplnění zakázky</a:t>
            </a:r>
            <a:r>
              <a:rPr lang="cs-CZ" sz="4400" dirty="0" smtClean="0"/>
              <a:t>).</a:t>
            </a:r>
          </a:p>
          <a:p>
            <a:r>
              <a:rPr lang="cs-CZ" sz="4400" dirty="0" smtClean="0"/>
              <a:t>obsazenost služby</a:t>
            </a:r>
            <a:endParaRPr lang="cs-CZ" sz="4400" dirty="0"/>
          </a:p>
          <a:p>
            <a:endParaRPr lang="cs-CZ" sz="4400" dirty="0" smtClean="0"/>
          </a:p>
          <a:p>
            <a:pPr marL="0" indent="0">
              <a:buNone/>
            </a:pPr>
            <a:endParaRPr lang="cs-CZ" sz="4400" dirty="0" smtClean="0"/>
          </a:p>
          <a:p>
            <a:pPr marL="0" indent="0">
              <a:buNone/>
            </a:pPr>
            <a:r>
              <a:rPr lang="cs-CZ" sz="4400" u="sng" dirty="0" smtClean="0"/>
              <a:t>k tomu potřebné dokumenty</a:t>
            </a:r>
            <a:r>
              <a:rPr lang="cs-CZ" sz="4400" dirty="0" smtClean="0"/>
              <a:t>:</a:t>
            </a:r>
            <a:endParaRPr lang="cs-CZ" sz="4400" dirty="0"/>
          </a:p>
          <a:p>
            <a:pPr>
              <a:buFontTx/>
              <a:buChar char="-"/>
            </a:pPr>
            <a:r>
              <a:rPr lang="cs-CZ" sz="4400" dirty="0" smtClean="0"/>
              <a:t>monitorovací list podpořené osoby</a:t>
            </a:r>
          </a:p>
          <a:p>
            <a:pPr>
              <a:buFontTx/>
              <a:buChar char="-"/>
            </a:pPr>
            <a:r>
              <a:rPr lang="cs-CZ" sz="4400" dirty="0" smtClean="0"/>
              <a:t>příloha č. 1 ke Zprávě o realizaci projektu</a:t>
            </a:r>
          </a:p>
          <a:p>
            <a:pPr>
              <a:buFontTx/>
              <a:buChar char="-"/>
            </a:pPr>
            <a:r>
              <a:rPr lang="cs-CZ" sz="4400" dirty="0" smtClean="0"/>
              <a:t>příloha č. 2 ke Zprávě o realizaci projektu</a:t>
            </a:r>
          </a:p>
          <a:p>
            <a:pPr>
              <a:buFontTx/>
              <a:buChar char="-"/>
            </a:pPr>
            <a:r>
              <a:rPr lang="cs-CZ" sz="4400" dirty="0" smtClean="0"/>
              <a:t>CSV šablona pro import dat 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6385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100" u="sng" dirty="0" smtClean="0"/>
              <a:t>Povinnost </a:t>
            </a:r>
            <a:r>
              <a:rPr lang="cs-CZ" sz="1100" u="sng" dirty="0"/>
              <a:t>příjemce dotace vykazovat rozsah podpory, kterou účastníci projektu </a:t>
            </a:r>
            <a:r>
              <a:rPr lang="cs-CZ" sz="1100" u="sng" dirty="0" smtClean="0"/>
              <a:t>získali:</a:t>
            </a:r>
            <a:endParaRPr lang="cs-CZ" sz="1100" u="sng" dirty="0"/>
          </a:p>
          <a:p>
            <a:r>
              <a:rPr lang="cs-CZ" sz="1100" dirty="0" smtClean="0"/>
              <a:t>vykazování </a:t>
            </a:r>
            <a:r>
              <a:rPr lang="cs-CZ" sz="1100" dirty="0"/>
              <a:t>typu a rozsahu podpory </a:t>
            </a:r>
            <a:r>
              <a:rPr lang="cs-CZ" sz="1100" dirty="0" smtClean="0"/>
              <a:t>upravuje metodika MPSV </a:t>
            </a:r>
            <a:r>
              <a:rPr lang="cs-CZ" sz="1100" dirty="0"/>
              <a:t>Pokyny pro evidenci podpory poskytnuté účastníkům projektů – dostupná na </a:t>
            </a:r>
            <a:r>
              <a:rPr lang="cs-CZ" sz="1100" dirty="0">
                <a:hlinkClick r:id="rId2"/>
              </a:rPr>
              <a:t>https://</a:t>
            </a:r>
            <a:r>
              <a:rPr lang="cs-CZ" sz="1100" dirty="0" smtClean="0">
                <a:hlinkClick r:id="rId2"/>
              </a:rPr>
              <a:t>www.esfcr.cz/monitorovani-podporenych-osob-opz</a:t>
            </a:r>
            <a:endParaRPr lang="cs-CZ" sz="1100" dirty="0" smtClean="0"/>
          </a:p>
          <a:p>
            <a:pPr marL="0" indent="0">
              <a:buNone/>
            </a:pPr>
            <a:endParaRPr lang="cs-CZ" sz="1100" dirty="0"/>
          </a:p>
          <a:p>
            <a:r>
              <a:rPr lang="cs-CZ" sz="1100" dirty="0" smtClean="0"/>
              <a:t>záznam o podpoře obsahuje údaje o využitém typu podpory a v jakém rozsahu:</a:t>
            </a:r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/>
          </a:p>
          <a:p>
            <a:endParaRPr lang="cs-CZ" sz="1400" dirty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cs-CZ" sz="1100" dirty="0" smtClean="0"/>
          </a:p>
          <a:p>
            <a:pPr>
              <a:buFontTx/>
              <a:buChar char="-"/>
            </a:pPr>
            <a:endParaRPr lang="cs-CZ" sz="1100" dirty="0"/>
          </a:p>
          <a:p>
            <a:pPr>
              <a:buFontTx/>
              <a:buChar char="-"/>
            </a:pPr>
            <a:r>
              <a:rPr lang="cs-CZ" sz="1100" dirty="0" smtClean="0"/>
              <a:t>číselné údaje o podpoře se zadávají s </a:t>
            </a:r>
            <a:r>
              <a:rPr lang="cs-CZ" sz="1100" dirty="0"/>
              <a:t>přesností na max. 1 desetinné </a:t>
            </a:r>
            <a:r>
              <a:rPr lang="cs-CZ" sz="1100" dirty="0" smtClean="0"/>
              <a:t>místo, v </a:t>
            </a:r>
            <a:r>
              <a:rPr lang="cs-CZ" sz="1100" dirty="0"/>
              <a:t>případě potřeby se zaokrouhluje </a:t>
            </a:r>
            <a:r>
              <a:rPr lang="cs-CZ" sz="1100" dirty="0" smtClean="0"/>
              <a:t>matematicky</a:t>
            </a:r>
          </a:p>
          <a:p>
            <a:pPr>
              <a:buFontTx/>
              <a:buChar char="-"/>
            </a:pPr>
            <a:r>
              <a:rPr lang="cs-CZ" sz="1100" dirty="0" smtClean="0"/>
              <a:t>!!! </a:t>
            </a:r>
            <a:r>
              <a:rPr lang="cs-CZ" sz="1100" u="sng" dirty="0" smtClean="0"/>
              <a:t>typ </a:t>
            </a:r>
            <a:r>
              <a:rPr lang="cs-CZ" sz="1100" u="sng" dirty="0"/>
              <a:t>podpory vychází z definice služby dle </a:t>
            </a:r>
            <a:r>
              <a:rPr lang="cs-CZ" sz="1100" u="sng" dirty="0" smtClean="0"/>
              <a:t>metodiky MPSV, </a:t>
            </a:r>
            <a:r>
              <a:rPr lang="cs-CZ" sz="1100" u="sng" dirty="0"/>
              <a:t>nikoli ze skutečné formy poskytování </a:t>
            </a:r>
            <a:r>
              <a:rPr lang="cs-CZ" sz="1100" u="sng" dirty="0" smtClean="0"/>
              <a:t>služby</a:t>
            </a:r>
            <a:r>
              <a:rPr lang="cs-CZ" sz="1100" dirty="0" smtClean="0"/>
              <a:t>!!!</a:t>
            </a:r>
          </a:p>
          <a:p>
            <a:pPr>
              <a:buFontTx/>
              <a:buChar char="-"/>
            </a:pPr>
            <a:endParaRPr lang="cs-CZ" sz="1100" dirty="0"/>
          </a:p>
          <a:p>
            <a:pPr marL="0" indent="0">
              <a:buNone/>
            </a:pPr>
            <a:r>
              <a:rPr lang="cs-CZ" sz="1100" u="sng" dirty="0" smtClean="0"/>
              <a:t>k tomu potřebné dokumenty:</a:t>
            </a:r>
          </a:p>
          <a:p>
            <a:pPr>
              <a:buFontTx/>
              <a:buChar char="-"/>
            </a:pPr>
            <a:r>
              <a:rPr lang="cs-CZ" sz="1100" dirty="0" smtClean="0"/>
              <a:t>příloha č. 1 ke Zprávě o realizaci projektu</a:t>
            </a:r>
          </a:p>
          <a:p>
            <a:pPr marL="0" indent="0">
              <a:buNone/>
            </a:pPr>
            <a:endParaRPr lang="cs-CZ" sz="1100" dirty="0"/>
          </a:p>
          <a:p>
            <a:pPr marL="0" indent="0">
              <a:buNone/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13306"/>
              </p:ext>
            </p:extLst>
          </p:nvPr>
        </p:nvGraphicFramePr>
        <p:xfrm>
          <a:off x="611560" y="1844824"/>
          <a:ext cx="7632847" cy="28083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2207">
                  <a:extLst>
                    <a:ext uri="{9D8B030D-6E8A-4147-A177-3AD203B41FA5}">
                      <a16:colId xmlns:a16="http://schemas.microsoft.com/office/drawing/2014/main" val="3882027539"/>
                    </a:ext>
                  </a:extLst>
                </a:gridCol>
                <a:gridCol w="2946014">
                  <a:extLst>
                    <a:ext uri="{9D8B030D-6E8A-4147-A177-3AD203B41FA5}">
                      <a16:colId xmlns:a16="http://schemas.microsoft.com/office/drawing/2014/main" val="883813065"/>
                    </a:ext>
                  </a:extLst>
                </a:gridCol>
                <a:gridCol w="2814626">
                  <a:extLst>
                    <a:ext uri="{9D8B030D-6E8A-4147-A177-3AD203B41FA5}">
                      <a16:colId xmlns:a16="http://schemas.microsoft.com/office/drawing/2014/main" val="1627507601"/>
                    </a:ext>
                  </a:extLst>
                </a:gridCol>
              </a:tblGrid>
              <a:tr h="17696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Typ podpory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u="none" strike="noStrike" dirty="0">
                          <a:effectLst/>
                        </a:rPr>
                        <a:t>Specifikace podpory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u="none" strike="noStrike" dirty="0">
                          <a:effectLst/>
                        </a:rPr>
                        <a:t>Jednotka pro záznam rozsahu podpory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ctr"/>
                </a:tc>
                <a:extLst>
                  <a:ext uri="{0D108BD9-81ED-4DB2-BD59-A6C34878D82A}">
                    <a16:rowId xmlns:a16="http://schemas.microsoft.com/office/drawing/2014/main" val="1033542478"/>
                  </a:ext>
                </a:extLst>
              </a:tr>
              <a:tr h="831270">
                <a:tc rowSpan="2">
                  <a:txBody>
                    <a:bodyPr/>
                    <a:lstStyle/>
                    <a:p>
                      <a:pPr algn="l" fontAlgn="ctr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None/>
                      </a:pPr>
                      <a:r>
                        <a:rPr lang="cs-CZ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</a:t>
                      </a:r>
                      <a:r>
                        <a:rPr lang="cs-CZ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Krizové, azylové a „přechodové“ ubytování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u="none" strike="noStrike" dirty="0">
                          <a:effectLst/>
                        </a:rPr>
                        <a:t>7.1 Pobyt v azylovém domu či v domě/bytu na půl cesty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dirty="0">
                          <a:effectLst/>
                        </a:rPr>
                        <a:t>Délka pobytu ve dnech, resp. nocích. Za každý kalendářní den je možné vykázat pouze jednu jednotku (tj. nevykazuje se zvlášť den a noc za jeden kalendářní den). Pro účely OPZ se 1 den/noc rovná 1 hodině (60 minut).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/>
                </a:tc>
                <a:extLst>
                  <a:ext uri="{0D108BD9-81ED-4DB2-BD59-A6C34878D82A}">
                    <a16:rowId xmlns:a16="http://schemas.microsoft.com/office/drawing/2014/main" val="1547959022"/>
                  </a:ext>
                </a:extLst>
              </a:tr>
              <a:tr h="11601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u="none" strike="noStrike">
                          <a:effectLst/>
                        </a:rPr>
                        <a:t>7.4 Poskytování základních činností v krizovém, azylovém a "přechodovém" ubytování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dirty="0">
                          <a:effectLst/>
                        </a:rPr>
                        <a:t>Hodina (60 minut). Touto jednotkou se vyjadřuje, po jakou dobu byly účastníkovi poskytovány základní činnosti stanovené zákonem o sociálních službách; nezapočítávají se základní činnosti poskytnutí ubytování, poskytnutí stravy </a:t>
                      </a:r>
                      <a:r>
                        <a:rPr lang="cs-CZ" sz="1000" u="none" strike="noStrike" dirty="0" smtClean="0">
                          <a:effectLst/>
                        </a:rPr>
                        <a:t>nebo </a:t>
                      </a:r>
                      <a:r>
                        <a:rPr lang="cs-CZ" sz="1000" u="none" strike="noStrike" dirty="0">
                          <a:effectLst/>
                        </a:rPr>
                        <a:t>pomoc při zajištění stravy - jedná se o podporu vykázanou v rámci 7.1 Pobyt v azylovém domu či v domě/bytu na půl cesty.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/>
                </a:tc>
                <a:extLst>
                  <a:ext uri="{0D108BD9-81ED-4DB2-BD59-A6C34878D82A}">
                    <a16:rowId xmlns:a16="http://schemas.microsoft.com/office/drawing/2014/main" val="53872556"/>
                  </a:ext>
                </a:extLst>
              </a:tr>
              <a:tr h="639945">
                <a:tc>
                  <a:txBody>
                    <a:bodyPr/>
                    <a:lstStyle/>
                    <a:p>
                      <a:pPr algn="l" fontAlgn="b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Char char="8"/>
                      </a:pPr>
                      <a:r>
                        <a:rPr lang="cs-CZ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Ambulantní služby (mimo podpory zdraví, včetně duševního)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dirty="0">
                          <a:effectLst/>
                        </a:rPr>
                        <a:t>8.1 Využití sociální rehabilitace, sociálně terapeutické dílny, centra denních služeb pro tělesně postižené nebo služeb následné péče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dirty="0">
                          <a:effectLst/>
                        </a:rPr>
                        <a:t>Hodina (60 minut).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55" marR="8455" marT="8455" marB="0" anchor="b"/>
                </a:tc>
                <a:extLst>
                  <a:ext uri="{0D108BD9-81ED-4DB2-BD59-A6C34878D82A}">
                    <a16:rowId xmlns:a16="http://schemas.microsoft.com/office/drawing/2014/main" val="3692296258"/>
                  </a:ext>
                </a:extLst>
              </a:tr>
            </a:tbl>
          </a:graphicData>
        </a:graphic>
      </p:graphicFrame>
      <p:sp>
        <p:nvSpPr>
          <p:cNvPr id="7" name="Šipka dolů 6"/>
          <p:cNvSpPr/>
          <p:nvPr/>
        </p:nvSpPr>
        <p:spPr>
          <a:xfrm>
            <a:off x="4020476" y="6093296"/>
            <a:ext cx="484632" cy="3208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47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100" dirty="0" smtClean="0"/>
              <a:t>Dokumenty potřebné k monitorování indikátorů příjemce dotace předává prostřednictvím průběžných Zpráv o realizaci projektu ve smluvně stanovených termínech:</a:t>
            </a:r>
          </a:p>
          <a:p>
            <a:pPr marL="0" indent="0">
              <a:buNone/>
            </a:pPr>
            <a:endParaRPr lang="cs-CZ" sz="1100" dirty="0"/>
          </a:p>
          <a:p>
            <a:pPr marL="0" indent="0">
              <a:buNone/>
            </a:pPr>
            <a:endParaRPr lang="cs-CZ" sz="1100" dirty="0" smtClean="0"/>
          </a:p>
          <a:p>
            <a:pPr marL="0" indent="0">
              <a:buNone/>
            </a:pPr>
            <a:endParaRPr lang="cs-CZ" sz="1100" dirty="0"/>
          </a:p>
          <a:p>
            <a:pPr marL="0" indent="0">
              <a:buNone/>
            </a:pPr>
            <a:endParaRPr lang="cs-CZ" sz="1100" dirty="0" smtClean="0"/>
          </a:p>
          <a:p>
            <a:pPr marL="0" indent="0">
              <a:buNone/>
            </a:pPr>
            <a:endParaRPr lang="cs-CZ" sz="1100" dirty="0"/>
          </a:p>
          <a:p>
            <a:pPr marL="0" indent="0">
              <a:buNone/>
            </a:pPr>
            <a:endParaRPr lang="cs-CZ" sz="1100" dirty="0" smtClean="0"/>
          </a:p>
          <a:p>
            <a:pPr marL="0" indent="0">
              <a:buNone/>
            </a:pPr>
            <a:endParaRPr lang="cs-CZ" sz="1100" dirty="0"/>
          </a:p>
          <a:p>
            <a:pPr marL="0" indent="0">
              <a:buNone/>
            </a:pPr>
            <a:endParaRPr lang="cs-CZ" sz="1100" dirty="0" smtClean="0"/>
          </a:p>
          <a:p>
            <a:pPr marL="0" indent="0">
              <a:buNone/>
            </a:pPr>
            <a:endParaRPr lang="cs-CZ" sz="1100" dirty="0"/>
          </a:p>
          <a:p>
            <a:pPr marL="0" indent="0">
              <a:buNone/>
            </a:pPr>
            <a:endParaRPr lang="cs-CZ" sz="1100" dirty="0" smtClean="0"/>
          </a:p>
          <a:p>
            <a:pPr marL="0" indent="0">
              <a:buNone/>
            </a:pPr>
            <a:endParaRPr lang="cs-CZ" sz="1100" dirty="0"/>
          </a:p>
          <a:p>
            <a:pPr marL="0" indent="0">
              <a:buNone/>
            </a:pPr>
            <a:endParaRPr lang="cs-CZ" sz="1100" dirty="0" smtClean="0"/>
          </a:p>
          <a:p>
            <a:pPr marL="0" indent="0">
              <a:buNone/>
            </a:pPr>
            <a:endParaRPr lang="cs-CZ" sz="1100" dirty="0"/>
          </a:p>
          <a:p>
            <a:pPr marL="0" indent="0">
              <a:buNone/>
            </a:pPr>
            <a:endParaRPr lang="cs-CZ" sz="1100" dirty="0" smtClean="0"/>
          </a:p>
          <a:p>
            <a:pPr marL="0" indent="0">
              <a:buNone/>
            </a:pPr>
            <a:endParaRPr lang="cs-CZ" sz="1100" dirty="0"/>
          </a:p>
          <a:p>
            <a:pPr marL="0" indent="0">
              <a:buNone/>
            </a:pPr>
            <a:endParaRPr lang="cs-CZ" sz="1100" dirty="0" smtClean="0"/>
          </a:p>
          <a:p>
            <a:pPr marL="0" indent="0">
              <a:buNone/>
            </a:pPr>
            <a:endParaRPr lang="cs-CZ" sz="1100" dirty="0"/>
          </a:p>
          <a:p>
            <a:pPr marL="0" indent="0">
              <a:buNone/>
            </a:pPr>
            <a:r>
              <a:rPr lang="cs-CZ" sz="1100" b="1" u="sng" dirty="0" smtClean="0"/>
              <a:t>Součástí průběžné Zprávy o realizaci projektu</a:t>
            </a:r>
            <a:r>
              <a:rPr lang="cs-CZ" sz="1100" dirty="0" smtClean="0"/>
              <a:t>:</a:t>
            </a:r>
          </a:p>
          <a:p>
            <a:r>
              <a:rPr lang="cs-CZ" sz="1100" dirty="0" smtClean="0"/>
              <a:t>Příloha č. 1 – Podpořené osoby</a:t>
            </a:r>
          </a:p>
          <a:p>
            <a:r>
              <a:rPr lang="cs-CZ" sz="1100" dirty="0" smtClean="0"/>
              <a:t>Příloha č. 2 - Kapacita</a:t>
            </a:r>
          </a:p>
          <a:p>
            <a:r>
              <a:rPr lang="cs-CZ" sz="1100" dirty="0" smtClean="0"/>
              <a:t>CSV šablona pro import dat</a:t>
            </a:r>
          </a:p>
          <a:p>
            <a:pPr marL="0" indent="0">
              <a:buNone/>
            </a:pPr>
            <a:endParaRPr lang="cs-CZ" sz="1100" dirty="0" smtClean="0"/>
          </a:p>
          <a:p>
            <a:pPr marL="0" indent="0">
              <a:buNone/>
            </a:pPr>
            <a:r>
              <a:rPr lang="cs-CZ" sz="1100" b="1" u="sng" dirty="0" smtClean="0"/>
              <a:t>Způsob předkládání průběžné Zprávy o realizaci projektu včetně příloh</a:t>
            </a:r>
            <a:r>
              <a:rPr lang="cs-CZ" sz="1100" dirty="0" smtClean="0"/>
              <a:t>:</a:t>
            </a:r>
          </a:p>
          <a:p>
            <a:r>
              <a:rPr lang="cs-CZ" sz="1100" dirty="0" smtClean="0"/>
              <a:t>Průběžná zpráva o realizaci projektu – elektronicky v textovém editoru na e-mail projektového manažera a v listinné podobě</a:t>
            </a:r>
          </a:p>
          <a:p>
            <a:r>
              <a:rPr lang="cs-CZ" sz="1100" dirty="0"/>
              <a:t>P</a:t>
            </a:r>
            <a:r>
              <a:rPr lang="cs-CZ" sz="1100" dirty="0" smtClean="0"/>
              <a:t>říloha č. 1 – Podpořené osoby</a:t>
            </a:r>
          </a:p>
          <a:p>
            <a:r>
              <a:rPr lang="cs-CZ" sz="1100" dirty="0"/>
              <a:t>P</a:t>
            </a:r>
            <a:r>
              <a:rPr lang="cs-CZ" sz="1100" dirty="0" smtClean="0"/>
              <a:t>říloha č. 2 - Kapacita                          !!! pouze elektronicky na e-mail projektového manažera!!!     </a:t>
            </a:r>
          </a:p>
          <a:p>
            <a:r>
              <a:rPr lang="cs-CZ" sz="1100" dirty="0" smtClean="0"/>
              <a:t>CSV šablona pro import dat </a:t>
            </a:r>
            <a:endParaRPr lang="cs-CZ" sz="1100" dirty="0"/>
          </a:p>
          <a:p>
            <a:pPr marL="0" indent="0">
              <a:buNone/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499472"/>
              </p:ext>
            </p:extLst>
          </p:nvPr>
        </p:nvGraphicFramePr>
        <p:xfrm>
          <a:off x="430712" y="1124744"/>
          <a:ext cx="7813695" cy="31468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2748">
                  <a:extLst>
                    <a:ext uri="{9D8B030D-6E8A-4147-A177-3AD203B41FA5}">
                      <a16:colId xmlns:a16="http://schemas.microsoft.com/office/drawing/2014/main" val="2494240423"/>
                    </a:ext>
                  </a:extLst>
                </a:gridCol>
                <a:gridCol w="1952748">
                  <a:extLst>
                    <a:ext uri="{9D8B030D-6E8A-4147-A177-3AD203B41FA5}">
                      <a16:colId xmlns:a16="http://schemas.microsoft.com/office/drawing/2014/main" val="320194494"/>
                    </a:ext>
                  </a:extLst>
                </a:gridCol>
                <a:gridCol w="1952748">
                  <a:extLst>
                    <a:ext uri="{9D8B030D-6E8A-4147-A177-3AD203B41FA5}">
                      <a16:colId xmlns:a16="http://schemas.microsoft.com/office/drawing/2014/main" val="1341098784"/>
                    </a:ext>
                  </a:extLst>
                </a:gridCol>
                <a:gridCol w="1955451">
                  <a:extLst>
                    <a:ext uri="{9D8B030D-6E8A-4147-A177-3AD203B41FA5}">
                      <a16:colId xmlns:a16="http://schemas.microsoft.com/office/drawing/2014/main" val="1619575592"/>
                    </a:ext>
                  </a:extLst>
                </a:gridCol>
              </a:tblGrid>
              <a:tr h="288032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 smtClean="0">
                          <a:effectLst/>
                        </a:rPr>
                        <a:t>Harmonogram</a:t>
                      </a:r>
                      <a:r>
                        <a:rPr lang="cs-CZ" sz="1200" b="1" baseline="0" dirty="0" smtClean="0">
                          <a:effectLst/>
                        </a:rPr>
                        <a:t> </a:t>
                      </a:r>
                      <a:r>
                        <a:rPr lang="cs-CZ" sz="1100" b="1" dirty="0" smtClean="0">
                          <a:effectLst/>
                        </a:rPr>
                        <a:t>předkládání </a:t>
                      </a:r>
                      <a:r>
                        <a:rPr lang="cs-CZ" sz="1100" b="1" dirty="0">
                          <a:effectLst/>
                        </a:rPr>
                        <a:t>monitorovacích zpráv o realizaci </a:t>
                      </a:r>
                      <a:r>
                        <a:rPr lang="cs-CZ" sz="1100" b="1" dirty="0" smtClean="0">
                          <a:effectLst/>
                        </a:rPr>
                        <a:t>služby</a:t>
                      </a:r>
                      <a:endParaRPr lang="cs-CZ" sz="12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459993"/>
                  </a:ext>
                </a:extLst>
              </a:tr>
              <a:tr h="2995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Pořadí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Začátek monitorovacího období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Konec monitorovacího období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Termín předložení monitorovací zprávy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42502662"/>
                  </a:ext>
                </a:extLst>
              </a:tr>
              <a:tr h="3516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1. Monitorovací zpráva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1. 1. 2021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31. 3. 2021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12. 4. 2021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478824"/>
                  </a:ext>
                </a:extLst>
              </a:tr>
              <a:tr h="3516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2. Monitorovací zpráva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1. 4. 2021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30. 6. 2021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12. 7. 2021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6206509"/>
                  </a:ext>
                </a:extLst>
              </a:tr>
              <a:tr h="3516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3. Monitorovací zpráva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1. 7. 2021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30. 9. 2021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12. 10. 2021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63657883"/>
                  </a:ext>
                </a:extLst>
              </a:tr>
              <a:tr h="3516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4. Monitorovací zpráva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1. 10. 2021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31. 12. 2021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12. 1. 2022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2388229"/>
                  </a:ext>
                </a:extLst>
              </a:tr>
              <a:tr h="3516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5. Monitorovací zpráva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1. 1. 2022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31. 3. 2022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12. 4. 2022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15584811"/>
                  </a:ext>
                </a:extLst>
              </a:tr>
              <a:tr h="3516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6. Monitorovací zpráva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1. 7. 2022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30. 6. 2022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12. 7. 2022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11853577"/>
                  </a:ext>
                </a:extLst>
              </a:tr>
              <a:tr h="390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Závěrečná zpráva o realizaci projektu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1. 1. 2021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30. 6. 2022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31. 7. 2022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94116253"/>
                  </a:ext>
                </a:extLst>
              </a:tr>
            </a:tbl>
          </a:graphicData>
        </a:graphic>
      </p:graphicFrame>
      <p:sp>
        <p:nvSpPr>
          <p:cNvPr id="4" name="Pravá složená závorka 3"/>
          <p:cNvSpPr/>
          <p:nvPr/>
        </p:nvSpPr>
        <p:spPr>
          <a:xfrm>
            <a:off x="2627784" y="5949280"/>
            <a:ext cx="155448" cy="43204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46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2022</TotalTime>
  <Words>4684</Words>
  <Application>Microsoft Office PowerPoint</Application>
  <PresentationFormat>Předvádění na obrazovce (4:3)</PresentationFormat>
  <Paragraphs>473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Arial</vt:lpstr>
      <vt:lpstr>Calibri</vt:lpstr>
      <vt:lpstr>Times New Roman</vt:lpstr>
      <vt:lpstr>Wingdings</vt:lpstr>
      <vt:lpstr>Motiv sady Office</vt:lpstr>
      <vt:lpstr>Seminář pro příjemce dotace  -věcná část-</vt:lpstr>
      <vt:lpstr>Shrnutí projektu</vt:lpstr>
      <vt:lpstr>Cílové skupiny</vt:lpstr>
      <vt:lpstr>Monitorovací indikátory  - povinnosti příjemce dotace plnit monitorovací indikátory se závazkem hodnoty  </vt:lpstr>
      <vt:lpstr>Prezentace aplikace PowerPoint</vt:lpstr>
      <vt:lpstr> Monitorovací indikátory  - povinnosti příjemce dotace plnit monitorovací indikátory bez závazku hodnoty (vyhodnocení situace osoby po ukončení účasti v projektu) </vt:lpstr>
      <vt:lpstr>Monitorovací indikátory  - povinnosti příjemce dotace monitorovat průběh sociální služby u jednotlivé podpořené osoby v projektu</vt:lpstr>
      <vt:lpstr>Prezentace aplikace PowerPoint</vt:lpstr>
      <vt:lpstr>Prezentace aplikace PowerPoint</vt:lpstr>
      <vt:lpstr>Zpráva o realizaci projektu</vt:lpstr>
      <vt:lpstr>Prezentace aplikace PowerPoint</vt:lpstr>
      <vt:lpstr>Zpráva o realizaci projektu („ZoR“)</vt:lpstr>
      <vt:lpstr>Přílohy ke zprávě o realizaci projektu – sociální rehabilitace</vt:lpstr>
      <vt:lpstr>Přílohy ke zprávě o realizaci projektu – sociální rehabilitace</vt:lpstr>
      <vt:lpstr>Přílohy ke zprávě o realizaci projektu – sociální rehabilitace</vt:lpstr>
      <vt:lpstr>Přílohy ke zprávě o realizaci projektu – sociální rehabilitace</vt:lpstr>
      <vt:lpstr>Přílohy ke zprávě o realizaci projektu – domy na půl cesty</vt:lpstr>
      <vt:lpstr>Přílohy ke zprávě o realizaci projektu – domy na půl cesty</vt:lpstr>
      <vt:lpstr>Přílohy ke zprávě o realizaci projektu – domy na půl cesty</vt:lpstr>
      <vt:lpstr>Přílohy ke zprávě o realizaci projektu – domy na půl cesty</vt:lpstr>
      <vt:lpstr> Publicita  </vt:lpstr>
      <vt:lpstr>Publicita </vt:lpstr>
      <vt:lpstr>Publicita</vt:lpstr>
      <vt:lpstr>Publicita</vt:lpstr>
      <vt:lpstr>Ochrana osobních údajů</vt:lpstr>
      <vt:lpstr>Ochrana osobních údajů</vt:lpstr>
      <vt:lpstr>Veřejné zakázky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Trličíková Michala (MPSV)</dc:creator>
  <cp:lastModifiedBy>Kulhánková Renata</cp:lastModifiedBy>
  <cp:revision>147</cp:revision>
  <dcterms:created xsi:type="dcterms:W3CDTF">2015-05-26T11:30:55Z</dcterms:created>
  <dcterms:modified xsi:type="dcterms:W3CDTF">2020-12-01T11:13:53Z</dcterms:modified>
</cp:coreProperties>
</file>