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8" r:id="rId2"/>
    <p:sldId id="323" r:id="rId3"/>
    <p:sldId id="324" r:id="rId4"/>
    <p:sldId id="325" r:id="rId5"/>
    <p:sldId id="326" r:id="rId6"/>
    <p:sldId id="321" r:id="rId7"/>
    <p:sldId id="261" r:id="rId8"/>
  </p:sldIdLst>
  <p:sldSz cx="9144000" cy="6858000" type="screen4x3"/>
  <p:notesSz cx="6858000" cy="9144000"/>
  <p:defaultTextStyle>
    <a:defPPr>
      <a:defRPr lang="cs-CZ"/>
    </a:defPPr>
    <a:lvl1pPr algn="l" rtl="0" fontAlgn="base">
      <a:lnSpc>
        <a:spcPct val="80000"/>
      </a:lnSpc>
      <a:spcBef>
        <a:spcPct val="2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lnSpc>
        <a:spcPct val="80000"/>
      </a:lnSpc>
      <a:spcBef>
        <a:spcPct val="2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lnSpc>
        <a:spcPct val="80000"/>
      </a:lnSpc>
      <a:spcBef>
        <a:spcPct val="2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lnSpc>
        <a:spcPct val="80000"/>
      </a:lnSpc>
      <a:spcBef>
        <a:spcPct val="2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lnSpc>
        <a:spcPct val="80000"/>
      </a:lnSpc>
      <a:spcBef>
        <a:spcPct val="2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FFFF99"/>
    <a:srgbClr val="FF9900"/>
    <a:srgbClr val="0099FF"/>
    <a:srgbClr val="FF3300"/>
    <a:srgbClr val="00CCFF"/>
    <a:srgbClr val="FFCC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692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DB3693FF-BED1-406A-8A18-A66333C0EE4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55187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B5A8A41-470D-4997-AF76-BFA79100F1D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29521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F30D7-8D93-46F4-8806-AAE0C7F9F474}" type="datetime1">
              <a:rPr lang="cs-CZ"/>
              <a:pPr>
                <a:defRPr/>
              </a:pPr>
              <a:t>26.4.2011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1AFCE-B882-4812-B73B-14E97616EDC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13E46-CD72-4965-879E-CC139B147A18}" type="datetime1">
              <a:rPr lang="cs-CZ"/>
              <a:pPr>
                <a:defRPr/>
              </a:pPr>
              <a:t>26.4.2011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5106B-987C-4B10-AFBF-4EA58618C23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ED40D-1E5C-4CBF-B8DC-8F5254E7BEF5}" type="datetime1">
              <a:rPr lang="cs-CZ"/>
              <a:pPr>
                <a:defRPr/>
              </a:pPr>
              <a:t>26.4.2011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19247-1AFD-4AD0-A70B-7D0581BB61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34D9D-6F05-4D28-AF91-6A5581BE110C}" type="datetime1">
              <a:rPr lang="cs-CZ"/>
              <a:pPr>
                <a:defRPr/>
              </a:pPr>
              <a:t>26.4.2011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0CF97-8A9A-4113-AE79-D01D32AB36F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E0F8D-5B62-43EC-AD1C-9AF8271F3895}" type="datetime1">
              <a:rPr lang="cs-CZ"/>
              <a:pPr>
                <a:defRPr/>
              </a:pPr>
              <a:t>26.4.2011</a:t>
            </a:fld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FFB81-2D9D-475E-9830-099AD1FB096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7F26F-1412-4713-ABB4-5B20E42E460D}" type="datetime1">
              <a:rPr lang="cs-CZ"/>
              <a:pPr>
                <a:defRPr/>
              </a:pPr>
              <a:t>26.4.2011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23763-4434-4ACE-848D-C38BF2551B7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D1784-7C33-419C-B7ED-20A2F455190C}" type="datetime1">
              <a:rPr lang="cs-CZ"/>
              <a:pPr>
                <a:defRPr/>
              </a:pPr>
              <a:t>26.4.2011</a:t>
            </a:fld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CBDF2-561B-4A96-8F34-3FF68F33F9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0FFA0-A146-4BF7-9050-C7D0BAA062AB}" type="datetime1">
              <a:rPr lang="cs-CZ"/>
              <a:pPr>
                <a:defRPr/>
              </a:pPr>
              <a:t>26.4.2011</a:t>
            </a:fld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5BBF7-DBCC-4E23-8A89-B984B08C2AD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6B171-99B3-46EB-AE09-A4BC26E502FA}" type="datetime1">
              <a:rPr lang="cs-CZ"/>
              <a:pPr>
                <a:defRPr/>
              </a:pPr>
              <a:t>26.4.2011</a:t>
            </a:fld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BCCBF-7D61-4624-8BA2-9485BDA960B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1CCC7-1D06-4140-B803-C64D43BB257A}" type="datetime1">
              <a:rPr lang="cs-CZ"/>
              <a:pPr>
                <a:defRPr/>
              </a:pPr>
              <a:t>26.4.2011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BEE78-A831-40B3-A8D3-48FE790B9F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09738-A3FE-4E26-9206-E441892D4DFB}" type="datetime1">
              <a:rPr lang="cs-CZ"/>
              <a:pPr>
                <a:defRPr/>
              </a:pPr>
              <a:t>26.4.2011</a:t>
            </a:fld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1FD5F-A767-4A0B-9C01-EB3486B8099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61B74AFF-A9D5-463D-8DF9-EADA43E7A435}" type="datetime1">
              <a:rPr lang="cs-CZ"/>
              <a:pPr>
                <a:defRPr/>
              </a:pPr>
              <a:t>26.4.2011</a:t>
            </a:fld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4A85DFEC-A07F-4907-9001-0C14A9C1DFF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2924175"/>
            <a:ext cx="7993063" cy="1143000"/>
          </a:xfrm>
          <a:effectLst>
            <a:outerShdw dist="35921" dir="2700000" algn="ctr" rotWithShape="0">
              <a:srgbClr val="333333">
                <a:alpha val="50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cs-CZ" sz="3000" b="1" dirty="0" smtClean="0">
                <a:solidFill>
                  <a:schemeClr val="bg1"/>
                </a:solidFill>
                <a:latin typeface="Arial" charset="0"/>
              </a:rPr>
              <a:t>Digitální mapa veřejné správy</a:t>
            </a:r>
            <a:br>
              <a:rPr lang="cs-CZ" sz="3000" b="1" dirty="0" smtClean="0">
                <a:solidFill>
                  <a:schemeClr val="bg1"/>
                </a:solidFill>
                <a:latin typeface="Arial" charset="0"/>
              </a:rPr>
            </a:br>
            <a:r>
              <a:rPr lang="cs-CZ" sz="3000" b="1" dirty="0" smtClean="0">
                <a:solidFill>
                  <a:schemeClr val="bg1"/>
                </a:solidFill>
                <a:latin typeface="Arial" charset="0"/>
              </a:rPr>
              <a:t>Plzeňského kraje (DMVS PK)</a:t>
            </a:r>
            <a:br>
              <a:rPr lang="cs-CZ" sz="3000" b="1" dirty="0" smtClean="0">
                <a:solidFill>
                  <a:schemeClr val="bg1"/>
                </a:solidFill>
                <a:latin typeface="Arial" charset="0"/>
              </a:rPr>
            </a:br>
            <a:r>
              <a:rPr lang="cs-CZ" sz="3000" b="1" dirty="0" smtClean="0">
                <a:solidFill>
                  <a:schemeClr val="bg1"/>
                </a:solidFill>
                <a:latin typeface="Arial" charset="0"/>
              </a:rPr>
              <a:t/>
            </a:r>
            <a:br>
              <a:rPr lang="cs-CZ" sz="3000" b="1" dirty="0" smtClean="0">
                <a:solidFill>
                  <a:schemeClr val="bg1"/>
                </a:solidFill>
                <a:latin typeface="Arial" charset="0"/>
              </a:rPr>
            </a:br>
            <a:r>
              <a:rPr lang="cs-CZ" sz="3000" b="1" dirty="0" smtClean="0">
                <a:solidFill>
                  <a:schemeClr val="bg1"/>
                </a:solidFill>
                <a:latin typeface="Arial" charset="0"/>
              </a:rPr>
              <a:t>+ </a:t>
            </a:r>
            <a:r>
              <a:rPr lang="cs-CZ" sz="3000" b="1" dirty="0" err="1" smtClean="0">
                <a:solidFill>
                  <a:schemeClr val="bg1"/>
                </a:solidFill>
                <a:latin typeface="Arial" charset="0"/>
              </a:rPr>
              <a:t>ortofoto</a:t>
            </a:r>
            <a:r>
              <a:rPr lang="cs-CZ" sz="3000" b="1" dirty="0" smtClean="0">
                <a:solidFill>
                  <a:schemeClr val="bg1"/>
                </a:solidFill>
                <a:latin typeface="Arial" charset="0"/>
              </a:rPr>
              <a:t/>
            </a:r>
            <a:br>
              <a:rPr lang="cs-CZ" sz="3000" b="1" dirty="0" smtClean="0">
                <a:solidFill>
                  <a:schemeClr val="bg1"/>
                </a:solidFill>
                <a:latin typeface="Arial" charset="0"/>
              </a:rPr>
            </a:br>
            <a:endParaRPr lang="cs-CZ" sz="18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5786438"/>
            <a:ext cx="7848600" cy="811212"/>
          </a:xfrm>
          <a:effectLst>
            <a:outerShdw dist="17961" dir="2700000" algn="ctr" rotWithShape="0">
              <a:srgbClr val="4D4D4D"/>
            </a:outerShdw>
          </a:effectLst>
        </p:spPr>
        <p:txBody>
          <a:bodyPr/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cs-CZ" sz="1600" dirty="0" smtClean="0">
                <a:solidFill>
                  <a:schemeClr val="bg1"/>
                </a:solidFill>
                <a:latin typeface="Arial" charset="0"/>
              </a:rPr>
              <a:t>Krajský úřad Plzeňského kraje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cs-CZ" sz="2000" b="1" dirty="0" smtClean="0">
                <a:solidFill>
                  <a:schemeClr val="bg1"/>
                </a:solidFill>
                <a:latin typeface="Arial" charset="0"/>
              </a:rPr>
              <a:t>Odbor informatiky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32656"/>
            <a:ext cx="6284484" cy="87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</a:pPr>
            <a:fld id="{6ABE051A-4FCF-4044-BE64-A189BD479ADE}" type="slidenum">
              <a:rPr lang="cs-CZ" sz="1400">
                <a:latin typeface="Times New Roman" pitchFamily="18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</a:pPr>
              <a:t>2</a:t>
            </a:fld>
            <a:endParaRPr lang="cs-CZ" sz="1400">
              <a:latin typeface="Times New Roman" pitchFamily="18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620713"/>
            <a:ext cx="8353425" cy="57610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cs-CZ" sz="2000" b="1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dirty="0" smtClean="0">
                <a:latin typeface="Arial" charset="0"/>
              </a:rPr>
              <a:t> </a:t>
            </a:r>
            <a:endParaRPr lang="cs-CZ" sz="2000" dirty="0" smtClean="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611560" y="715962"/>
            <a:ext cx="8353425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defRPr/>
            </a:pPr>
            <a:r>
              <a:rPr lang="cs-CZ" b="1" dirty="0" smtClean="0"/>
              <a:t>Digitální </a:t>
            </a:r>
            <a:r>
              <a:rPr lang="cs-CZ" b="1" dirty="0"/>
              <a:t>mapa veřejné správy Plzeňského kraje</a:t>
            </a:r>
          </a:p>
          <a:p>
            <a:pPr marL="342900" indent="-342900">
              <a:defRPr/>
            </a:pPr>
            <a:endParaRPr lang="cs-CZ" sz="2000" b="1" dirty="0"/>
          </a:p>
          <a:p>
            <a:pPr marL="342900" indent="-342900">
              <a:defRPr/>
            </a:pPr>
            <a:r>
              <a:rPr lang="cs-CZ" sz="2000" b="1" dirty="0" smtClean="0"/>
              <a:t>Součást celostátního projektu Digitální mapa veřejné správy ČR</a:t>
            </a:r>
            <a:endParaRPr lang="cs-CZ" sz="2000" b="1" dirty="0"/>
          </a:p>
          <a:p>
            <a:pPr marL="342900" indent="-342900">
              <a:defRPr/>
            </a:pPr>
            <a:endParaRPr lang="cs-CZ" sz="2000" b="1" dirty="0" smtClean="0"/>
          </a:p>
          <a:p>
            <a:pPr algn="just"/>
            <a:r>
              <a:rPr lang="cs-CZ" sz="2000" dirty="0" smtClean="0"/>
              <a:t>DMVS je </a:t>
            </a:r>
            <a:r>
              <a:rPr lang="cs-CZ" sz="2000" dirty="0"/>
              <a:t>centrální projekt pod záštitou Ministerstva vnitra vznikající na základě </a:t>
            </a:r>
            <a:r>
              <a:rPr lang="cs-CZ" sz="2000" dirty="0" smtClean="0"/>
              <a:t>Memoranda </a:t>
            </a:r>
            <a:r>
              <a:rPr lang="cs-CZ" sz="2000" dirty="0"/>
              <a:t>podepsaného ministerstvem vnitra, ministerstvem životního prostředí, ministerstvem pro místní rozvoj, ministerstvem zemědělství, Českým úřadem zeměměřickým a katastrálním, Svazem měst a obcí ČR a Asociací krajů ČR. </a:t>
            </a:r>
          </a:p>
          <a:p>
            <a:pPr marL="342900" indent="-342900">
              <a:defRPr/>
            </a:pPr>
            <a:endParaRPr lang="cs-CZ" sz="2000" b="1" dirty="0" smtClean="0"/>
          </a:p>
          <a:p>
            <a:pPr marL="342900" indent="-342900">
              <a:defRPr/>
            </a:pPr>
            <a:r>
              <a:rPr lang="cs-CZ" sz="2000" b="1" dirty="0" smtClean="0"/>
              <a:t>Projekt DMVS PK</a:t>
            </a:r>
          </a:p>
          <a:p>
            <a:pPr marL="342900" indent="-342900">
              <a:defRPr/>
            </a:pPr>
            <a:endParaRPr lang="cs-CZ" sz="2000" b="1" dirty="0"/>
          </a:p>
          <a:p>
            <a:pPr marL="342900" indent="-342900">
              <a:defRPr/>
            </a:pPr>
            <a:r>
              <a:rPr lang="cs-CZ" sz="2000" dirty="0"/>
              <a:t>Celková částka 26 mil Kč</a:t>
            </a:r>
          </a:p>
          <a:p>
            <a:pPr marL="342900" indent="-342900">
              <a:defRPr/>
            </a:pPr>
            <a:endParaRPr lang="cs-CZ" sz="2000" b="1" dirty="0" smtClean="0"/>
          </a:p>
          <a:p>
            <a:pPr marL="342900" indent="-342900">
              <a:defRPr/>
            </a:pPr>
            <a:endParaRPr lang="cs-CZ" sz="2000" b="1" dirty="0"/>
          </a:p>
          <a:p>
            <a:pPr marL="342900" indent="-342900">
              <a:defRPr/>
            </a:pPr>
            <a:r>
              <a:rPr lang="cs-CZ" sz="2000" b="1" dirty="0"/>
              <a:t>Více informací na adrese </a:t>
            </a:r>
            <a:r>
              <a:rPr lang="cs-CZ" sz="2000" b="1" u="sng" dirty="0">
                <a:solidFill>
                  <a:schemeClr val="accent2"/>
                </a:solidFill>
              </a:rPr>
              <a:t>http://dmvs.plzensky-kraj.cz</a:t>
            </a:r>
          </a:p>
          <a:p>
            <a:pPr marL="342900" indent="-342900">
              <a:defRPr/>
            </a:pPr>
            <a:endParaRPr lang="cs-CZ" sz="20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0767" y="0"/>
            <a:ext cx="4038640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fi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6000" y="216000"/>
            <a:ext cx="146717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625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</a:pPr>
            <a:fld id="{CF33C0E6-FFFA-4223-81A0-07254D77BC48}" type="slidenum">
              <a:rPr lang="cs-CZ" sz="1400">
                <a:latin typeface="Times New Roman" pitchFamily="18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</a:pPr>
              <a:t>3</a:t>
            </a:fld>
            <a:endParaRPr lang="cs-CZ" sz="1400">
              <a:latin typeface="Times New Roman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620713"/>
            <a:ext cx="8353425" cy="57610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cs-CZ" sz="2000" b="1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smtClean="0">
                <a:latin typeface="Arial" charset="0"/>
              </a:rPr>
              <a:t> </a:t>
            </a:r>
            <a:endParaRPr lang="cs-CZ" sz="2000" smtClean="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611560" y="714376"/>
            <a:ext cx="8517847" cy="588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defRPr/>
            </a:pPr>
            <a:r>
              <a:rPr lang="cs-CZ" b="1" dirty="0"/>
              <a:t>Účelová katastrální mapa</a:t>
            </a:r>
          </a:p>
          <a:p>
            <a:pPr marL="342900" indent="-342900">
              <a:defRPr/>
            </a:pPr>
            <a:endParaRPr lang="cs-CZ" sz="2000" b="1" dirty="0"/>
          </a:p>
          <a:p>
            <a:pPr marL="342900" indent="-342900">
              <a:defRPr/>
            </a:pPr>
            <a:r>
              <a:rPr lang="cs-CZ" sz="2000" b="1" dirty="0"/>
              <a:t>Digitalizace katastrálních map v území kde není DKM nebo KMD</a:t>
            </a:r>
            <a:endParaRPr lang="cs-CZ" sz="2000" dirty="0"/>
          </a:p>
          <a:p>
            <a:pPr marL="342900" indent="-342900">
              <a:buFontTx/>
              <a:buChar char="-"/>
              <a:defRPr/>
            </a:pPr>
            <a:endParaRPr lang="cs-CZ" sz="2000" dirty="0"/>
          </a:p>
          <a:p>
            <a:pPr marL="342900" lvl="1" indent="-342900">
              <a:buFontTx/>
              <a:buChar char="-"/>
              <a:defRPr/>
            </a:pPr>
            <a:r>
              <a:rPr lang="cs-CZ" sz="2000" dirty="0"/>
              <a:t>třetina Plzeňského kraje již digitalizována v letech 2008-2009 s aktualizací v r. 2010</a:t>
            </a:r>
          </a:p>
          <a:p>
            <a:pPr marL="342900" indent="-342900">
              <a:buFontTx/>
              <a:buChar char="-"/>
              <a:defRPr/>
            </a:pPr>
            <a:r>
              <a:rPr lang="cs-CZ" sz="2000" dirty="0" smtClean="0"/>
              <a:t>další </a:t>
            </a:r>
            <a:r>
              <a:rPr lang="cs-CZ" sz="2000" dirty="0"/>
              <a:t>část dokončena do konce roku 2011</a:t>
            </a:r>
          </a:p>
          <a:p>
            <a:pPr marL="342900" indent="-342900">
              <a:buFontTx/>
              <a:buChar char="-"/>
              <a:defRPr/>
            </a:pPr>
            <a:r>
              <a:rPr lang="cs-CZ" sz="2000" dirty="0"/>
              <a:t>celé území kraje včetně první aktualizace do konce roku 2012</a:t>
            </a:r>
          </a:p>
          <a:p>
            <a:pPr marL="342900" indent="-342900">
              <a:buFontTx/>
              <a:buChar char="-"/>
              <a:defRPr/>
            </a:pPr>
            <a:r>
              <a:rPr lang="cs-CZ" sz="2000" dirty="0"/>
              <a:t>v roce 2012 budou data předána ČÚZK</a:t>
            </a:r>
          </a:p>
          <a:p>
            <a:pPr marL="342900" indent="-342900">
              <a:buFontTx/>
              <a:buChar char="-"/>
              <a:defRPr/>
            </a:pPr>
            <a:r>
              <a:rPr lang="cs-CZ" sz="2000" dirty="0"/>
              <a:t>následně bude ČÚZK zajišťovat aktualizaci v rámci </a:t>
            </a:r>
            <a:r>
              <a:rPr lang="cs-CZ" sz="2000" dirty="0" smtClean="0"/>
              <a:t>RUIAN</a:t>
            </a:r>
          </a:p>
          <a:p>
            <a:pPr marL="342900" indent="-342900">
              <a:buFontTx/>
              <a:buChar char="-"/>
              <a:defRPr/>
            </a:pPr>
            <a:r>
              <a:rPr lang="cs-CZ" sz="2000" dirty="0" smtClean="0"/>
              <a:t>Rada Plzeňského kraje schválila vyhlášení veřejné zakázky</a:t>
            </a:r>
            <a:endParaRPr lang="cs-CZ" sz="2000" dirty="0"/>
          </a:p>
          <a:p>
            <a:pPr marL="342900" indent="-342900">
              <a:buFontTx/>
              <a:buChar char="-"/>
              <a:defRPr/>
            </a:pPr>
            <a:endParaRPr lang="cs-CZ" sz="2000" dirty="0"/>
          </a:p>
          <a:p>
            <a:pPr marL="342900" indent="-342900">
              <a:defRPr/>
            </a:pPr>
            <a:endParaRPr lang="cs-CZ" sz="2000" b="1" dirty="0" smtClean="0"/>
          </a:p>
          <a:p>
            <a:pPr marL="342900" indent="-342900">
              <a:defRPr/>
            </a:pPr>
            <a:endParaRPr lang="cs-CZ" sz="2000" b="1" dirty="0"/>
          </a:p>
          <a:p>
            <a:pPr marL="342900" indent="-342900">
              <a:defRPr/>
            </a:pPr>
            <a:r>
              <a:rPr lang="cs-CZ" sz="1600" dirty="0" smtClean="0"/>
              <a:t>O již hotová území je možné žádat na adrese: michal.soucek@plzensky-kraj.cz</a:t>
            </a:r>
            <a:endParaRPr lang="cs-CZ" sz="1600" dirty="0"/>
          </a:p>
          <a:p>
            <a:pPr marL="342900" indent="-342900">
              <a:defRPr/>
            </a:pPr>
            <a:endParaRPr lang="cs-CZ" sz="2000" b="1" dirty="0"/>
          </a:p>
          <a:p>
            <a:pPr marL="342900" indent="-342900">
              <a:defRPr/>
            </a:pPr>
            <a:endParaRPr lang="cs-CZ" sz="2000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0767" y="0"/>
            <a:ext cx="4038640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fi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6000" y="216000"/>
            <a:ext cx="146717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8770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3C90B81-3729-490E-8E72-0CD8804F023F}" type="slidenum">
              <a:rPr lang="cs-CZ" smtClean="0"/>
              <a:pPr/>
              <a:t>4</a:t>
            </a:fld>
            <a:endParaRPr lang="cs-CZ" smtClean="0"/>
          </a:p>
        </p:txBody>
      </p:sp>
      <p:sp>
        <p:nvSpPr>
          <p:cNvPr id="3" name="TextovéPole 2"/>
          <p:cNvSpPr txBox="1"/>
          <p:nvPr/>
        </p:nvSpPr>
        <p:spPr>
          <a:xfrm>
            <a:off x="539552" y="620688"/>
            <a:ext cx="2808312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Přehled typů vektorových</a:t>
            </a:r>
          </a:p>
          <a:p>
            <a:r>
              <a:rPr lang="cs-CZ" b="1" dirty="0" smtClean="0"/>
              <a:t>katastrálních map</a:t>
            </a:r>
            <a:endParaRPr lang="cs-CZ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218" y="1"/>
            <a:ext cx="5561462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3056"/>
            <a:ext cx="4271682" cy="29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830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</a:pPr>
            <a:fld id="{6ABE051A-4FCF-4044-BE64-A189BD479ADE}" type="slidenum">
              <a:rPr lang="cs-CZ" sz="1400">
                <a:latin typeface="Times New Roman" pitchFamily="18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</a:pPr>
              <a:t>5</a:t>
            </a:fld>
            <a:endParaRPr lang="cs-CZ" sz="1400">
              <a:latin typeface="Times New Roman" pitchFamily="18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683568" y="692696"/>
            <a:ext cx="8445839" cy="5603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defRPr/>
            </a:pPr>
            <a:r>
              <a:rPr lang="cs-CZ" b="1" dirty="0" smtClean="0"/>
              <a:t>Digitální technická mapa Plzeňského kraje</a:t>
            </a:r>
          </a:p>
          <a:p>
            <a:pPr marL="342900" indent="-342900">
              <a:defRPr/>
            </a:pPr>
            <a:endParaRPr lang="cs-CZ" sz="2000" b="1" dirty="0" smtClean="0">
              <a:cs typeface="Arial" charset="0"/>
            </a:endParaRPr>
          </a:p>
          <a:p>
            <a:pPr marL="342900" indent="-342900">
              <a:spcAft>
                <a:spcPts val="1200"/>
              </a:spcAft>
              <a:defRPr/>
            </a:pPr>
            <a:r>
              <a:rPr lang="cs-CZ" sz="2000" b="1" dirty="0" smtClean="0">
                <a:cs typeface="Arial" charset="0"/>
              </a:rPr>
              <a:t>Současný stav</a:t>
            </a:r>
          </a:p>
          <a:p>
            <a:pPr marL="285750" lvl="1" indent="-285750" eaLnBrk="0" hangingPunct="0">
              <a:spcAft>
                <a:spcPts val="600"/>
              </a:spcAft>
              <a:buFont typeface="Arial" pitchFamily="34" charset="0"/>
              <a:buChar char="–"/>
            </a:pPr>
            <a:r>
              <a:rPr lang="cs-CZ" sz="2000" dirty="0" smtClean="0">
                <a:cs typeface="Arial" charset="0"/>
              </a:rPr>
              <a:t>proběhla porada s tajemníků POÚ za účasti vedoucích stavebních úřadů</a:t>
            </a:r>
          </a:p>
          <a:p>
            <a:pPr marL="285750" lvl="1" indent="-285750" eaLnBrk="0" hangingPunct="0">
              <a:spcAft>
                <a:spcPts val="600"/>
              </a:spcAft>
              <a:buFont typeface="Arial" pitchFamily="34" charset="0"/>
              <a:buChar char="–"/>
            </a:pPr>
            <a:r>
              <a:rPr lang="cs-CZ" sz="2000" dirty="0" smtClean="0">
                <a:cs typeface="Arial" charset="0"/>
              </a:rPr>
              <a:t>probíhá řada jednání se správci technické infrastruktury (O2, ČEZ, RWE, SŽDC, ŘSD, KSÚS, správci vodovodů a kanalizací, …..)</a:t>
            </a:r>
          </a:p>
          <a:p>
            <a:pPr marL="285750" lvl="1" indent="-285750" eaLnBrk="0" hangingPunct="0">
              <a:spcAft>
                <a:spcPts val="600"/>
              </a:spcAft>
              <a:buFont typeface="Arial" pitchFamily="34" charset="0"/>
              <a:buChar char="–"/>
            </a:pPr>
            <a:r>
              <a:rPr lang="cs-CZ" sz="2000" dirty="0" smtClean="0">
                <a:cs typeface="Arial" charset="0"/>
              </a:rPr>
              <a:t>probíhají jednání v rámci ČR (pracovní skupiny při MV ČR)</a:t>
            </a:r>
          </a:p>
          <a:p>
            <a:pPr marL="285750" lvl="1" indent="-285750" eaLnBrk="0" hangingPunct="0">
              <a:spcAft>
                <a:spcPts val="600"/>
              </a:spcAft>
              <a:buFont typeface="Arial" pitchFamily="34" charset="0"/>
              <a:buChar char="–"/>
            </a:pPr>
            <a:r>
              <a:rPr lang="cs-CZ" sz="2000" dirty="0" smtClean="0">
                <a:cs typeface="Arial" charset="0"/>
              </a:rPr>
              <a:t>probíhá oslovování potencionálních partnerů – obcí</a:t>
            </a:r>
          </a:p>
          <a:p>
            <a:pPr marL="285750" lvl="1" indent="-285750" eaLnBrk="0" hangingPunct="0">
              <a:spcAft>
                <a:spcPts val="600"/>
              </a:spcAft>
              <a:buFont typeface="Arial" pitchFamily="34" charset="0"/>
              <a:buChar char="–"/>
            </a:pPr>
            <a:r>
              <a:rPr lang="cs-CZ" sz="2000" dirty="0" smtClean="0">
                <a:cs typeface="Arial" charset="0"/>
              </a:rPr>
              <a:t>probíhá analýza dat od velkých správců dat (ukončení – konec dubna)</a:t>
            </a:r>
          </a:p>
          <a:p>
            <a:pPr marL="285750" lvl="1" indent="-285750" eaLnBrk="0" hangingPunct="0">
              <a:spcAft>
                <a:spcPts val="600"/>
              </a:spcAft>
              <a:buFont typeface="Arial" pitchFamily="34" charset="0"/>
              <a:buChar char="–"/>
            </a:pPr>
            <a:r>
              <a:rPr lang="cs-CZ" sz="2000" dirty="0" smtClean="0">
                <a:cs typeface="Arial" charset="0"/>
              </a:rPr>
              <a:t>zpracovává se zadávací dokumentace pro zakázku na sjednocení dat</a:t>
            </a:r>
          </a:p>
          <a:p>
            <a:pPr marL="285750" lvl="1" indent="-285750" eaLnBrk="0" hangingPunct="0">
              <a:spcAft>
                <a:spcPts val="600"/>
              </a:spcAft>
              <a:buFont typeface="Arial" pitchFamily="34" charset="0"/>
              <a:buChar char="–"/>
            </a:pPr>
            <a:r>
              <a:rPr lang="cs-CZ" sz="2000" dirty="0" smtClean="0">
                <a:cs typeface="Arial" charset="0"/>
              </a:rPr>
              <a:t>připravují se partnerské smlouvy</a:t>
            </a:r>
          </a:p>
          <a:p>
            <a:pPr marL="285750" indent="-285750" eaLnBrk="0" hangingPunct="0">
              <a:spcAft>
                <a:spcPts val="600"/>
              </a:spcAft>
              <a:buFont typeface="Arial" pitchFamily="34" charset="0"/>
              <a:buChar char="–"/>
            </a:pPr>
            <a:endParaRPr lang="cs-CZ" sz="1600" dirty="0" smtClean="0">
              <a:cs typeface="Arial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0767" y="0"/>
            <a:ext cx="4038640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fi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6000" y="216000"/>
            <a:ext cx="146717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547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3C90B81-3729-490E-8E72-0CD8804F023F}" type="slidenum">
              <a:rPr lang="cs-CZ" smtClean="0"/>
              <a:pPr/>
              <a:t>6</a:t>
            </a:fld>
            <a:endParaRPr lang="cs-CZ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620713"/>
            <a:ext cx="8604250" cy="5737225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dirty="0" smtClean="0">
                <a:latin typeface="Arial" charset="0"/>
              </a:rPr>
              <a:t>Ortofotomapa Plzeňského kraje 2011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dirty="0" smtClean="0">
                <a:latin typeface="Arial" charset="0"/>
              </a:rPr>
              <a:t>(není součástí projektu DMVS PK)</a:t>
            </a:r>
          </a:p>
          <a:p>
            <a:pPr marL="0" indent="0">
              <a:buNone/>
            </a:pPr>
            <a:endParaRPr lang="cs-CZ" sz="1800" b="1" dirty="0" smtClean="0">
              <a:latin typeface="Arial" charset="0"/>
              <a:cs typeface="Arial" charset="0"/>
            </a:endParaRPr>
          </a:p>
          <a:p>
            <a:pPr marL="0" indent="0">
              <a:buNone/>
            </a:pPr>
            <a:r>
              <a:rPr lang="cs-CZ" sz="2000" b="1" dirty="0" smtClean="0">
                <a:latin typeface="Arial" charset="0"/>
                <a:cs typeface="Arial" charset="0"/>
              </a:rPr>
              <a:t>RPK schválila vyhlášení veřejné zakázky na </a:t>
            </a:r>
            <a:r>
              <a:rPr lang="cs-CZ" sz="2000" b="1" dirty="0" smtClean="0">
                <a:latin typeface="Arial" charset="0"/>
                <a:cs typeface="Arial" charset="0"/>
              </a:rPr>
              <a:t>pořízení </a:t>
            </a:r>
            <a:r>
              <a:rPr lang="cs-CZ" sz="2000" b="1" dirty="0" err="1" smtClean="0">
                <a:latin typeface="Arial" charset="0"/>
                <a:cs typeface="Arial" charset="0"/>
              </a:rPr>
              <a:t>ortofoto</a:t>
            </a:r>
            <a:endParaRPr lang="cs-CZ" sz="2000" b="1" dirty="0" smtClean="0">
              <a:latin typeface="Arial" charset="0"/>
              <a:cs typeface="Arial" charset="0"/>
            </a:endParaRPr>
          </a:p>
          <a:p>
            <a:pPr lvl="1"/>
            <a:r>
              <a:rPr lang="cs-CZ" sz="2000" dirty="0" smtClean="0">
                <a:latin typeface="Arial" charset="0"/>
                <a:cs typeface="Arial" charset="0"/>
              </a:rPr>
              <a:t>předpokládáme dvě varianty díla:</a:t>
            </a:r>
            <a:endParaRPr lang="en-US" sz="2000" dirty="0" smtClean="0">
              <a:latin typeface="Arial" charset="0"/>
              <a:cs typeface="Arial" charset="0"/>
            </a:endParaRPr>
          </a:p>
          <a:p>
            <a:pPr lvl="2"/>
            <a:r>
              <a:rPr lang="cs-CZ" sz="2000" dirty="0" smtClean="0">
                <a:latin typeface="Arial" charset="0"/>
                <a:cs typeface="Arial" charset="0"/>
              </a:rPr>
              <a:t>celý kraj v rozlišení </a:t>
            </a:r>
            <a:r>
              <a:rPr lang="cs-CZ" sz="2000" dirty="0" err="1" smtClean="0">
                <a:latin typeface="Arial" charset="0"/>
                <a:cs typeface="Arial" charset="0"/>
              </a:rPr>
              <a:t>max</a:t>
            </a:r>
            <a:r>
              <a:rPr lang="cs-CZ" sz="2000" dirty="0" smtClean="0">
                <a:latin typeface="Arial" charset="0"/>
                <a:cs typeface="Arial" charset="0"/>
              </a:rPr>
              <a:t> 20 cm/</a:t>
            </a:r>
            <a:r>
              <a:rPr lang="cs-CZ" sz="2000" dirty="0" err="1" smtClean="0">
                <a:latin typeface="Arial" charset="0"/>
                <a:cs typeface="Arial" charset="0"/>
              </a:rPr>
              <a:t>pix</a:t>
            </a:r>
            <a:endParaRPr lang="cs-CZ" sz="2000" dirty="0" smtClean="0">
              <a:latin typeface="Arial" charset="0"/>
              <a:cs typeface="Arial" charset="0"/>
            </a:endParaRPr>
          </a:p>
          <a:p>
            <a:pPr lvl="2"/>
            <a:r>
              <a:rPr lang="cs-CZ" sz="2000" dirty="0" smtClean="0">
                <a:latin typeface="Arial" charset="0"/>
                <a:cs typeface="Arial" charset="0"/>
              </a:rPr>
              <a:t>vybraná města (POÚ) v rozlišení </a:t>
            </a:r>
            <a:r>
              <a:rPr lang="cs-CZ" sz="2000" dirty="0" err="1" smtClean="0">
                <a:latin typeface="Arial" charset="0"/>
                <a:cs typeface="Arial" charset="0"/>
              </a:rPr>
              <a:t>max</a:t>
            </a:r>
            <a:r>
              <a:rPr lang="cs-CZ" sz="2000" dirty="0" smtClean="0">
                <a:latin typeface="Arial" charset="0"/>
                <a:cs typeface="Arial" charset="0"/>
              </a:rPr>
              <a:t> 15 cm/</a:t>
            </a:r>
            <a:r>
              <a:rPr lang="cs-CZ" sz="2000" dirty="0" err="1" smtClean="0">
                <a:latin typeface="Arial" charset="0"/>
                <a:cs typeface="Arial" charset="0"/>
              </a:rPr>
              <a:t>pix</a:t>
            </a:r>
            <a:endParaRPr lang="cs-CZ" sz="2000" dirty="0" smtClean="0">
              <a:latin typeface="Arial" charset="0"/>
              <a:cs typeface="Arial" charset="0"/>
            </a:endParaRPr>
          </a:p>
          <a:p>
            <a:pPr lvl="1"/>
            <a:r>
              <a:rPr lang="cs-CZ" sz="2000" dirty="0" smtClean="0">
                <a:latin typeface="Arial" charset="0"/>
                <a:cs typeface="Arial" charset="0"/>
              </a:rPr>
              <a:t>výzva umožňuje nabídnutí i většího rozlišení – bude předmětem hodnocení s 40% váhou</a:t>
            </a:r>
          </a:p>
          <a:p>
            <a:pPr lvl="1"/>
            <a:r>
              <a:rPr lang="cs-CZ" sz="2000" dirty="0" smtClean="0">
                <a:latin typeface="Arial" charset="0"/>
                <a:cs typeface="Arial" charset="0"/>
              </a:rPr>
              <a:t>kraj požaduje licenci umožňují poskytnutí dat obcím a partnerům DMVS PK</a:t>
            </a:r>
          </a:p>
          <a:p>
            <a:pPr lvl="1"/>
            <a:r>
              <a:rPr lang="cs-CZ" sz="2000" dirty="0">
                <a:latin typeface="Arial" charset="0"/>
                <a:cs typeface="Arial" charset="0"/>
              </a:rPr>
              <a:t>snímkování digitální kamerou (včetně infračerveného </a:t>
            </a:r>
            <a:r>
              <a:rPr lang="cs-CZ" sz="2000" dirty="0" smtClean="0">
                <a:latin typeface="Arial" charset="0"/>
                <a:cs typeface="Arial" charset="0"/>
              </a:rPr>
              <a:t>kanálu)</a:t>
            </a:r>
          </a:p>
          <a:p>
            <a:pPr lvl="1"/>
            <a:r>
              <a:rPr lang="cs-CZ" sz="2000" dirty="0" smtClean="0">
                <a:latin typeface="Arial" charset="0"/>
                <a:cs typeface="Arial" charset="0"/>
              </a:rPr>
              <a:t>přepokládané </a:t>
            </a:r>
            <a:r>
              <a:rPr lang="cs-CZ" sz="2000" dirty="0">
                <a:latin typeface="Arial" charset="0"/>
                <a:cs typeface="Arial" charset="0"/>
              </a:rPr>
              <a:t>dokončení koncem roku 2011</a:t>
            </a:r>
          </a:p>
          <a:p>
            <a:pPr marL="0" indent="0">
              <a:buNone/>
            </a:pPr>
            <a:endParaRPr lang="cs-CZ" sz="1400" dirty="0" smtClean="0">
              <a:latin typeface="Arial" charset="0"/>
              <a:cs typeface="Arial" charset="0"/>
            </a:endParaRPr>
          </a:p>
          <a:p>
            <a:pPr marL="0" indent="0">
              <a:buNone/>
            </a:pPr>
            <a:r>
              <a:rPr lang="cs-CZ" sz="1400" dirty="0" smtClean="0">
                <a:latin typeface="Arial" charset="0"/>
                <a:cs typeface="Arial" charset="0"/>
              </a:rPr>
              <a:t/>
            </a:r>
            <a:br>
              <a:rPr lang="cs-CZ" sz="1400" dirty="0" smtClean="0">
                <a:latin typeface="Arial" charset="0"/>
                <a:cs typeface="Arial" charset="0"/>
              </a:rPr>
            </a:br>
            <a:endParaRPr lang="cs-CZ" sz="1400" b="1" dirty="0" smtClean="0">
              <a:latin typeface="Arial" charset="0"/>
              <a:cs typeface="Arial" charset="0"/>
            </a:endParaRPr>
          </a:p>
        </p:txBody>
      </p:sp>
      <p:pic>
        <p:nvPicPr>
          <p:cNvPr id="1027" name="Obrázek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343" y="6870"/>
            <a:ext cx="538419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91" y="-11491"/>
            <a:ext cx="8604448" cy="6869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" y="488198"/>
            <a:ext cx="9169996" cy="639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3" y="453941"/>
            <a:ext cx="9143999" cy="6404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01F301-CDA8-4809-A3EC-965A5F984639}" type="slidenum">
              <a:rPr lang="cs-CZ" smtClean="0"/>
              <a:pPr/>
              <a:t>7</a:t>
            </a:fld>
            <a:endParaRPr lang="cs-CZ" dirty="0" smtClean="0"/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611188" y="692150"/>
            <a:ext cx="835342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cs-CZ">
              <a:solidFill>
                <a:srgbClr val="FF0000"/>
              </a:solidFill>
            </a:endParaRP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685800"/>
            <a:ext cx="8126413" cy="55626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b="1" dirty="0" smtClean="0">
                <a:latin typeface="Arial" charset="0"/>
              </a:rPr>
              <a:t>Děkuji za pozornost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cs-CZ" sz="2400" dirty="0" smtClean="0"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cs-CZ" sz="1400" dirty="0" smtClean="0"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cs-CZ" sz="1400" dirty="0" smtClean="0"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cs-CZ" sz="1400" dirty="0" smtClean="0"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cs-CZ" sz="1400" dirty="0" smtClean="0"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cs-CZ" sz="1600" b="1" dirty="0" smtClean="0">
                <a:latin typeface="Arial" charset="0"/>
              </a:rPr>
              <a:t>Michal Souček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cs-CZ" sz="1400" dirty="0" smtClean="0">
                <a:latin typeface="Arial" charset="0"/>
              </a:rPr>
              <a:t>vedoucí oddělení geografických informačních systémů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cs-CZ" sz="1400" dirty="0" smtClean="0"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cs-CZ" sz="1400" dirty="0" smtClean="0"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cs-CZ" sz="1400" dirty="0" smtClean="0"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cs-CZ" sz="1400" dirty="0" smtClean="0"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cs-CZ" sz="1400" dirty="0" smtClean="0">
                <a:latin typeface="Arial" charset="0"/>
              </a:rPr>
              <a:t>Odbor  informatiky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cs-CZ" sz="1400" dirty="0" smtClean="0">
                <a:latin typeface="Arial" charset="0"/>
              </a:rPr>
              <a:t>Krajský úřad Plzeňského kraje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cs-CZ" sz="1400" dirty="0" err="1" smtClean="0">
                <a:latin typeface="Arial" charset="0"/>
              </a:rPr>
              <a:t>Škroupova</a:t>
            </a:r>
            <a:r>
              <a:rPr lang="cs-CZ" sz="1400" dirty="0" smtClean="0">
                <a:latin typeface="Arial" charset="0"/>
              </a:rPr>
              <a:t> 18, 306 13 Plzeň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cs-CZ" sz="1400" dirty="0" smtClean="0">
                <a:latin typeface="Arial" charset="0"/>
              </a:rPr>
              <a:t>tel.: 377 195 276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cs-CZ" sz="1400" dirty="0" smtClean="0"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cs-CZ" sz="1400" dirty="0" smtClean="0">
                <a:solidFill>
                  <a:schemeClr val="accent2"/>
                </a:solidFill>
                <a:latin typeface="Arial" charset="0"/>
              </a:rPr>
              <a:t>michal.soucek@plzensky-kraj.cz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cs-CZ" sz="1400" dirty="0" smtClean="0">
                <a:solidFill>
                  <a:schemeClr val="accent2"/>
                </a:solidFill>
                <a:latin typeface="Arial" charset="0"/>
              </a:rPr>
              <a:t>http://www.</a:t>
            </a:r>
            <a:r>
              <a:rPr lang="cs-CZ" sz="1400" dirty="0" err="1" smtClean="0">
                <a:solidFill>
                  <a:schemeClr val="accent2"/>
                </a:solidFill>
                <a:latin typeface="Arial" charset="0"/>
              </a:rPr>
              <a:t>plzensky</a:t>
            </a:r>
            <a:r>
              <a:rPr lang="cs-CZ" sz="1400" dirty="0" smtClean="0">
                <a:solidFill>
                  <a:schemeClr val="accent2"/>
                </a:solidFill>
                <a:latin typeface="Arial" charset="0"/>
              </a:rPr>
              <a:t>-kraj.</a:t>
            </a:r>
            <a:r>
              <a:rPr lang="cs-CZ" sz="1400" dirty="0" err="1" smtClean="0">
                <a:solidFill>
                  <a:schemeClr val="accent2"/>
                </a:solidFill>
                <a:latin typeface="Arial" charset="0"/>
              </a:rPr>
              <a:t>cz</a:t>
            </a:r>
            <a:endParaRPr lang="cs-CZ" sz="1400" dirty="0" smtClean="0">
              <a:solidFill>
                <a:schemeClr val="accent2"/>
              </a:solidFill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cs-CZ" sz="1400" dirty="0" smtClean="0">
                <a:solidFill>
                  <a:schemeClr val="accent2"/>
                </a:solidFill>
                <a:latin typeface="Arial" charset="0"/>
              </a:rPr>
              <a:t>http://mapy.</a:t>
            </a:r>
            <a:r>
              <a:rPr lang="cs-CZ" sz="1400" dirty="0" err="1" smtClean="0">
                <a:solidFill>
                  <a:schemeClr val="accent2"/>
                </a:solidFill>
                <a:latin typeface="Arial" charset="0"/>
              </a:rPr>
              <a:t>plzensky</a:t>
            </a:r>
            <a:r>
              <a:rPr lang="cs-CZ" sz="1400" dirty="0" smtClean="0">
                <a:solidFill>
                  <a:schemeClr val="accent2"/>
                </a:solidFill>
                <a:latin typeface="Arial" charset="0"/>
              </a:rPr>
              <a:t>-kraj.</a:t>
            </a:r>
            <a:r>
              <a:rPr lang="cs-CZ" sz="1400" dirty="0" err="1" smtClean="0">
                <a:solidFill>
                  <a:schemeClr val="accent2"/>
                </a:solidFill>
                <a:latin typeface="Arial" charset="0"/>
              </a:rPr>
              <a:t>cz</a:t>
            </a:r>
            <a:endParaRPr lang="cs-CZ" sz="1400" dirty="0" smtClean="0">
              <a:solidFill>
                <a:schemeClr val="accent2"/>
              </a:solidFill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cs-CZ" sz="1400" u="sng" dirty="0" smtClean="0"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cs-CZ" sz="1400" u="sng" dirty="0" smtClean="0">
              <a:latin typeface="Arial" charset="0"/>
            </a:endParaRPr>
          </a:p>
        </p:txBody>
      </p:sp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4500563" y="692150"/>
            <a:ext cx="39497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endParaRPr lang="cs-CZ" sz="1200"/>
          </a:p>
          <a:p>
            <a:pPr marL="342900" indent="-342900" algn="ctr"/>
            <a:endParaRPr lang="cs-CZ" sz="1200"/>
          </a:p>
          <a:p>
            <a:pPr marL="342900" indent="-342900" algn="ctr"/>
            <a:endParaRPr lang="cs-CZ" sz="1200"/>
          </a:p>
          <a:p>
            <a:pPr marL="342900" indent="-342900" algn="ctr"/>
            <a:endParaRPr lang="cs-CZ" sz="1200"/>
          </a:p>
          <a:p>
            <a:pPr marL="342900" indent="-342900" algn="ctr"/>
            <a:endParaRPr lang="cs-CZ" sz="1200"/>
          </a:p>
          <a:p>
            <a:pPr marL="342900" indent="-342900" algn="ctr"/>
            <a:endParaRPr lang="cs-CZ" sz="1200"/>
          </a:p>
          <a:p>
            <a:pPr marL="342900" indent="-342900" algn="ctr"/>
            <a:endParaRPr lang="cs-CZ" sz="1200"/>
          </a:p>
          <a:p>
            <a:pPr marL="342900" indent="-342900" algn="ctr"/>
            <a:endParaRPr lang="cs-CZ" sz="120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0767" y="0"/>
            <a:ext cx="4038640" cy="5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fi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6000" y="216000"/>
            <a:ext cx="146717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šablona_powerpoint_znak">
  <a:themeElements>
    <a:clrScheme name="šablona_powerpoint_znak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šablona_powerpoint_zna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šablona_powerpoint_znak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šablona_powerpoint_znak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_powerpoint_znak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_powerpoint_znak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_powerpoint_zna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_powerpoint_zna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šablona_powerpoint_zna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šablona_powerpoint_znak</Template>
  <TotalTime>3207</TotalTime>
  <Words>373</Words>
  <Application>Microsoft Office PowerPoint</Application>
  <PresentationFormat>Předvádění na obrazovce (4:3)</PresentationFormat>
  <Paragraphs>90</Paragraphs>
  <Slides>7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šablona_powerpoint_znak</vt:lpstr>
      <vt:lpstr>Digitální mapa veřejné správy Plzeňského kraje (DMVS PK)  + ortofoto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KúPk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Novela stavebního zákona problematika ÚAP a ÚPD</dc:title>
  <dc:creator>KúPk</dc:creator>
  <cp:lastModifiedBy>Michal Souček</cp:lastModifiedBy>
  <cp:revision>253</cp:revision>
  <dcterms:created xsi:type="dcterms:W3CDTF">2006-11-14T09:52:33Z</dcterms:created>
  <dcterms:modified xsi:type="dcterms:W3CDTF">2011-04-26T06:49:56Z</dcterms:modified>
</cp:coreProperties>
</file>