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62" r:id="rId5"/>
    <p:sldId id="264" r:id="rId6"/>
    <p:sldId id="265" r:id="rId7"/>
    <p:sldId id="315" r:id="rId8"/>
    <p:sldId id="270" r:id="rId9"/>
    <p:sldId id="271" r:id="rId10"/>
    <p:sldId id="275" r:id="rId11"/>
    <p:sldId id="279" r:id="rId12"/>
    <p:sldId id="281" r:id="rId13"/>
    <p:sldId id="282" r:id="rId14"/>
    <p:sldId id="283" r:id="rId15"/>
    <p:sldId id="285" r:id="rId16"/>
    <p:sldId id="291" r:id="rId17"/>
    <p:sldId id="292" r:id="rId18"/>
    <p:sldId id="314" r:id="rId19"/>
    <p:sldId id="294" r:id="rId20"/>
    <p:sldId id="296" r:id="rId21"/>
    <p:sldId id="316" r:id="rId22"/>
    <p:sldId id="31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15.10.2017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7585" y="3447207"/>
            <a:ext cx="5980015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33600" y="5202238"/>
            <a:ext cx="9144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74" y="1072451"/>
            <a:ext cx="2506263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44133"/>
            <a:ext cx="6178549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66610"/>
            <a:ext cx="61785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74" y="1072451"/>
            <a:ext cx="2506263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38" y="416191"/>
            <a:ext cx="1219263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7538155" y="1993902"/>
            <a:ext cx="4653845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48023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34533"/>
            <a:ext cx="105156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1052" y="4260321"/>
            <a:ext cx="9358684" cy="1889741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PODPORA TECHNICKÉHO VZDĚLÁVÁNÍ </a:t>
            </a:r>
            <a:br>
              <a:rPr lang="cs-CZ" dirty="0" smtClean="0"/>
            </a:br>
            <a:r>
              <a:rPr lang="cs-CZ" dirty="0" smtClean="0"/>
              <a:t>V PLZEŇSKÉM KRAJI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38946" cy="352966"/>
          </a:xfrm>
        </p:spPr>
        <p:txBody>
          <a:bodyPr/>
          <a:lstStyle/>
          <a:p>
            <a:pPr algn="ctr"/>
            <a:r>
              <a:rPr lang="cs-CZ" sz="2800" b="1" dirty="0"/>
              <a:t>ŘEMESLO MÁ ZLATÉ DNO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9562" y="1289385"/>
            <a:ext cx="7092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cs typeface="Arial" panose="020B0604020202020204" pitchFamily="34" charset="0"/>
              </a:rPr>
              <a:t>  Soutěž probíhá ve třech věkových kategoriích:</a:t>
            </a:r>
          </a:p>
          <a:p>
            <a:r>
              <a:rPr lang="cs-CZ" sz="2400" dirty="0">
                <a:cs typeface="Arial" panose="020B0604020202020204" pitchFamily="34" charset="0"/>
              </a:rPr>
              <a:t>	I. kategorie:    1. – 5. ročník základních škol</a:t>
            </a:r>
          </a:p>
          <a:p>
            <a:r>
              <a:rPr lang="cs-CZ" sz="2400" dirty="0">
                <a:cs typeface="Arial" panose="020B0604020202020204" pitchFamily="34" charset="0"/>
              </a:rPr>
              <a:t>	II. kategorie:   6. – 9. ročník základních škol</a:t>
            </a:r>
          </a:p>
          <a:p>
            <a:r>
              <a:rPr lang="cs-CZ" sz="2400" dirty="0">
                <a:cs typeface="Arial" panose="020B0604020202020204" pitchFamily="34" charset="0"/>
              </a:rPr>
              <a:t>	III. kategorie:  1. – 2. ročník středních škol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1" y="3575736"/>
            <a:ext cx="3950085" cy="251094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96" y="3548748"/>
            <a:ext cx="3649327" cy="253793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4123" t="20818" r="4035" b="22924"/>
          <a:stretch/>
        </p:blipFill>
        <p:spPr>
          <a:xfrm>
            <a:off x="7374911" y="1199864"/>
            <a:ext cx="4006103" cy="183917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38946" cy="352966"/>
          </a:xfrm>
        </p:spPr>
        <p:txBody>
          <a:bodyPr/>
          <a:lstStyle/>
          <a:p>
            <a:pPr algn="ctr"/>
            <a:r>
              <a:rPr lang="cs-CZ" sz="2800" b="1" dirty="0"/>
              <a:t>ŘEMESLO MÁ ZLATÉ DNO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56587" y="941663"/>
            <a:ext cx="5747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Cíl soutěže: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popularizace řemeslných oborů mezi žáky základních a středních škol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zvýšení zájmu žáků o technické obory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motivace žáků studovat tyto obory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 středních školách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podpora řemeslné zručnosti dětí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338" t="1117" r="7152" b="8453"/>
          <a:stretch/>
        </p:blipFill>
        <p:spPr>
          <a:xfrm>
            <a:off x="6863283" y="1181899"/>
            <a:ext cx="2022475" cy="2692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61" y="4342869"/>
            <a:ext cx="2683042" cy="18943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136" y="4342869"/>
            <a:ext cx="2627291" cy="19059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686" y="4342869"/>
            <a:ext cx="2203272" cy="19059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t="5848" b="5263"/>
          <a:stretch/>
        </p:blipFill>
        <p:spPr>
          <a:xfrm>
            <a:off x="9145355" y="1181899"/>
            <a:ext cx="2352190" cy="2692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3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38946" cy="352966"/>
          </a:xfrm>
        </p:spPr>
        <p:txBody>
          <a:bodyPr/>
          <a:lstStyle/>
          <a:p>
            <a:pPr algn="ctr"/>
            <a:r>
              <a:rPr lang="cs-CZ" sz="2800" b="1" dirty="0"/>
              <a:t>ŘEMESLO MÁ ZLATÉ DNO</a:t>
            </a:r>
          </a:p>
        </p:txBody>
      </p:sp>
      <p:graphicFrame>
        <p:nvGraphicFramePr>
          <p:cNvPr id="8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322053"/>
              </p:ext>
            </p:extLst>
          </p:nvPr>
        </p:nvGraphicFramePr>
        <p:xfrm>
          <a:off x="801740" y="1711923"/>
          <a:ext cx="3567577" cy="4190998"/>
        </p:xfrm>
        <a:graphic>
          <a:graphicData uri="http://schemas.openxmlformats.org/drawingml/2006/table">
            <a:tbl>
              <a:tblPr/>
              <a:tblGrid>
                <a:gridCol w="1070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5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Účast škol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D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výrobků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cs-CZ" sz="2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2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cs-CZ" sz="2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598" y="1728593"/>
            <a:ext cx="1933575" cy="2378075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98" y="1728593"/>
            <a:ext cx="1936889" cy="16258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l="11285" t="3852" r="10961" b="8826"/>
          <a:stretch/>
        </p:blipFill>
        <p:spPr>
          <a:xfrm>
            <a:off x="7032597" y="4234043"/>
            <a:ext cx="1933575" cy="16063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/>
          <a:srcRect l="7083" t="6316" r="2970" b="14151"/>
          <a:stretch/>
        </p:blipFill>
        <p:spPr>
          <a:xfrm>
            <a:off x="4718282" y="3650143"/>
            <a:ext cx="1951119" cy="21902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801740" y="1139553"/>
            <a:ext cx="784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Účast škol v soutěži: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l="9473" t="936" r="27896" b="3859"/>
          <a:stretch/>
        </p:blipFill>
        <p:spPr>
          <a:xfrm>
            <a:off x="9336484" y="1728592"/>
            <a:ext cx="2085754" cy="23780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012515" y="272681"/>
            <a:ext cx="8292230" cy="352966"/>
          </a:xfrm>
        </p:spPr>
        <p:txBody>
          <a:bodyPr/>
          <a:lstStyle/>
          <a:p>
            <a:r>
              <a:rPr lang="cs-CZ" sz="2600" b="1" cap="all" dirty="0"/>
              <a:t>Soutěže žáků v odborných dovednostech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6428" y="914410"/>
            <a:ext cx="105645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 zlatý pohár Linde </a:t>
            </a:r>
            <a:r>
              <a:rPr lang="cs-CZ" sz="2000" dirty="0"/>
              <a:t>– soutěž ve svařování</a:t>
            </a:r>
          </a:p>
          <a:p>
            <a:endParaRPr lang="cs-CZ" sz="2000" dirty="0"/>
          </a:p>
          <a:p>
            <a:r>
              <a:rPr lang="cs-CZ" sz="2000" b="1" dirty="0"/>
              <a:t>Automechanik Junior </a:t>
            </a:r>
            <a:r>
              <a:rPr lang="cs-CZ" sz="2000" dirty="0"/>
              <a:t>– soutěž pro obor mechanik opravář motorových vozidel</a:t>
            </a:r>
          </a:p>
          <a:p>
            <a:endParaRPr lang="cs-CZ" sz="2000" dirty="0"/>
          </a:p>
          <a:p>
            <a:r>
              <a:rPr lang="cs-CZ" sz="2000" b="1" dirty="0"/>
              <a:t>O hoblík Káji Hoblíka </a:t>
            </a:r>
            <a:r>
              <a:rPr lang="cs-CZ" sz="2000" dirty="0"/>
              <a:t>– soutěž pro obor truhlář</a:t>
            </a:r>
          </a:p>
          <a:p>
            <a:endParaRPr lang="cs-CZ" sz="2000" dirty="0"/>
          </a:p>
          <a:p>
            <a:r>
              <a:rPr lang="cs-CZ" sz="2000" b="1" dirty="0"/>
              <a:t>KOVO Junior </a:t>
            </a:r>
            <a:r>
              <a:rPr lang="cs-CZ" sz="2000" dirty="0"/>
              <a:t>– soutěž pro obory mechanik seřizovač, strojní mechanik </a:t>
            </a:r>
            <a:r>
              <a:rPr lang="cs-CZ" sz="2000" dirty="0" smtClean="0"/>
              <a:t>a </a:t>
            </a:r>
            <a:r>
              <a:rPr lang="cs-CZ" sz="2000" dirty="0"/>
              <a:t>obráběč kovů</a:t>
            </a:r>
          </a:p>
          <a:p>
            <a:endParaRPr lang="cs-CZ" dirty="0"/>
          </a:p>
          <a:p>
            <a:r>
              <a:rPr lang="cs-CZ" sz="2000" b="1" dirty="0"/>
              <a:t>Soutěž pro opraváře zemědělských strojů</a:t>
            </a: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5769"/>
          <a:stretch/>
        </p:blipFill>
        <p:spPr bwMode="auto">
          <a:xfrm>
            <a:off x="6407505" y="4240838"/>
            <a:ext cx="261019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/>
          <a:stretch>
            <a:fillRect/>
          </a:stretch>
        </p:blipFill>
        <p:spPr bwMode="auto">
          <a:xfrm>
            <a:off x="4049638" y="4240837"/>
            <a:ext cx="2244764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6"/>
          <a:stretch/>
        </p:blipFill>
        <p:spPr>
          <a:xfrm>
            <a:off x="702128" y="4240839"/>
            <a:ext cx="3234407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97569" y="365552"/>
            <a:ext cx="7934651" cy="352966"/>
          </a:xfrm>
        </p:spPr>
        <p:txBody>
          <a:bodyPr/>
          <a:lstStyle/>
          <a:p>
            <a:pPr algn="ctr"/>
            <a:r>
              <a:rPr lang="cs-CZ" sz="2600" b="1" cap="all" dirty="0"/>
              <a:t>ŘEMESLNÉ KEMPY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6429" y="864296"/>
            <a:ext cx="10515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Řemeslné kempy jsou určeny žákům 1. a 2. ročníků v oborech opravář zemědělských strojů, elektromechanik, elektrikář, strojní mechanik, obráběč kovů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truhlář.</a:t>
            </a:r>
          </a:p>
          <a:p>
            <a:pPr algn="just"/>
            <a:endParaRPr lang="cs-CZ" sz="1000" dirty="0"/>
          </a:p>
          <a:p>
            <a:pPr algn="just"/>
            <a:r>
              <a:rPr lang="cs-CZ" sz="2400" b="1" dirty="0"/>
              <a:t>Cíl:</a:t>
            </a:r>
          </a:p>
          <a:p>
            <a:pPr algn="just"/>
            <a:r>
              <a:rPr lang="cs-CZ" sz="2400" dirty="0"/>
              <a:t>Podporovat a rozvíjet talent a zájem žáků o přírodovědně společenskovědní, jazykové, umělecké a řemeslné obory.</a:t>
            </a:r>
          </a:p>
          <a:p>
            <a:pPr algn="just"/>
            <a:endParaRPr lang="cs-CZ" sz="1000" dirty="0"/>
          </a:p>
          <a:p>
            <a:pPr algn="just"/>
            <a:r>
              <a:rPr lang="cs-CZ" sz="2400" dirty="0"/>
              <a:t>Nejlepší žáci z jednotlivých středních škol se pod vedením zkušených pedagogů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odborníků </a:t>
            </a:r>
            <a:r>
              <a:rPr lang="cs-CZ" sz="2400" dirty="0"/>
              <a:t>z praxe seznamují s </a:t>
            </a:r>
            <a:r>
              <a:rPr lang="cs-CZ" sz="2400" dirty="0" smtClean="0"/>
              <a:t>novinkami a </a:t>
            </a:r>
            <a:r>
              <a:rPr lang="cs-CZ" sz="2400" dirty="0"/>
              <a:t>zdokonalují se ve svém oboru.</a:t>
            </a:r>
          </a:p>
          <a:p>
            <a:pPr algn="just"/>
            <a:endParaRPr lang="cs-CZ" sz="2400" dirty="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2002" r="6686"/>
          <a:stretch>
            <a:fillRect/>
          </a:stretch>
        </p:blipFill>
        <p:spPr bwMode="auto">
          <a:xfrm>
            <a:off x="3533906" y="4655600"/>
            <a:ext cx="28241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4944" r="17712" b="21896"/>
          <a:stretch>
            <a:fillRect/>
          </a:stretch>
        </p:blipFill>
        <p:spPr bwMode="auto">
          <a:xfrm>
            <a:off x="816429" y="4655462"/>
            <a:ext cx="265552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25" y="4655530"/>
            <a:ext cx="2519254" cy="16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89050" cy="352966"/>
          </a:xfrm>
        </p:spPr>
        <p:txBody>
          <a:bodyPr/>
          <a:lstStyle/>
          <a:p>
            <a:pPr algn="ctr"/>
            <a:r>
              <a:rPr lang="cs-CZ" sz="2800" b="1" dirty="0"/>
              <a:t>NADAČNÍ FOND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0790" y="1205303"/>
            <a:ext cx="1049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Zřízen Zastupitelstvem Plzeňského kraje na podporu technického vzdělávání. </a:t>
            </a:r>
            <a:endParaRPr lang="cs-CZ" alt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50789" y="2158941"/>
            <a:ext cx="10495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poslání -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podpora zájmu o technické obory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cílených informačních kampaní, zlepšování úrovně vybavení vzdělávacích zařízení technického zaměření a podpora žáků technických oborů.</a:t>
            </a:r>
          </a:p>
        </p:txBody>
      </p:sp>
      <p:sp>
        <p:nvSpPr>
          <p:cNvPr id="3" name="Obdélník 2"/>
          <p:cNvSpPr/>
          <p:nvPr/>
        </p:nvSpPr>
        <p:spPr>
          <a:xfrm>
            <a:off x="850789" y="3851243"/>
            <a:ext cx="10622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Plzeňský kraj do Nadačního fondu ročně vkládá příspěvek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výši 1.000.000 Kč.</a:t>
            </a:r>
          </a:p>
        </p:txBody>
      </p:sp>
    </p:spTree>
    <p:extLst>
      <p:ext uri="{BB962C8B-B14F-4D97-AF65-F5344CB8AC3E}">
        <p14:creationId xmlns:p14="http://schemas.microsoft.com/office/powerpoint/2010/main" val="42739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82595" y="360364"/>
            <a:ext cx="10463916" cy="352966"/>
          </a:xfrm>
        </p:spPr>
        <p:txBody>
          <a:bodyPr/>
          <a:lstStyle/>
          <a:p>
            <a:pPr algn="ctr"/>
            <a:r>
              <a:rPr lang="cs-CZ" sz="2800" b="1" dirty="0"/>
              <a:t>NADAČNÍ </a:t>
            </a:r>
            <a:r>
              <a:rPr lang="cs-CZ" sz="2800" b="1" dirty="0" smtClean="0"/>
              <a:t>FOND</a:t>
            </a:r>
          </a:p>
          <a:p>
            <a:pPr algn="ctr"/>
            <a:r>
              <a:rPr lang="cs-CZ" sz="2800" b="1" dirty="0" smtClean="0"/>
              <a:t>2017 </a:t>
            </a:r>
            <a:r>
              <a:rPr lang="cs-CZ" sz="2800" b="1" dirty="0"/>
              <a:t>– získání finančních prostředků  </a:t>
            </a:r>
            <a:r>
              <a:rPr lang="cs-CZ" sz="2800" b="1" dirty="0" smtClean="0"/>
              <a:t>do Nadačního </a:t>
            </a:r>
            <a:r>
              <a:rPr lang="cs-CZ" sz="2800" b="1" dirty="0"/>
              <a:t>fondu</a:t>
            </a:r>
          </a:p>
        </p:txBody>
      </p:sp>
      <p:sp>
        <p:nvSpPr>
          <p:cNvPr id="6" name="Obdélník 5"/>
          <p:cNvSpPr/>
          <p:nvPr/>
        </p:nvSpPr>
        <p:spPr>
          <a:xfrm>
            <a:off x="882595" y="1695125"/>
            <a:ext cx="1046391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600" dirty="0"/>
              <a:t>V měsíci červnu bylo dopisem osloveno 59 </a:t>
            </a:r>
            <a:r>
              <a:rPr lang="cs-CZ" sz="2600" dirty="0" smtClean="0"/>
              <a:t>společností s </a:t>
            </a:r>
            <a:r>
              <a:rPr lang="cs-CZ" sz="2600" dirty="0"/>
              <a:t>informací o historii vzniku Nadačního fondu a </a:t>
            </a:r>
            <a:r>
              <a:rPr lang="cs-CZ" sz="2600" dirty="0" smtClean="0"/>
              <a:t>žádostí o </a:t>
            </a:r>
            <a:r>
              <a:rPr lang="cs-CZ" sz="2600" dirty="0"/>
              <a:t>poskytnutí příspěvku.</a:t>
            </a:r>
          </a:p>
          <a:p>
            <a:endParaRPr lang="cs-CZ" sz="1100" dirty="0"/>
          </a:p>
          <a:p>
            <a:r>
              <a:rPr lang="cs-CZ" sz="2600" dirty="0"/>
              <a:t>Deset společností odpovědělo, z toho: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osm společností přispělo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dvě společnosti nepřispěly z důvodů jiných forem pomoci základním, středním a vysokým školám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sz="2600" dirty="0"/>
              <a:t>Ostatní společnosti nereagovaly. </a:t>
            </a:r>
          </a:p>
        </p:txBody>
      </p:sp>
    </p:spTree>
    <p:extLst>
      <p:ext uri="{BB962C8B-B14F-4D97-AF65-F5344CB8AC3E}">
        <p14:creationId xmlns:p14="http://schemas.microsoft.com/office/powerpoint/2010/main" val="41538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89050" cy="352966"/>
          </a:xfrm>
        </p:spPr>
        <p:txBody>
          <a:bodyPr/>
          <a:lstStyle/>
          <a:p>
            <a:pPr algn="ctr"/>
            <a:r>
              <a:rPr lang="cs-CZ" sz="2800" b="1" dirty="0"/>
              <a:t>NADAČNÍ FOND                                         Vklady za rok 2017</a:t>
            </a:r>
          </a:p>
        </p:txBody>
      </p:sp>
      <p:sp>
        <p:nvSpPr>
          <p:cNvPr id="6" name="Obdélník 5"/>
          <p:cNvSpPr/>
          <p:nvPr/>
        </p:nvSpPr>
        <p:spPr>
          <a:xfrm>
            <a:off x="891823" y="1584897"/>
            <a:ext cx="8327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1 000 000 Kč od Plzeňského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50 000 Kč od společnosti EUROSOFRWARE s. r. 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35 000 Kč od společnosti DFH </a:t>
            </a:r>
            <a:r>
              <a:rPr lang="cs-CZ" sz="2400" dirty="0" err="1"/>
              <a:t>Haus</a:t>
            </a:r>
            <a:r>
              <a:rPr lang="cs-CZ" sz="2400" dirty="0"/>
              <a:t> CZ s. r. 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30 000 Kč od společnosti STREICHER spol. s r.o.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30 000 Kč od společnosti SWA s.r.o.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30 000 Kč od společnosti ŠKODA JS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30 000 Kč od společnosti Plzeňská teplárenská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30 000 Kč od společnosti ŠKODA  TRANSPORTATION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30 000 Kč od společnosti ŠKODA TVC s.r.o.</a:t>
            </a:r>
          </a:p>
        </p:txBody>
      </p:sp>
    </p:spTree>
    <p:extLst>
      <p:ext uri="{BB962C8B-B14F-4D97-AF65-F5344CB8AC3E}">
        <p14:creationId xmlns:p14="http://schemas.microsoft.com/office/powerpoint/2010/main" val="727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8" y="408072"/>
            <a:ext cx="7889050" cy="352966"/>
          </a:xfrm>
        </p:spPr>
        <p:txBody>
          <a:bodyPr/>
          <a:lstStyle/>
          <a:p>
            <a:pPr algn="ctr"/>
            <a:r>
              <a:rPr lang="cs-CZ" sz="2800" b="1" dirty="0"/>
              <a:t>NADAČNÍ FOND                                         Čerpání za rok 2017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7665" y="1979945"/>
            <a:ext cx="10638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Roční studium ve Francii pro jednoho žáka ze Střední průmyslové školy strojnické a Střední odborné školy profesora Švejcara v Plzni ve výši 30 000 Kč.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Půlroční odborná stáž v Rakousku pro dva žáky ze Střední průmyslové školy Tachov ve výši 70 000 Kč.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Finanční pomoc středním školám na nákup </a:t>
            </a:r>
            <a:r>
              <a:rPr lang="cs-CZ" sz="2400" dirty="0" smtClean="0"/>
              <a:t>materiálu pro </a:t>
            </a:r>
            <a:r>
              <a:rPr lang="cs-CZ" sz="2400" dirty="0"/>
              <a:t>odborný výcvik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u </a:t>
            </a:r>
            <a:r>
              <a:rPr lang="cs-CZ" sz="2400" dirty="0"/>
              <a:t>technických učebních </a:t>
            </a:r>
            <a:r>
              <a:rPr lang="cs-CZ" sz="2400" dirty="0" smtClean="0"/>
              <a:t>oborů, pro </a:t>
            </a:r>
            <a:r>
              <a:rPr lang="cs-CZ" sz="2400" dirty="0"/>
              <a:t>2 292 žáků z 19 škol, částka 900 000 Kč.</a:t>
            </a:r>
          </a:p>
        </p:txBody>
      </p:sp>
      <p:sp>
        <p:nvSpPr>
          <p:cNvPr id="7" name="Obdélník 6"/>
          <p:cNvSpPr/>
          <p:nvPr/>
        </p:nvSpPr>
        <p:spPr>
          <a:xfrm>
            <a:off x="707665" y="4218820"/>
            <a:ext cx="826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Finanční dar Střední průmyslové škole strojnické a Střední odborné škole profesora Švejcara v Plzni na kroužky výuky odborného německého jazyka ve </a:t>
            </a:r>
            <a:r>
              <a:rPr lang="cs-CZ" sz="2400" dirty="0" smtClean="0"/>
              <a:t>výši 103 </a:t>
            </a:r>
            <a:r>
              <a:rPr lang="cs-CZ" sz="2400" dirty="0"/>
              <a:t>600 Kč.</a:t>
            </a:r>
          </a:p>
        </p:txBody>
      </p:sp>
    </p:spTree>
    <p:extLst>
      <p:ext uri="{BB962C8B-B14F-4D97-AF65-F5344CB8AC3E}">
        <p14:creationId xmlns:p14="http://schemas.microsoft.com/office/powerpoint/2010/main" val="28048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76524" cy="352966"/>
          </a:xfrm>
        </p:spPr>
        <p:txBody>
          <a:bodyPr/>
          <a:lstStyle/>
          <a:p>
            <a:pPr algn="ctr"/>
            <a:r>
              <a:rPr lang="cs-CZ" sz="2800" b="1" dirty="0"/>
              <a:t>RUČIČKY KRAJE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6692" y="1026418"/>
            <a:ext cx="77604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Čtvrtý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ročník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prezentační akce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Ručičky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kraje</a:t>
            </a:r>
            <a:b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uskutečnil ve čtvrtek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20. června 2017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 nádvoří Krajského úřadu Plzeňského kraje.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Akci pořádal Plzeňský kraj ve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spolupráci se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Svazem průmyslu a dopravy ČR.</a:t>
            </a:r>
          </a:p>
          <a:p>
            <a:pPr algn="just">
              <a:spcBef>
                <a:spcPct val="0"/>
              </a:spcBef>
            </a:pPr>
            <a:endParaRPr lang="cs-CZ" altLang="cs-CZ" sz="900" dirty="0"/>
          </a:p>
          <a:p>
            <a:pPr algn="just">
              <a:spcBef>
                <a:spcPct val="0"/>
              </a:spcBef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Cílem prezentace je seznámit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děti s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technickými obory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přilákat je do škol, které je vyučují. </a:t>
            </a: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32" y="991810"/>
            <a:ext cx="22796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04" y="4119232"/>
            <a:ext cx="3213526" cy="236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61" y="4119232"/>
            <a:ext cx="3159265" cy="236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8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4152" y="1137480"/>
            <a:ext cx="3767987" cy="460534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Cíl: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zvýšení motivace žáků základních škol </a:t>
            </a:r>
            <a:b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ke studiu technických oborů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poskytnutí účelových finančních prostředků na podporu středních škol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získání většího zájmu ke studiu technických oborů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926628" cy="352966"/>
          </a:xfrm>
        </p:spPr>
        <p:txBody>
          <a:bodyPr/>
          <a:lstStyle/>
          <a:p>
            <a:r>
              <a:rPr lang="cs-CZ" sz="2800" b="1" dirty="0"/>
              <a:t>MOTIVACE PRO TECHNICKÉ VZDĚLÁVÁNÍ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7611"/>
              </p:ext>
            </p:extLst>
          </p:nvPr>
        </p:nvGraphicFramePr>
        <p:xfrm>
          <a:off x="5378287" y="1137480"/>
          <a:ext cx="3600450" cy="4605340"/>
        </p:xfrm>
        <a:graphic>
          <a:graphicData uri="http://schemas.openxmlformats.org/drawingml/2006/table">
            <a:tbl>
              <a:tblPr/>
              <a:tblGrid>
                <a:gridCol w="71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9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žadatelů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žádostí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Poskytnutá dotace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820 863 Kč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891 500 Kč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795 000 Kč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731 000 Kč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638 000 Kč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680 000 Kč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897 000 Kč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5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76524" cy="352966"/>
          </a:xfrm>
        </p:spPr>
        <p:txBody>
          <a:bodyPr/>
          <a:lstStyle/>
          <a:p>
            <a:pPr algn="ctr"/>
            <a:r>
              <a:rPr lang="cs-CZ" sz="2800" b="1" dirty="0"/>
              <a:t>RUČIČKY KRAJE</a:t>
            </a:r>
          </a:p>
        </p:txBody>
      </p:sp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858741" y="979016"/>
            <a:ext cx="776842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Spolu se středními školami se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prezentovaly 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firmy nabízející uplatnění absolventům technických a přírodovědných oborů: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Aerotech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Czech s.r.o.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Gerresheimer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Horšovský Týn spol. s r.o.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RSF Elektronik spol. s r.o.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ŠKODA TRANSPORTATION a.s.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ŠKODA ELECTRIC a.s.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Doosan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Škoda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s.r.o.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HELAGO-CZ s. r. o.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-524" r="5698" b="524"/>
          <a:stretch/>
        </p:blipFill>
        <p:spPr>
          <a:xfrm>
            <a:off x="952001" y="4395336"/>
            <a:ext cx="2954812" cy="2357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44" y="4395336"/>
            <a:ext cx="3014896" cy="23573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20" y="979016"/>
            <a:ext cx="2501377" cy="30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21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5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7336" y="1988942"/>
            <a:ext cx="4633912" cy="846946"/>
          </a:xfrm>
        </p:spPr>
        <p:txBody>
          <a:bodyPr/>
          <a:lstStyle/>
          <a:p>
            <a:pPr algn="ctr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7180" y="3493893"/>
            <a:ext cx="5927756" cy="21529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b="1" dirty="0" smtClean="0">
                <a:latin typeface="+mn-lt"/>
              </a:rPr>
              <a:t>JUDr. Jaroslava Havlíčková, MBA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latin typeface="+mn-lt"/>
              </a:rPr>
              <a:t>vedoucí odboru školství, mládeže a sportu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latin typeface="+mn-lt"/>
              </a:rPr>
              <a:t>Krajského úřadu Plzeňského kraje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600" dirty="0"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latin typeface="+mn-lt"/>
              </a:rPr>
              <a:t>tel: 377 195 529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latin typeface="+mn-lt"/>
              </a:rPr>
              <a:t>e-mail: jaroslava.havlickova@plzensky-kraj.cz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4782" y="901039"/>
            <a:ext cx="4694913" cy="4605340"/>
          </a:xfrm>
        </p:spPr>
        <p:txBody>
          <a:bodyPr>
            <a:noAutofit/>
          </a:bodyPr>
          <a:lstStyle/>
          <a:p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Obory činnosti kroužků: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elektrotechnika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robotika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počítačové konstruování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práce se dřevem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práce s kovem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keramika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strojní obrábění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strojírenství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instalatérství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klempířství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zámečnictví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malířství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stavebnictví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autoopravárenství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čalounictví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926628" cy="352966"/>
          </a:xfrm>
        </p:spPr>
        <p:txBody>
          <a:bodyPr/>
          <a:lstStyle/>
          <a:p>
            <a:r>
              <a:rPr lang="cs-CZ" sz="2800" b="1" dirty="0"/>
              <a:t>MOTIVACE PRO TECHNICKÉ VZDĚLÁVÁNÍ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5"/>
          <a:stretch/>
        </p:blipFill>
        <p:spPr>
          <a:xfrm>
            <a:off x="4970663" y="1031517"/>
            <a:ext cx="1801800" cy="24808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76" y="1031517"/>
            <a:ext cx="1688030" cy="24808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63" y="3830596"/>
            <a:ext cx="3715521" cy="2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1194" y="1328594"/>
            <a:ext cx="10629538" cy="2925906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Podporované obory: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Stavebnictví: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zedník, zednické práce, instalatér, tesař, tesařské práce, pokrývač, kamnář, malířské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natěračské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Elektrotechnika: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elektrikář, autoelektrikář, elektromechanik pro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zařízení 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přístroje, elektrikář – silnoproud, elektrotechnické a strojně montážní práce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Strojírenství: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mechanik opravář motorových vozidel, klempíř, kovář, obráběč kovů, karosář, nástrojař, strojní mechanik, autolakýrník, strojírenské práce</a:t>
            </a: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Zemědělství a lesnictví: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opravář zemědělských strojů, lesní mechanizátor, zahradník, zahradnická výroba, zahradnické práce, opravářské práce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801194" y="360364"/>
            <a:ext cx="10545317" cy="352966"/>
          </a:xfrm>
        </p:spPr>
        <p:txBody>
          <a:bodyPr/>
          <a:lstStyle/>
          <a:p>
            <a:pPr algn="ctr"/>
            <a:r>
              <a:rPr lang="cs-CZ" sz="2800" b="1" dirty="0"/>
              <a:t>PŘEDÁVÁNÍ SAD RUČNÍHO </a:t>
            </a:r>
            <a:r>
              <a:rPr lang="cs-CZ" sz="2800" b="1" dirty="0" smtClean="0"/>
              <a:t>NÁŘADÍ  </a:t>
            </a:r>
            <a:r>
              <a:rPr lang="cs-CZ" sz="2800" b="1" dirty="0"/>
              <a:t>ŽÁKŮM 1. ROČNÍKŮ TECHNICKÝCH OBORŮ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15029"/>
              </p:ext>
            </p:extLst>
          </p:nvPr>
        </p:nvGraphicFramePr>
        <p:xfrm>
          <a:off x="5510873" y="4633358"/>
          <a:ext cx="3444875" cy="2087494"/>
        </p:xfrm>
        <a:graphic>
          <a:graphicData uri="http://schemas.openxmlformats.org/drawingml/2006/table">
            <a:tbl>
              <a:tblPr/>
              <a:tblGrid>
                <a:gridCol w="79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 marL="9525" marR="9525" marT="953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středních škol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sad ručního nářadí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3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3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3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678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3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3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3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24924" y="4704919"/>
            <a:ext cx="453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 realizace projektu se zapojila společnost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NET4Gas, s.r.o.,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příspěvkem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ze svého grantového programu ve výši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100 000 Kč.</a:t>
            </a:r>
          </a:p>
        </p:txBody>
      </p:sp>
    </p:spTree>
    <p:extLst>
      <p:ext uri="{BB962C8B-B14F-4D97-AF65-F5344CB8AC3E}">
        <p14:creationId xmlns:p14="http://schemas.microsoft.com/office/powerpoint/2010/main" val="35648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16" y="3966043"/>
            <a:ext cx="3444048" cy="25830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36" y="3966043"/>
            <a:ext cx="3939243" cy="25743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0" y="1601850"/>
            <a:ext cx="3291735" cy="218630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16" y="1606845"/>
            <a:ext cx="3201378" cy="21813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/>
          <a:stretch/>
        </p:blipFill>
        <p:spPr>
          <a:xfrm>
            <a:off x="8508520" y="1601850"/>
            <a:ext cx="1570757" cy="2201928"/>
          </a:xfrm>
          <a:prstGeom prst="rect">
            <a:avLst/>
          </a:prstGeom>
        </p:spPr>
      </p:pic>
      <p:sp>
        <p:nvSpPr>
          <p:cNvPr id="12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830247" y="396962"/>
            <a:ext cx="10545317" cy="352966"/>
          </a:xfrm>
        </p:spPr>
        <p:txBody>
          <a:bodyPr/>
          <a:lstStyle/>
          <a:p>
            <a:pPr algn="ctr"/>
            <a:r>
              <a:rPr lang="cs-CZ" sz="2800" b="1" dirty="0"/>
              <a:t>PŘEDÁVÁNÍ SAD RUČNÍHO </a:t>
            </a:r>
            <a:r>
              <a:rPr lang="cs-CZ" sz="2800" b="1" dirty="0" smtClean="0"/>
              <a:t>NÁŘADÍ  </a:t>
            </a:r>
            <a:r>
              <a:rPr lang="cs-CZ" sz="2800" b="1" dirty="0"/>
              <a:t>ŽÁKŮM 1. ROČNÍKŮ TECHNICKÝCH OBORŮ</a:t>
            </a:r>
          </a:p>
        </p:txBody>
      </p:sp>
    </p:spTree>
    <p:extLst>
      <p:ext uri="{BB962C8B-B14F-4D97-AF65-F5344CB8AC3E}">
        <p14:creationId xmlns:p14="http://schemas.microsoft.com/office/powerpoint/2010/main" val="11807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807029" y="448046"/>
            <a:ext cx="8535294" cy="352966"/>
          </a:xfrm>
        </p:spPr>
        <p:txBody>
          <a:bodyPr/>
          <a:lstStyle/>
          <a:p>
            <a:pPr algn="ctr"/>
            <a:r>
              <a:rPr lang="cs-CZ" sz="2400" b="1" dirty="0"/>
              <a:t>OPATŘENÍ PRO  ZVÝŠENÍ ZÁJMU ŽÁKŮ O VZDĚLÁVÁNÍ </a:t>
            </a:r>
          </a:p>
          <a:p>
            <a:pPr algn="ctr"/>
            <a:r>
              <a:rPr lang="cs-CZ" sz="2400" b="1" dirty="0"/>
              <a:t>V OBORECH ZAKONČENÝCH VÝUČNÍM LISTEM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14888" y="1292796"/>
            <a:ext cx="10519575" cy="38773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Poskytnutí finančního příspěvku ve výši 500 Kč měsíčně na úhradu ubytování žáků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ve vybraných oborech vzdělávání (skupina oboru: 23 - Strojírenství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strojírenská výroba, 26 - Elektrotechnika, telekomunikační a výpočetní technika, 36 - Stavebnictví, geodézie a kartografie, 41 - Zemědělství a lesnictví)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Poskytnutí finančního příspěvku je vázáno splněním těchto podmínek:</a:t>
            </a:r>
          </a:p>
          <a:p>
            <a:pPr marL="285750" indent="-285750" algn="just">
              <a:buClrTx/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žák byl přijat do oboru vzdělání zakončeného výučním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listem 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školu zřizovanou Plzeňským krajem do denní formy studia</a:t>
            </a:r>
          </a:p>
          <a:p>
            <a:pPr marL="285750" indent="-285750" algn="just">
              <a:buClrTx/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žák se řádně vzdělává v oboru vzdělání – nemá na vysvědčení nedostatečnou</a:t>
            </a:r>
          </a:p>
          <a:p>
            <a:pPr marL="285750" indent="-285750" algn="just">
              <a:buClrTx/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žák nemá sníženou známku z chování</a:t>
            </a:r>
          </a:p>
          <a:p>
            <a:pPr marL="285750" indent="-285750" algn="just">
              <a:buClrTx/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žák nemá neomluvenou nepřítomnost ve vyučování</a:t>
            </a:r>
          </a:p>
          <a:p>
            <a:pPr marL="285750" indent="-285750" algn="just">
              <a:buFontTx/>
              <a:buChar char="-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4888" y="5661929"/>
            <a:ext cx="801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 I. pololetí školního roku 2017/2018 bude čerpat příspěvek na ubytování celkem 202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žáků v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 . až 3. ročníku.</a:t>
            </a:r>
          </a:p>
        </p:txBody>
      </p:sp>
    </p:spTree>
    <p:extLst>
      <p:ext uri="{BB962C8B-B14F-4D97-AF65-F5344CB8AC3E}">
        <p14:creationId xmlns:p14="http://schemas.microsoft.com/office/powerpoint/2010/main" val="831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999989" y="360364"/>
            <a:ext cx="8192022" cy="352966"/>
          </a:xfrm>
        </p:spPr>
        <p:txBody>
          <a:bodyPr/>
          <a:lstStyle/>
          <a:p>
            <a:r>
              <a:rPr lang="cs-CZ" sz="2800" b="1" dirty="0"/>
              <a:t>TECHNICKÁ OLYPIÁDA  PLZEŇSKÉHO KRAJE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1055" y="880489"/>
            <a:ext cx="10593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Program spolupráce mezi středními školami a Západočeskou univerzitou v Plzni vyhlašovaný Radou Plzeňského kraje.</a:t>
            </a:r>
          </a:p>
          <a:p>
            <a:pPr algn="just"/>
            <a:endParaRPr lang="cs-CZ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Témata vypsaná ZČU jsou určená pro kolektivy žáků středních škol.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5123" y="2289303"/>
            <a:ext cx="425258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Zapojené fakulty ZČU: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aplikovaných věd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strojní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elektrotechnická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Soutěž probíhá ve dvou kategoriích: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gymnázia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odborné školy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91493"/>
              </p:ext>
            </p:extLst>
          </p:nvPr>
        </p:nvGraphicFramePr>
        <p:xfrm>
          <a:off x="4641284" y="2397665"/>
          <a:ext cx="4176713" cy="2931104"/>
        </p:xfrm>
        <a:graphic>
          <a:graphicData uri="http://schemas.openxmlformats.org/drawingml/2006/table">
            <a:tbl>
              <a:tblPr/>
              <a:tblGrid>
                <a:gridCol w="86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4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</a:p>
                  </a:txBody>
                  <a:tcPr marL="9526" marR="9526" marT="9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středních škol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soutěžních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prací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žáků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</a:p>
                  </a:txBody>
                  <a:tcPr marL="9526" marR="9526" marT="9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9526" marR="9526" marT="9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 marL="9526" marR="9526" marT="9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6" marR="9526" marT="9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75123" y="5691611"/>
            <a:ext cx="804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Pátý ročník soutěže se uskuteční dne </a:t>
            </a:r>
            <a:r>
              <a:rPr lang="cs-CZ" sz="2400" b="1" dirty="0"/>
              <a:t>8. 2. 2018 </a:t>
            </a:r>
            <a:r>
              <a:rPr lang="cs-CZ" sz="2400" dirty="0"/>
              <a:t>v prostorách Západočeské univerzity v Plzni.</a:t>
            </a:r>
          </a:p>
        </p:txBody>
      </p:sp>
    </p:spTree>
    <p:extLst>
      <p:ext uri="{BB962C8B-B14F-4D97-AF65-F5344CB8AC3E}">
        <p14:creationId xmlns:p14="http://schemas.microsoft.com/office/powerpoint/2010/main" val="21414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999990" y="297734"/>
            <a:ext cx="8192022" cy="352966"/>
          </a:xfrm>
        </p:spPr>
        <p:txBody>
          <a:bodyPr/>
          <a:lstStyle/>
          <a:p>
            <a:pPr algn="ctr"/>
            <a:r>
              <a:rPr lang="cs-CZ" sz="2800" b="1" dirty="0"/>
              <a:t>TECHNIKA MÁ ZLATÉ DNO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3582" y="1010450"/>
            <a:ext cx="690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Soutěž vyhlášená Radou Plzeňského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kraje v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rámci projektu na podporu technického vzdělávání.</a:t>
            </a:r>
          </a:p>
          <a:p>
            <a:pPr algn="just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Cíl soutěže: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zvýšení zájmu žáků o technické obory vzdělávání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motivace žáků studovat tyto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obory 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středních školách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podpora řemeslné zručnosti dětí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spolupráce středních a základních škol</a:t>
            </a:r>
          </a:p>
          <a:p>
            <a:pPr algn="just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34" y="945880"/>
            <a:ext cx="2589156" cy="258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78" y="4310665"/>
            <a:ext cx="2219793" cy="24215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022">
            <a:off x="881231" y="4759109"/>
            <a:ext cx="2237520" cy="1650448"/>
          </a:xfrm>
          <a:prstGeom prst="rect">
            <a:avLst/>
          </a:prstGeom>
        </p:spPr>
      </p:pic>
      <p:pic>
        <p:nvPicPr>
          <p:cNvPr id="9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23054"/>
          <a:stretch/>
        </p:blipFill>
        <p:spPr bwMode="auto">
          <a:xfrm>
            <a:off x="6401255" y="4187162"/>
            <a:ext cx="2460112" cy="25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999990" y="297734"/>
            <a:ext cx="8192022" cy="352966"/>
          </a:xfrm>
        </p:spPr>
        <p:txBody>
          <a:bodyPr/>
          <a:lstStyle/>
          <a:p>
            <a:pPr algn="ctr"/>
            <a:r>
              <a:rPr lang="cs-CZ" sz="2800" b="1" dirty="0"/>
              <a:t>TECHNIKA MÁ ZLATÉ DNO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59446" y="1045351"/>
            <a:ext cx="10763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soutěže se přihlásilo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17 týmů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cs-CZ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Tým byl složen ze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dvou žáků střední školy a dvou žáků základní školy </a:t>
            </a:r>
            <a:b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podmínkou účasti jedné dívky.</a:t>
            </a:r>
          </a:p>
          <a:p>
            <a:pPr algn="just"/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Týmy byly rozděleny do dvou soutěžních kategorií: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školy s nabídkou vzdělávání s maturitními obory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školy s nabídkou vzdělání s učebními obory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88" y="4639158"/>
            <a:ext cx="2703846" cy="20278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04" y="4639158"/>
            <a:ext cx="2698313" cy="20278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59445" y="3640604"/>
            <a:ext cx="10763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letošním ročníku soutěže měli žáci za úkol sestavit pomocí stavebnice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Merkur 8 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Boffin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750 zařízení dle předloženého zadání.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r="1959"/>
          <a:stretch/>
        </p:blipFill>
        <p:spPr>
          <a:xfrm>
            <a:off x="559446" y="4639158"/>
            <a:ext cx="2881087" cy="20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plzenskykraj_prezentace_ppt</Template>
  <TotalTime>1680</TotalTime>
  <Words>953</Words>
  <Application>Microsoft Office PowerPoint</Application>
  <PresentationFormat>Širokoúhlá obrazovka</PresentationFormat>
  <Paragraphs>260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Office</vt:lpstr>
      <vt:lpstr>PODPORA TECHNICKÉHO VZDĚLÁVÁNÍ  V PLZEŇSKÉM KRAJI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Kolerusová Eva</dc:creator>
  <cp:lastModifiedBy>Duda Petr</cp:lastModifiedBy>
  <cp:revision>69</cp:revision>
  <dcterms:created xsi:type="dcterms:W3CDTF">2017-10-03T06:06:38Z</dcterms:created>
  <dcterms:modified xsi:type="dcterms:W3CDTF">2017-10-15T10:59:59Z</dcterms:modified>
</cp:coreProperties>
</file>