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itka.plihalova@plzensky-kraj.cz" TargetMode="External"/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05275" y="3235672"/>
            <a:ext cx="4352924" cy="1755032"/>
          </a:xfrm>
        </p:spPr>
        <p:txBody>
          <a:bodyPr/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opatření </a:t>
            </a:r>
            <a:b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stavební uzávěře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90704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657850"/>
            <a:ext cx="7829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Jitka Plíhalová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předpisy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400" b="1" dirty="0"/>
              <a:t>§§ 97 - 99 </a:t>
            </a:r>
            <a:r>
              <a:rPr lang="cs-CZ" sz="2400" b="1" dirty="0" smtClean="0"/>
              <a:t>SZ</a:t>
            </a:r>
            <a:r>
              <a:rPr lang="cs-CZ" sz="2400" dirty="0" smtClean="0"/>
              <a:t> – účel, vydání, obsah územního </a:t>
            </a:r>
            <a:r>
              <a:rPr lang="cs-CZ" sz="2400" dirty="0"/>
              <a:t>opatření o stavební </a:t>
            </a:r>
            <a:r>
              <a:rPr lang="cs-CZ" sz="2400" dirty="0" smtClean="0"/>
              <a:t>uzávěře (dále jen „SU“)</a:t>
            </a:r>
            <a:endParaRPr lang="cs-CZ" sz="2400" b="1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400" b="1" dirty="0"/>
              <a:t>§ 17 vyhlášky č. 503/2006 Sb</a:t>
            </a:r>
            <a:r>
              <a:rPr lang="cs-CZ" sz="2400" b="1" dirty="0" smtClean="0"/>
              <a:t>.</a:t>
            </a:r>
            <a:r>
              <a:rPr lang="cs-CZ" sz="2400" dirty="0" smtClean="0"/>
              <a:t> – obsah SU</a:t>
            </a:r>
            <a:r>
              <a:rPr lang="cs-CZ" sz="2400" b="1" dirty="0" smtClean="0"/>
              <a:t>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400" b="1" dirty="0" smtClean="0"/>
              <a:t>§§ 171 - 174 SŘ </a:t>
            </a:r>
            <a:r>
              <a:rPr lang="cs-CZ" sz="2400" dirty="0" smtClean="0"/>
              <a:t>– řízení o SU (OOP)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§ 6 odst. 6 písm. c) SZ – SU vydává rada obce </a:t>
            </a:r>
            <a:r>
              <a:rPr lang="cs-CZ" sz="2000" dirty="0" smtClean="0"/>
              <a:t>(případně zastupitelstvo v obci, kde se rada nevolí)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§ 5 odst. 2 SZ – přenesená působnost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Územní opatření o stavební uzávěře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17069"/>
            <a:ext cx="5353051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 SU</a:t>
            </a:r>
            <a:endParaRPr lang="cs-CZ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9" y="1739900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cs-CZ" sz="2400" dirty="0" smtClean="0"/>
              <a:t>SU omezuje nebo zakazuje v nezbytném rozsahu stavební činnost ve vymezeném území, pokud by mohla ztížit nebo znemožnit budoucí využití území podle připravované ÚPD, jestliže zastupitelstvo již rozhodlo </a:t>
            </a:r>
            <a:r>
              <a:rPr lang="cs-CZ" sz="2400" dirty="0"/>
              <a:t>o pořízení </a:t>
            </a:r>
            <a:r>
              <a:rPr lang="cs-CZ" sz="2400" dirty="0" smtClean="0"/>
              <a:t>této ÚPD </a:t>
            </a:r>
            <a:r>
              <a:rPr lang="cs-CZ" sz="2400" dirty="0"/>
              <a:t>nebo její změny</a:t>
            </a:r>
            <a:endParaRPr lang="cs-CZ" sz="2400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cs-CZ" sz="2000" dirty="0" smtClean="0"/>
              <a:t>na základě zrušení rozhodnutí o námitkách, ÚPD nebo její části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cs-CZ" sz="2000" dirty="0" smtClean="0"/>
              <a:t>na základě rozhodnutí či opatření, jímž se upravuje využití </a:t>
            </a:r>
            <a:r>
              <a:rPr lang="cs-CZ" sz="2000" dirty="0"/>
              <a:t>území</a:t>
            </a:r>
            <a:r>
              <a:rPr lang="cs-CZ" sz="2000" b="1" dirty="0" smtClean="0"/>
              <a:t> </a:t>
            </a:r>
          </a:p>
          <a:p>
            <a:pPr marL="457200" lvl="1" indent="-4572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SU nelze omezit nebo zakázat </a:t>
            </a:r>
          </a:p>
          <a:p>
            <a:pPr marL="432000" lvl="1" indent="0">
              <a:spcBef>
                <a:spcPts val="0"/>
              </a:spcBef>
              <a:buNone/>
            </a:pPr>
            <a:r>
              <a:rPr lang="cs-CZ" dirty="0" smtClean="0"/>
              <a:t>udržovací </a:t>
            </a:r>
            <a:r>
              <a:rPr lang="cs-CZ" dirty="0" smtClean="0"/>
              <a:t>práce </a:t>
            </a:r>
            <a:r>
              <a:rPr lang="cs-CZ" sz="2000" dirty="0" smtClean="0"/>
              <a:t>- § 3 odst. 4 SZ</a:t>
            </a:r>
            <a:endParaRPr lang="cs-CZ" sz="2000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6332537" y="1117069"/>
            <a:ext cx="218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97 odst. 1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Pořízení SU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38700" y="1117069"/>
            <a:ext cx="367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98 odst. 2 a 3 SZ</a:t>
            </a:r>
          </a:p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§§ 171 - 173 SŘ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968746"/>
            <a:ext cx="802005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postup projednání návrhu SU a vydání SU:</a:t>
            </a:r>
          </a:p>
          <a:p>
            <a:pPr marL="900000">
              <a:buClr>
                <a:srgbClr val="339966"/>
              </a:buClr>
              <a:buFont typeface="+mj-lt"/>
              <a:buAutoNum type="arabicPeriod"/>
            </a:pPr>
            <a:r>
              <a:rPr lang="cs-CZ" sz="2400" dirty="0" smtClean="0"/>
              <a:t>projednání návrhu s DO </a:t>
            </a:r>
            <a:r>
              <a:rPr lang="cs-CZ" sz="2000" dirty="0" smtClean="0"/>
              <a:t>- § 98 odst. 2 SZ</a:t>
            </a:r>
          </a:p>
          <a:p>
            <a:pPr marL="900000">
              <a:buClr>
                <a:srgbClr val="339966"/>
              </a:buClr>
              <a:buFont typeface="+mj-lt"/>
              <a:buAutoNum type="arabicPeriod"/>
            </a:pPr>
            <a:r>
              <a:rPr lang="cs-CZ" sz="2400" dirty="0" smtClean="0"/>
              <a:t>řízení o vydání SU (OOP) </a:t>
            </a:r>
            <a:r>
              <a:rPr lang="cs-CZ" sz="2000" dirty="0" smtClean="0"/>
              <a:t>- § 172 SŘ + § 98 odst. 3 SZ</a:t>
            </a:r>
          </a:p>
          <a:p>
            <a:pPr marL="900000">
              <a:buClr>
                <a:srgbClr val="339966"/>
              </a:buClr>
              <a:buFont typeface="+mj-lt"/>
              <a:buAutoNum type="arabicPeriod"/>
            </a:pPr>
            <a:r>
              <a:rPr lang="cs-CZ" sz="2400" dirty="0" smtClean="0"/>
              <a:t>vydání SU radou </a:t>
            </a:r>
            <a:r>
              <a:rPr lang="cs-CZ" sz="2400" dirty="0" smtClean="0"/>
              <a:t>obce </a:t>
            </a:r>
            <a:r>
              <a:rPr lang="cs-CZ" sz="2000" dirty="0" smtClean="0"/>
              <a:t>- § 98 odst. 1 SZ                       (včetně rozhodnutí o námitkách - § 172 odst. 5 SŘ)</a:t>
            </a:r>
          </a:p>
          <a:p>
            <a:pPr marL="900000">
              <a:buClr>
                <a:srgbClr val="339966"/>
              </a:buClr>
              <a:buFont typeface="+mj-lt"/>
              <a:buAutoNum type="arabicPeriod"/>
            </a:pPr>
            <a:r>
              <a:rPr lang="cs-CZ" sz="2400" dirty="0" smtClean="0"/>
              <a:t>oznámení vydané </a:t>
            </a:r>
            <a:r>
              <a:rPr lang="cs-CZ" sz="2400" dirty="0"/>
              <a:t>SU veřejnou vyhláškou </a:t>
            </a:r>
            <a:r>
              <a:rPr lang="cs-CZ" sz="2000" dirty="0"/>
              <a:t>- § </a:t>
            </a:r>
            <a:r>
              <a:rPr lang="cs-CZ" sz="2000" dirty="0" smtClean="0"/>
              <a:t>173 SŘ</a:t>
            </a:r>
            <a:endParaRPr lang="cs-CZ" sz="800" dirty="0" smtClean="0"/>
          </a:p>
          <a:p>
            <a:pPr marL="442800" indent="0">
              <a:buClr>
                <a:srgbClr val="339966"/>
              </a:buClr>
              <a:buNone/>
            </a:pPr>
            <a:endParaRPr lang="cs-CZ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SU </a:t>
            </a:r>
            <a:r>
              <a:rPr lang="cs-CZ" sz="2400" dirty="0" smtClean="0"/>
              <a:t>opatřit záznamem o účinnosti </a:t>
            </a:r>
            <a:r>
              <a:rPr lang="cs-CZ" sz="2400" dirty="0" smtClean="0"/>
              <a:t>                                 </a:t>
            </a:r>
            <a:r>
              <a:rPr lang="cs-CZ" sz="2000" dirty="0" smtClean="0"/>
              <a:t>- </a:t>
            </a:r>
            <a:r>
              <a:rPr lang="cs-CZ" sz="2000" dirty="0" smtClean="0"/>
              <a:t>168 odst. 1 SZ</a:t>
            </a:r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</a:t>
            </a:r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- 1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38700" y="1117069"/>
            <a:ext cx="367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99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 V 503/2006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textová část výroku: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i="1" dirty="0" smtClean="0"/>
              <a:t>vymezení území (parcelní čísla dotčených pozemků dle KN)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rozsah a obsah omezení nebo zákazu stavební činnosti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podmínky vyplývající ze stanovisek DO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doba trvání SU, je-li ji možno předem stanovit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popřípadě podmínky pro povolení výjimky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grafická část výroku </a:t>
            </a:r>
            <a:r>
              <a:rPr lang="cs-CZ" sz="2000" i="1" dirty="0" smtClean="0"/>
              <a:t>– ověřený výkres na kopii katastrální mapy s vyznačením </a:t>
            </a:r>
            <a:r>
              <a:rPr lang="cs-CZ" sz="2000" i="1" dirty="0" smtClean="0"/>
              <a:t>území dotčeného SU</a:t>
            </a:r>
            <a:endParaRPr lang="cs-CZ" sz="20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pokud SU pro zvlášť rozsáhlé území:</a:t>
            </a:r>
            <a:r>
              <a:rPr lang="cs-CZ" sz="2400" dirty="0" smtClean="0"/>
              <a:t> 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i="1" dirty="0"/>
              <a:t>vymezení území nahradit popisem </a:t>
            </a:r>
            <a:r>
              <a:rPr lang="cs-CZ" sz="2000" i="1" dirty="0"/>
              <a:t>                             dotčeného </a:t>
            </a:r>
            <a:r>
              <a:rPr lang="cs-CZ" sz="2000" i="1" dirty="0"/>
              <a:t>území a jeho hranic</a:t>
            </a:r>
          </a:p>
          <a:p>
            <a:pPr marL="9000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000" i="1" dirty="0"/>
              <a:t>vyznačení území </a:t>
            </a:r>
            <a:r>
              <a:rPr lang="cs-CZ" sz="2000" i="1" dirty="0" smtClean="0"/>
              <a:t>SU do </a:t>
            </a:r>
            <a:r>
              <a:rPr lang="cs-CZ" sz="2000" i="1" dirty="0"/>
              <a:t>mapy </a:t>
            </a:r>
            <a:r>
              <a:rPr lang="cs-CZ" sz="2000" i="1" dirty="0" smtClean="0"/>
              <a:t>                                                           v </a:t>
            </a:r>
            <a:r>
              <a:rPr lang="cs-CZ" sz="2000" i="1" dirty="0"/>
              <a:t>měřítku 1 : 5000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8246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</a:t>
            </a:r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- 2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38700" y="1117069"/>
            <a:ext cx="367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68 SŘ</a:t>
            </a:r>
          </a:p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172 odst. 2, 4 a 5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SŘ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odůvodnění</a:t>
            </a:r>
            <a:r>
              <a:rPr lang="cs-CZ" sz="2400" dirty="0" smtClean="0"/>
              <a:t> </a:t>
            </a:r>
            <a:r>
              <a:rPr lang="cs-CZ" sz="2000" dirty="0" smtClean="0"/>
              <a:t>(jen text)</a:t>
            </a:r>
            <a:r>
              <a:rPr lang="cs-CZ" sz="2400" b="1" dirty="0" smtClean="0"/>
              <a:t>: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vlastní zdůvodnění obsahu pořizované SU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případné </a:t>
            </a:r>
            <a:r>
              <a:rPr lang="cs-CZ" sz="2000" dirty="0"/>
              <a:t>zdůvodnění „zvlášť rozsáhlého území</a:t>
            </a:r>
            <a:r>
              <a:rPr lang="cs-CZ" sz="2000" dirty="0" smtClean="0"/>
              <a:t>“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případné zdůvodnění zveřejnění grafické části jen způsobem umožňujícím dálkový přístup</a:t>
            </a:r>
            <a:endParaRPr lang="cs-CZ" sz="2000" dirty="0"/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vyhodnocení výsledků projednání s DO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rozhodnutí o námitkách s vlastním odůvodněním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vypořádání připomínek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8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/>
              <a:t>poučení: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nelze podat opravný prostředek</a:t>
            </a:r>
            <a:endParaRPr lang="cs-CZ" sz="2000" dirty="0"/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možnost požádat o výjimku</a:t>
            </a:r>
            <a:endParaRPr lang="cs-CZ" sz="2000" dirty="0"/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0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14861" y="4458494"/>
            <a:ext cx="233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173 odst. 2 SŘ</a:t>
            </a:r>
          </a:p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99 odst. 3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Výjimka ze SU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38700" y="1117069"/>
            <a:ext cx="367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99 odst. 3 SZ</a:t>
            </a:r>
          </a:p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134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SŘ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2030929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rada</a:t>
            </a:r>
            <a:r>
              <a:rPr lang="cs-CZ" sz="2400" b="1" dirty="0" smtClean="0"/>
              <a:t> </a:t>
            </a:r>
            <a:r>
              <a:rPr lang="cs-CZ" sz="2400" b="1" u="sng" dirty="0" smtClean="0"/>
              <a:t>může</a:t>
            </a:r>
            <a:r>
              <a:rPr lang="cs-CZ" sz="2400" b="1" dirty="0" smtClean="0"/>
              <a:t> </a:t>
            </a:r>
            <a:r>
              <a:rPr lang="cs-CZ" sz="2400" dirty="0" smtClean="0"/>
              <a:t>na žádost povolit výjimku, jestliže to neohrozí sledovaný účel SU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rada rozhoduje v přenesené působnosti jako kolegiální správní orgán </a:t>
            </a:r>
            <a:r>
              <a:rPr lang="cs-CZ" sz="2000" dirty="0" smtClean="0"/>
              <a:t>- § 134 SŘ</a:t>
            </a:r>
          </a:p>
          <a:p>
            <a:pPr marL="720000" indent="0">
              <a:buNone/>
            </a:pPr>
            <a:r>
              <a:rPr lang="cs-CZ" sz="2000" dirty="0" smtClean="0"/>
              <a:t>=&gt; bez zbytečného odkladu - § 71 odst. 1 SŘ</a:t>
            </a:r>
          </a:p>
          <a:p>
            <a:pPr marL="720000" indent="0">
              <a:buNone/>
            </a:pPr>
            <a:r>
              <a:rPr lang="cs-CZ" sz="2000" dirty="0" smtClean="0"/>
              <a:t>=&gt; na základě usnesení rady je doručeno rozhodnutí žadateli</a:t>
            </a:r>
          </a:p>
          <a:p>
            <a:pPr marL="9000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proti rozhodnutí o výjimce se nelze odvolat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1094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Územní opatření o stavební uzávěře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001585"/>
            <a:ext cx="76104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377 195 733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lucie.souckova@plzensky-kraj.cz</a:t>
            </a:r>
            <a:endParaRPr lang="cs-CZ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Mgr.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Jitka Plíhalová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tel.: 377 195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225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jitka.plihalova@plzensky-kraj.cz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956</TotalTime>
  <Words>600</Words>
  <Application>Microsoft Office PowerPoint</Application>
  <PresentationFormat>Předvádění na obrazovce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Motiv Office</vt:lpstr>
      <vt:lpstr>Územní opatření  o stavební uzávěře</vt:lpstr>
      <vt:lpstr>Právní předpisy </vt:lpstr>
      <vt:lpstr>Účel SU</vt:lpstr>
      <vt:lpstr>Pořízení SU</vt:lpstr>
      <vt:lpstr>Obsah SU - 1</vt:lpstr>
      <vt:lpstr>Obsah SU - 2</vt:lpstr>
      <vt:lpstr>Výjimka ze SU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Součková Lucie</cp:lastModifiedBy>
  <cp:revision>80</cp:revision>
  <dcterms:created xsi:type="dcterms:W3CDTF">2017-11-24T07:47:20Z</dcterms:created>
  <dcterms:modified xsi:type="dcterms:W3CDTF">2017-11-29T13:25:21Z</dcterms:modified>
</cp:coreProperties>
</file>