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3" r:id="rId3"/>
    <p:sldId id="274" r:id="rId4"/>
    <p:sldId id="271" r:id="rId5"/>
    <p:sldId id="272" r:id="rId6"/>
    <p:sldId id="260" r:id="rId7"/>
    <p:sldId id="266" r:id="rId8"/>
    <p:sldId id="267" r:id="rId9"/>
    <p:sldId id="268" r:id="rId10"/>
    <p:sldId id="269" r:id="rId11"/>
    <p:sldId id="270" r:id="rId12"/>
    <p:sldId id="265" r:id="rId13"/>
    <p:sldId id="25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4C72C-BE34-4D94-A8F4-C97FF0F51A5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3DAA-815E-4FAE-B70F-8D46903EB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48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9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706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9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78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landova@plzensky-kraj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py.plzensky-kraj.cz/gis/prvak/" TargetMode="External"/><Relationship Id="rId2" Type="http://schemas.openxmlformats.org/officeDocument/2006/relationships/hyperlink" Target="https://prvk.plzensky-kraj.cz/prvk/karty/prehl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vorackova@plzensky-kraj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429" y="2683124"/>
            <a:ext cx="1088357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Plán rozvoje vodovodů 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 kanalizací Plzeňského kraje 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podpora Plzeňského kraje 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 oblasti vodohospodářské infrastruktury obcí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42" y="4443286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b="1" dirty="0" smtClean="0"/>
          </a:p>
          <a:p>
            <a:pPr algn="l"/>
            <a:endParaRPr lang="cs-CZ" b="1" dirty="0"/>
          </a:p>
          <a:p>
            <a:pPr algn="l"/>
            <a:endParaRPr lang="cs-CZ" b="1" dirty="0" smtClean="0"/>
          </a:p>
          <a:p>
            <a:pPr algn="l"/>
            <a:r>
              <a:rPr lang="cs-CZ" b="1" dirty="0" smtClean="0"/>
              <a:t>Ing. Martina Landová</a:t>
            </a:r>
          </a:p>
          <a:p>
            <a:pPr algn="l"/>
            <a:r>
              <a:rPr lang="cs-CZ" b="1" dirty="0" smtClean="0"/>
              <a:t>21. 5. 2024</a:t>
            </a:r>
          </a:p>
        </p:txBody>
      </p:sp>
    </p:spTree>
    <p:extLst>
      <p:ext uri="{BB962C8B-B14F-4D97-AF65-F5344CB8AC3E}">
        <p14:creationId xmlns:p14="http://schemas.microsoft.com/office/powerpoint/2010/main" val="29361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684" y="5812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Hodnoticí kritéria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dirty="0" smtClean="0"/>
              <a:t>(pro každý dotační titul se hodnotí zvlášť)</a:t>
            </a:r>
            <a:endParaRPr lang="cs-CZ" sz="4000" dirty="0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771699" y="2299450"/>
            <a:ext cx="4457007" cy="3644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000" b="1" dirty="0" smtClean="0"/>
              <a:t>Odpadní voda:</a:t>
            </a:r>
          </a:p>
          <a:p>
            <a:pPr>
              <a:buFontTx/>
              <a:buChar char="-"/>
            </a:pPr>
            <a:r>
              <a:rPr lang="cs-CZ" sz="2000" dirty="0" smtClean="0"/>
              <a:t>lokalizace projektu</a:t>
            </a:r>
          </a:p>
          <a:p>
            <a:pPr>
              <a:buFontTx/>
              <a:buChar char="-"/>
            </a:pPr>
            <a:r>
              <a:rPr lang="cs-CZ" sz="2000" dirty="0" smtClean="0"/>
              <a:t>návaznost na již vybudovanou infrastrukturu</a:t>
            </a:r>
          </a:p>
          <a:p>
            <a:pPr>
              <a:buFontTx/>
              <a:buChar char="-"/>
            </a:pPr>
            <a:r>
              <a:rPr lang="cs-CZ" sz="2000" dirty="0" smtClean="0"/>
              <a:t>počet řešených EO</a:t>
            </a:r>
          </a:p>
          <a:p>
            <a:pPr>
              <a:buFontTx/>
              <a:buChar char="-"/>
            </a:pPr>
            <a:r>
              <a:rPr lang="cs-CZ" sz="2000" dirty="0" smtClean="0"/>
              <a:t>podíl řešených obyvatel v obci</a:t>
            </a:r>
          </a:p>
          <a:p>
            <a:pPr>
              <a:buFontTx/>
              <a:buChar char="-"/>
            </a:pPr>
            <a:r>
              <a:rPr lang="cs-CZ" sz="2000" dirty="0" smtClean="0"/>
              <a:t>nákladová efektivita projektu</a:t>
            </a:r>
          </a:p>
          <a:p>
            <a:pPr>
              <a:buFontTx/>
              <a:buChar char="-"/>
            </a:pPr>
            <a:r>
              <a:rPr lang="cs-CZ" sz="2000" dirty="0" smtClean="0"/>
              <a:t>přiměřenost nákladů </a:t>
            </a:r>
          </a:p>
          <a:p>
            <a:pPr>
              <a:buFontTx/>
              <a:buChar char="-"/>
            </a:pPr>
            <a:r>
              <a:rPr lang="cs-CZ" sz="2000" dirty="0" smtClean="0"/>
              <a:t>další podpůrná kritéria </a:t>
            </a:r>
            <a:endParaRPr lang="cs-CZ" sz="2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228706" y="2299450"/>
            <a:ext cx="5128954" cy="379377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000" b="1" dirty="0" smtClean="0"/>
              <a:t>Pitná voda:</a:t>
            </a:r>
          </a:p>
          <a:p>
            <a:pPr>
              <a:buFontTx/>
              <a:buChar char="-"/>
            </a:pPr>
            <a:r>
              <a:rPr lang="cs-CZ" sz="2000" dirty="0" smtClean="0"/>
              <a:t>posouzení zdrojů pitné vody z hlediska množství a jakosti</a:t>
            </a:r>
          </a:p>
          <a:p>
            <a:pPr>
              <a:buFontTx/>
              <a:buChar char="-"/>
            </a:pPr>
            <a:r>
              <a:rPr lang="cs-CZ" sz="2000" dirty="0" smtClean="0"/>
              <a:t>návaznost na již vybudovanou infrastrukturu</a:t>
            </a:r>
          </a:p>
          <a:p>
            <a:pPr>
              <a:buFontTx/>
              <a:buChar char="-"/>
            </a:pPr>
            <a:r>
              <a:rPr lang="cs-CZ" sz="2000" dirty="0" smtClean="0"/>
              <a:t>počet řešených obyvatel</a:t>
            </a:r>
          </a:p>
          <a:p>
            <a:pPr>
              <a:buFontTx/>
              <a:buChar char="-"/>
            </a:pPr>
            <a:r>
              <a:rPr lang="cs-CZ" sz="2000" dirty="0" smtClean="0"/>
              <a:t>podíl řešených obyvatel v obci</a:t>
            </a:r>
          </a:p>
          <a:p>
            <a:pPr>
              <a:buFontTx/>
              <a:buChar char="-"/>
            </a:pPr>
            <a:r>
              <a:rPr lang="cs-CZ" sz="2000" dirty="0" smtClean="0"/>
              <a:t>nákladová efektivita projektu</a:t>
            </a:r>
          </a:p>
          <a:p>
            <a:pPr>
              <a:buFontTx/>
              <a:buChar char="-"/>
            </a:pPr>
            <a:r>
              <a:rPr lang="cs-CZ" sz="2000" dirty="0" smtClean="0"/>
              <a:t>přiměřenost nákladů </a:t>
            </a:r>
          </a:p>
          <a:p>
            <a:pPr>
              <a:buFontTx/>
              <a:buChar char="-"/>
            </a:pPr>
            <a:r>
              <a:rPr lang="cs-CZ" sz="2000" dirty="0" smtClean="0"/>
              <a:t>další podpůrná kritéria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082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5607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Dotační program vodohospodářské infrastruktury 2025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0813"/>
            <a:ext cx="10515600" cy="4023967"/>
          </a:xfrm>
        </p:spPr>
        <p:txBody>
          <a:bodyPr>
            <a:normAutofit/>
          </a:bodyPr>
          <a:lstStyle/>
          <a:p>
            <a:r>
              <a:rPr lang="cs-CZ" dirty="0" smtClean="0"/>
              <a:t>předpoklad schválení Pravidel: leden 2025</a:t>
            </a:r>
          </a:p>
          <a:p>
            <a:endParaRPr lang="cs-CZ" dirty="0"/>
          </a:p>
          <a:p>
            <a:r>
              <a:rPr lang="cs-CZ" dirty="0" smtClean="0"/>
              <a:t>předpokládaný příjem žádostí: </a:t>
            </a:r>
          </a:p>
          <a:p>
            <a:pPr marL="0" indent="0">
              <a:buNone/>
            </a:pPr>
            <a:r>
              <a:rPr lang="cs-CZ" dirty="0" smtClean="0"/>
              <a:t>od </a:t>
            </a:r>
            <a:r>
              <a:rPr lang="cs-CZ" b="1" dirty="0" smtClean="0"/>
              <a:t>1. 3. 2025 </a:t>
            </a:r>
            <a:r>
              <a:rPr lang="cs-CZ" dirty="0" smtClean="0"/>
              <a:t>do </a:t>
            </a:r>
            <a:r>
              <a:rPr lang="cs-CZ" b="1" dirty="0" smtClean="0"/>
              <a:t>31. 3. 2025, 12:00 hod.</a:t>
            </a:r>
          </a:p>
          <a:p>
            <a:endParaRPr lang="cs-CZ" b="1" dirty="0"/>
          </a:p>
          <a:p>
            <a:r>
              <a:rPr lang="cs-CZ" dirty="0" smtClean="0"/>
              <a:t>kontaktní osoba: Ing. Martina Landová</a:t>
            </a:r>
          </a:p>
          <a:p>
            <a:pPr marL="0" indent="0">
              <a:buNone/>
            </a:pPr>
            <a:r>
              <a:rPr lang="cs-CZ" dirty="0" smtClean="0"/>
              <a:t>                  tel: 377 195 333, </a:t>
            </a:r>
            <a:r>
              <a:rPr lang="cs-CZ" dirty="0" smtClean="0">
                <a:hlinkClick r:id="rId2"/>
              </a:rPr>
              <a:t>martina.landova@plzensky-kraj.cz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1797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32313" y="1438247"/>
            <a:ext cx="9144000" cy="23876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9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5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rozvoje vodovodů a kanalizací Plzeňského kraje (</a:t>
            </a:r>
            <a:r>
              <a:rPr lang="cs-CZ" dirty="0" smtClean="0"/>
              <a:t>PRVK PK)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315" y="1825625"/>
            <a:ext cx="10699865" cy="43513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500" dirty="0"/>
              <a:t>obsahuje </a:t>
            </a:r>
            <a:r>
              <a:rPr lang="cs-CZ" sz="2500" dirty="0" smtClean="0"/>
              <a:t>údaje </a:t>
            </a:r>
            <a:r>
              <a:rPr lang="cs-CZ" sz="2500" dirty="0"/>
              <a:t>o stávajícím a plánovaném způsobu zásobování pitnou </a:t>
            </a:r>
            <a:r>
              <a:rPr lang="cs-CZ" sz="2500" dirty="0" smtClean="0"/>
              <a:t>vodou, odkanalizování </a:t>
            </a:r>
            <a:r>
              <a:rPr lang="cs-CZ" sz="2500" dirty="0" smtClean="0"/>
              <a:t>a čištění odpadních vod ve všech městech, obcích </a:t>
            </a:r>
            <a:r>
              <a:rPr lang="cs-CZ" sz="2500" dirty="0"/>
              <a:t>a </a:t>
            </a:r>
            <a:r>
              <a:rPr lang="cs-CZ" sz="2500" dirty="0" smtClean="0"/>
              <a:t>místních částech</a:t>
            </a:r>
            <a:endParaRPr lang="cs-CZ" sz="2500" dirty="0"/>
          </a:p>
          <a:p>
            <a:pPr algn="just"/>
            <a:r>
              <a:rPr lang="cs-CZ" sz="2500" dirty="0" smtClean="0"/>
              <a:t>zpracovatelem </a:t>
            </a:r>
            <a:r>
              <a:rPr lang="cs-CZ" sz="2500" dirty="0"/>
              <a:t>je </a:t>
            </a:r>
            <a:r>
              <a:rPr lang="cs-CZ" sz="2500" dirty="0" smtClean="0"/>
              <a:t>kraj (zákon č. 274/2001 Sb., o vodovodech a kanalizacích pro veřejnou potřebu)</a:t>
            </a:r>
            <a:endParaRPr lang="cs-CZ" sz="2500" dirty="0"/>
          </a:p>
          <a:p>
            <a:pPr algn="just"/>
            <a:r>
              <a:rPr lang="cs-CZ" sz="2500" dirty="0" smtClean="0"/>
              <a:t>je podkladem </a:t>
            </a:r>
            <a:r>
              <a:rPr lang="cs-CZ" sz="2500" dirty="0"/>
              <a:t>při posuzování žádostí </a:t>
            </a:r>
            <a:r>
              <a:rPr lang="cs-CZ" sz="2500" dirty="0" smtClean="0"/>
              <a:t>o </a:t>
            </a:r>
            <a:r>
              <a:rPr lang="cs-CZ" sz="2500" dirty="0"/>
              <a:t>podporu na výstavbu </a:t>
            </a:r>
            <a:r>
              <a:rPr lang="cs-CZ" sz="2500" dirty="0" smtClean="0"/>
              <a:t>VHI</a:t>
            </a:r>
            <a:r>
              <a:rPr lang="en-US" sz="2500" dirty="0" smtClean="0"/>
              <a:t>;</a:t>
            </a:r>
            <a:r>
              <a:rPr lang="cs-CZ" sz="2500" dirty="0" smtClean="0"/>
              <a:t> </a:t>
            </a:r>
            <a:r>
              <a:rPr lang="cs-CZ" sz="2500" dirty="0"/>
              <a:t>vždy je vyžadován soulad žádosti o dotaci s návrhem uvedeným v PRVK PK (fondy EU, národní dotační programy, krajská podpora)</a:t>
            </a:r>
          </a:p>
          <a:p>
            <a:pPr algn="just"/>
            <a:r>
              <a:rPr lang="cs-CZ" sz="2500" dirty="0" smtClean="0"/>
              <a:t>informace o existujících sítích aktualizuje </a:t>
            </a:r>
            <a:r>
              <a:rPr lang="cs-CZ" sz="2500" dirty="0" smtClean="0"/>
              <a:t>KÚ z </a:t>
            </a:r>
            <a:r>
              <a:rPr lang="cs-CZ" sz="2500" dirty="0" smtClean="0"/>
              <a:t>dokumentů poskytnutých obcemi, </a:t>
            </a:r>
            <a:r>
              <a:rPr lang="cs-CZ" sz="2500" dirty="0"/>
              <a:t>informace o plánovaných akcích podávají obce formou žádosti o změnu </a:t>
            </a:r>
            <a:r>
              <a:rPr lang="cs-CZ" sz="2500" dirty="0" smtClean="0"/>
              <a:t>PRVK PK, </a:t>
            </a:r>
            <a:r>
              <a:rPr lang="cs-CZ" sz="2500" dirty="0" smtClean="0"/>
              <a:t>každá žádost je před </a:t>
            </a:r>
            <a:r>
              <a:rPr lang="cs-CZ" sz="2500" dirty="0"/>
              <a:t>zanesením </a:t>
            </a:r>
            <a:r>
              <a:rPr lang="cs-CZ" sz="2500" dirty="0" smtClean="0"/>
              <a:t>do PRVK PK podrobně posouzena </a:t>
            </a:r>
            <a:r>
              <a:rPr lang="cs-CZ" sz="2500" dirty="0"/>
              <a:t>(řešení musí být hospodárné a technicky vhodné</a:t>
            </a:r>
            <a:r>
              <a:rPr lang="cs-CZ" sz="2500" dirty="0" smtClean="0"/>
              <a:t>)</a:t>
            </a:r>
            <a:endParaRPr lang="cs-CZ" sz="2500" dirty="0"/>
          </a:p>
          <a:p>
            <a:r>
              <a:rPr lang="cs-CZ" sz="2500" dirty="0" smtClean="0"/>
              <a:t>od </a:t>
            </a:r>
            <a:r>
              <a:rPr lang="cs-CZ" sz="2500" dirty="0"/>
              <a:t>roku 2023 </a:t>
            </a:r>
            <a:r>
              <a:rPr lang="cs-CZ" sz="2500" dirty="0" smtClean="0"/>
              <a:t>má koncepce </a:t>
            </a:r>
            <a:r>
              <a:rPr lang="cs-CZ" sz="2500" dirty="0"/>
              <a:t>novou podobu, nová aplikace je zveřejněna na webu PK: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aplikace PRVK (textová a tabelární část): </a:t>
            </a:r>
            <a:r>
              <a:rPr lang="cs-CZ" dirty="0">
                <a:hlinkClick r:id="rId2"/>
              </a:rPr>
              <a:t>https://prvk.plzensky-kraj.cz/prvk/karty/prehled</a:t>
            </a:r>
            <a:endParaRPr lang="cs-CZ" dirty="0"/>
          </a:p>
          <a:p>
            <a:pPr marL="800100" lvl="1" indent="-342900">
              <a:buFontTx/>
              <a:buChar char="-"/>
            </a:pPr>
            <a:r>
              <a:rPr lang="cs-CZ" sz="2200" dirty="0"/>
              <a:t>mapová služba PRVK: </a:t>
            </a:r>
            <a:r>
              <a:rPr lang="cs-CZ" dirty="0">
                <a:hlinkClick r:id="rId3"/>
              </a:rPr>
              <a:t>https://mapy.plzensky-kraj.cz/gis/prvak/</a:t>
            </a:r>
            <a:endParaRPr lang="cs-CZ" dirty="0"/>
          </a:p>
          <a:p>
            <a:pPr marL="342900" indent="-342900" algn="just">
              <a:buFontTx/>
              <a:buChar char="-"/>
            </a:pPr>
            <a:endParaRPr lang="cs-CZ" sz="2500" dirty="0" smtClean="0"/>
          </a:p>
          <a:p>
            <a:pPr marL="342900" indent="-342900" algn="just">
              <a:buFontTx/>
              <a:buChar char="-"/>
            </a:pPr>
            <a:endParaRPr lang="cs-CZ" sz="2500" dirty="0"/>
          </a:p>
          <a:p>
            <a:pPr marL="342900" indent="-342900" algn="just">
              <a:buFontTx/>
              <a:buChar char="-"/>
            </a:pPr>
            <a:endParaRPr lang="cs-CZ" sz="2500" dirty="0" smtClean="0"/>
          </a:p>
          <a:p>
            <a:pPr marL="342900" indent="-342900" algn="just">
              <a:buFontTx/>
              <a:buChar char="-"/>
            </a:pPr>
            <a:endParaRPr lang="cs-CZ" sz="2500" dirty="0"/>
          </a:p>
          <a:p>
            <a:pPr marL="342900" indent="-342900" algn="just">
              <a:buFontTx/>
              <a:buChar char="-"/>
            </a:pPr>
            <a:endParaRPr lang="cs-CZ" sz="2500" dirty="0" smtClean="0"/>
          </a:p>
          <a:p>
            <a:pPr marL="342900" indent="-342900" algn="just">
              <a:buFontTx/>
              <a:buChar char="-"/>
            </a:pPr>
            <a:endParaRPr 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61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rozvoje vodovodů a kanalizací Plzeňského kraje (PRVK PK)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500" dirty="0" smtClean="0"/>
              <a:t>doposud probíhala aktualizace PRVK PK </a:t>
            </a:r>
            <a:r>
              <a:rPr lang="cs-CZ" sz="2500" dirty="0"/>
              <a:t>jednou ročně</a:t>
            </a:r>
            <a:r>
              <a:rPr lang="en-US" sz="2500" dirty="0"/>
              <a:t>;</a:t>
            </a:r>
            <a:r>
              <a:rPr lang="cs-CZ" sz="2500" dirty="0"/>
              <a:t> žádosti </a:t>
            </a:r>
            <a:r>
              <a:rPr lang="cs-CZ" sz="2500" dirty="0" smtClean="0"/>
              <a:t>o změnu byly </a:t>
            </a:r>
            <a:r>
              <a:rPr lang="cs-CZ" sz="2500" dirty="0"/>
              <a:t>do stanoveného data přijaty, na OŽP zpracovány, projednány se zákonem určenými organizacemi a následně předloženy ke schválení (případně zamítnutí) zastupitelstvu </a:t>
            </a:r>
            <a:r>
              <a:rPr lang="cs-CZ" sz="2500" dirty="0" smtClean="0"/>
              <a:t>kraje</a:t>
            </a:r>
            <a:endParaRPr lang="cs-CZ" sz="2500" dirty="0"/>
          </a:p>
          <a:p>
            <a:pPr algn="just"/>
            <a:r>
              <a:rPr lang="cs-CZ" sz="2500" b="1" dirty="0" smtClean="0"/>
              <a:t>od </a:t>
            </a:r>
            <a:r>
              <a:rPr lang="cs-CZ" sz="2500" b="1" dirty="0"/>
              <a:t>1. 7. 2024 NASTÁVÁ ZMĚNA!!! </a:t>
            </a:r>
            <a:r>
              <a:rPr lang="cs-CZ" sz="2500" dirty="0"/>
              <a:t>Aktualizace </a:t>
            </a:r>
            <a:r>
              <a:rPr lang="cs-CZ" sz="2500" dirty="0" smtClean="0"/>
              <a:t>bude probíhat </a:t>
            </a:r>
            <a:r>
              <a:rPr lang="cs-CZ" sz="2500" dirty="0"/>
              <a:t>formou dálkového přístupu žadatele do </a:t>
            </a:r>
            <a:r>
              <a:rPr lang="cs-CZ" sz="2500" dirty="0" smtClean="0"/>
              <a:t>nové aplikace </a:t>
            </a:r>
            <a:r>
              <a:rPr lang="cs-CZ" sz="2500" dirty="0" smtClean="0"/>
              <a:t>PRVK </a:t>
            </a:r>
            <a:r>
              <a:rPr lang="cs-CZ" sz="2500" dirty="0" smtClean="0"/>
              <a:t>PK. </a:t>
            </a:r>
            <a:r>
              <a:rPr lang="cs-CZ" sz="2500" dirty="0"/>
              <a:t>Vše bude </a:t>
            </a:r>
            <a:r>
              <a:rPr lang="cs-CZ" sz="2500" dirty="0" smtClean="0"/>
              <a:t>uspíšeno, obec </a:t>
            </a:r>
            <a:r>
              <a:rPr lang="cs-CZ" sz="2500" dirty="0"/>
              <a:t>bude moci sledovat </a:t>
            </a:r>
            <a:r>
              <a:rPr lang="cs-CZ" sz="2500" dirty="0" smtClean="0"/>
              <a:t>jednotlivé kroky schvalovacího procesu </a:t>
            </a:r>
            <a:r>
              <a:rPr lang="cs-CZ" sz="2500" dirty="0"/>
              <a:t>a </a:t>
            </a:r>
            <a:r>
              <a:rPr lang="cs-CZ" sz="2500" dirty="0" smtClean="0"/>
              <a:t>schválené návrhy budou </a:t>
            </a:r>
            <a:r>
              <a:rPr lang="cs-CZ" sz="2500" dirty="0" smtClean="0"/>
              <a:t>zveřejňovány </a:t>
            </a:r>
            <a:r>
              <a:rPr lang="cs-CZ" sz="2500" dirty="0"/>
              <a:t>průběžně </a:t>
            </a:r>
            <a:r>
              <a:rPr lang="cs-CZ" sz="2500" dirty="0" smtClean="0"/>
              <a:t>a co možná nejdříve </a:t>
            </a:r>
            <a:r>
              <a:rPr lang="cs-CZ" sz="2500" dirty="0"/>
              <a:t>s ohledem na </a:t>
            </a:r>
            <a:r>
              <a:rPr lang="cs-CZ" sz="2500" dirty="0" smtClean="0"/>
              <a:t>případnou navazující žádost </a:t>
            </a:r>
            <a:r>
              <a:rPr lang="cs-CZ" sz="2500" dirty="0"/>
              <a:t>o </a:t>
            </a:r>
            <a:r>
              <a:rPr lang="cs-CZ" sz="2500" dirty="0" smtClean="0"/>
              <a:t>dotaci</a:t>
            </a:r>
            <a:endParaRPr lang="cs-CZ" sz="2500" dirty="0"/>
          </a:p>
          <a:p>
            <a:pPr algn="just"/>
            <a:r>
              <a:rPr lang="cs-CZ" sz="2500" dirty="0" smtClean="0"/>
              <a:t>na manuálu pro žadatele pracujeme, o způsobu podání žádosti o aktualizaci PRVK PK </a:t>
            </a:r>
            <a:r>
              <a:rPr lang="cs-CZ" sz="2500" dirty="0"/>
              <a:t>po 1. </a:t>
            </a:r>
            <a:r>
              <a:rPr lang="cs-CZ" sz="2500" dirty="0" smtClean="0"/>
              <a:t>červenci 2024 budou obce v brzké době informovány prostřednictvím </a:t>
            </a:r>
            <a:r>
              <a:rPr lang="cs-CZ" sz="2500" dirty="0"/>
              <a:t>datové </a:t>
            </a:r>
            <a:r>
              <a:rPr lang="cs-CZ" sz="2500" dirty="0" smtClean="0"/>
              <a:t>schránky (věnujte jí pozornost)</a:t>
            </a:r>
            <a:endParaRPr lang="cs-CZ" sz="2500" dirty="0"/>
          </a:p>
          <a:p>
            <a:pPr algn="just"/>
            <a:r>
              <a:rPr lang="cs-CZ" sz="2500" dirty="0" smtClean="0"/>
              <a:t>kontaktní osoba:  Zuzana Voráčková</a:t>
            </a:r>
            <a:r>
              <a:rPr lang="cs-CZ" sz="2500" dirty="0"/>
              <a:t> </a:t>
            </a:r>
            <a:endParaRPr lang="cs-CZ" sz="2500" dirty="0" smtClean="0"/>
          </a:p>
          <a:p>
            <a:pPr marL="0" indent="0" algn="just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tel</a:t>
            </a:r>
            <a:r>
              <a:rPr lang="cs-CZ" sz="2500" dirty="0"/>
              <a:t>: 377 195 </a:t>
            </a:r>
            <a:r>
              <a:rPr lang="cs-CZ" sz="2500" dirty="0" smtClean="0"/>
              <a:t>662, </a:t>
            </a:r>
            <a:r>
              <a:rPr lang="cs-CZ" sz="2500" dirty="0" err="1" smtClean="0">
                <a:hlinkClick r:id="rId2"/>
              </a:rPr>
              <a:t>zuzana.vorackova</a:t>
            </a:r>
            <a:r>
              <a:rPr lang="en-US" sz="2500" dirty="0">
                <a:hlinkClick r:id="rId2"/>
              </a:rPr>
              <a:t>@</a:t>
            </a:r>
            <a:r>
              <a:rPr lang="en-US" sz="2500" dirty="0" err="1">
                <a:hlinkClick r:id="rId2"/>
              </a:rPr>
              <a:t>plzensky</a:t>
            </a:r>
            <a:r>
              <a:rPr lang="cs-CZ" sz="2500" dirty="0" smtClean="0">
                <a:hlinkClick r:id="rId2"/>
              </a:rPr>
              <a:t>-kraj.cz</a:t>
            </a:r>
            <a:endParaRPr lang="cs-CZ" sz="2500" dirty="0" smtClean="0"/>
          </a:p>
          <a:p>
            <a:pPr marL="0" indent="0" algn="just">
              <a:buNone/>
            </a:pPr>
            <a:endParaRPr lang="cs-CZ" sz="2500" dirty="0"/>
          </a:p>
          <a:p>
            <a:pPr marL="2743200" lvl="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62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873" y="10194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Podpora </a:t>
            </a:r>
            <a:r>
              <a:rPr lang="cs-CZ" dirty="0"/>
              <a:t>Plzeňského </a:t>
            </a:r>
            <a:r>
              <a:rPr lang="cs-CZ" dirty="0" smtClean="0"/>
              <a:t>kraje v oblasti </a:t>
            </a:r>
            <a:br>
              <a:rPr lang="cs-CZ" dirty="0" smtClean="0"/>
            </a:br>
            <a:r>
              <a:rPr lang="cs-CZ" dirty="0" smtClean="0"/>
              <a:t>vodohospodářské infrastruktury obcí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9654" y="3134735"/>
            <a:ext cx="10515600" cy="224082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Podpora zpracování variantních studií odkanalizování obcí a zásobování obcí pitnou vodou – neinvestiční podpora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Dotační program vodohospodářské infrastruktury – investiční 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09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9800" y="688398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Variantní studie odkanalizování obcí</a:t>
            </a:r>
            <a:br>
              <a:rPr lang="cs-CZ" sz="4000" dirty="0" smtClean="0"/>
            </a:br>
            <a:r>
              <a:rPr lang="cs-CZ" sz="4000" dirty="0" smtClean="0"/>
              <a:t>a zásobování obcí pitnou vodou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39800" y="2225963"/>
            <a:ext cx="10414000" cy="395099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od roku 2023 formou individuálních dotací – 25 tis. Kč / 40 tis. Kč</a:t>
            </a:r>
          </a:p>
          <a:p>
            <a:r>
              <a:rPr lang="cs-CZ" dirty="0" smtClean="0"/>
              <a:t>zpracovatelem autorizovaná osoba pro stavby </a:t>
            </a:r>
            <a:r>
              <a:rPr lang="cs-CZ" dirty="0"/>
              <a:t>vodního hospodářství a krajinného </a:t>
            </a:r>
            <a:r>
              <a:rPr lang="cs-CZ" dirty="0" smtClean="0"/>
              <a:t>inženýrství</a:t>
            </a:r>
          </a:p>
          <a:p>
            <a:r>
              <a:rPr lang="cs-CZ" dirty="0"/>
              <a:t>všechny relevantní varianty </a:t>
            </a:r>
            <a:r>
              <a:rPr lang="cs-CZ" dirty="0" smtClean="0"/>
              <a:t>odkanalizování/zásobování pitnou vodou všech </a:t>
            </a:r>
            <a:r>
              <a:rPr lang="cs-CZ" dirty="0"/>
              <a:t>místních částí obce s vyčíslením investičních a provozních nákladů a předběžné kalkulace stočného </a:t>
            </a:r>
            <a:r>
              <a:rPr lang="cs-CZ" dirty="0" smtClean="0"/>
              <a:t>a vodného (Kč/m</a:t>
            </a:r>
            <a:r>
              <a:rPr lang="cs-CZ" baseline="30000" dirty="0" smtClean="0"/>
              <a:t>3</a:t>
            </a:r>
            <a:r>
              <a:rPr lang="cs-CZ" dirty="0"/>
              <a:t>) u každé </a:t>
            </a:r>
            <a:r>
              <a:rPr lang="cs-CZ" dirty="0" smtClean="0"/>
              <a:t>varianty, zakreslení tras a objektů do KM a výpis z KN (seznam vlastníků u liniových staveb)</a:t>
            </a:r>
          </a:p>
          <a:p>
            <a:r>
              <a:rPr lang="cs-CZ" dirty="0" smtClean="0"/>
              <a:t>projednání </a:t>
            </a:r>
            <a:r>
              <a:rPr lang="cs-CZ" dirty="0"/>
              <a:t>s vodoprávním úřadem, správcem povodí a vodního toku, s krajským </a:t>
            </a:r>
            <a:r>
              <a:rPr lang="cs-CZ" dirty="0" smtClean="0"/>
              <a:t>úřadem a s občany </a:t>
            </a:r>
          </a:p>
          <a:p>
            <a:r>
              <a:rPr lang="cs-CZ" dirty="0" smtClean="0"/>
              <a:t>schválení vybraných variant a žádost o změnu v PRVK PK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76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Dotační program vodohospodářské infrastruktury 2024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b="1" dirty="0"/>
              <a:t>2 dotační </a:t>
            </a:r>
            <a:r>
              <a:rPr lang="cs-CZ" sz="3000" b="1" dirty="0" smtClean="0"/>
              <a:t>tituly </a:t>
            </a:r>
            <a:r>
              <a:rPr lang="cs-CZ" sz="3000" b="1" dirty="0"/>
              <a:t>- společné pro </a:t>
            </a:r>
            <a:r>
              <a:rPr lang="cs-CZ" sz="3000" b="1" dirty="0" smtClean="0"/>
              <a:t>oba:</a:t>
            </a:r>
            <a:endParaRPr lang="cs-CZ" sz="3000" b="1" dirty="0"/>
          </a:p>
          <a:p>
            <a:r>
              <a:rPr lang="cs-CZ" dirty="0" smtClean="0"/>
              <a:t>podpora výstavby, rekonstrukce ČOV, kanalizací, vodovodů a vodárenských objektů</a:t>
            </a:r>
          </a:p>
          <a:p>
            <a:r>
              <a:rPr lang="cs-CZ" dirty="0" smtClean="0"/>
              <a:t>není na zasíťování nových pozemků, přípojky, opravy, havarijní stavy, některé vedlejší rozpočtové náklady, apod.</a:t>
            </a:r>
          </a:p>
          <a:p>
            <a:r>
              <a:rPr lang="cs-CZ" dirty="0" smtClean="0"/>
              <a:t>soulad s Plánem rozvoje vodovodů a kanalizací PK</a:t>
            </a:r>
          </a:p>
          <a:p>
            <a:r>
              <a:rPr lang="cs-CZ" dirty="0" smtClean="0"/>
              <a:t>žadatelé: obce, DSO, právnické osoby, kde obce vlastní </a:t>
            </a:r>
            <a:r>
              <a:rPr lang="en-US" dirty="0" smtClean="0"/>
              <a:t>&gt;</a:t>
            </a:r>
            <a:r>
              <a:rPr lang="cs-CZ" dirty="0" smtClean="0"/>
              <a:t>50% podíl</a:t>
            </a:r>
          </a:p>
          <a:p>
            <a:r>
              <a:rPr lang="cs-CZ" dirty="0" smtClean="0"/>
              <a:t>příjem žádostí: 1. 3. 2024 – 29. 3. 2024, do 12 hod.</a:t>
            </a:r>
          </a:p>
          <a:p>
            <a:r>
              <a:rPr lang="cs-CZ" dirty="0" smtClean="0"/>
              <a:t>návrh dotací k podpoře na základě doporučení hodnoticí komise podle žádostí obodovaných dle předem schválených hodnoticích kritérií</a:t>
            </a:r>
          </a:p>
          <a:p>
            <a:r>
              <a:rPr lang="cs-CZ" dirty="0" smtClean="0"/>
              <a:t>max. dotace z PK na VHI pro jednu obec je 15 mil. Kč od roku 2014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38200" y="6893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Dotační titul č. 1: Kofinancování vodohospodářských projektů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pouze pro projekty, které jsou v době podání žádosti s příslibem dotace od jiného poskytovatele (programy </a:t>
            </a:r>
            <a:r>
              <a:rPr lang="cs-CZ" dirty="0" err="1" smtClean="0"/>
              <a:t>MZe</a:t>
            </a:r>
            <a:r>
              <a:rPr lang="cs-CZ" dirty="0" smtClean="0"/>
              <a:t>, OPŽP, NPŽP)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také na soustavy domovních čistíren odpadních vod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v době podání žádosti pravomocné stavební nebo společné povolení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dotace až 70 % uznatelných nákladů, </a:t>
            </a:r>
            <a:r>
              <a:rPr lang="cs-CZ" b="1" dirty="0" smtClean="0"/>
              <a:t>max. 5 mil. Kč</a:t>
            </a:r>
            <a:r>
              <a:rPr lang="cs-CZ" dirty="0" smtClean="0"/>
              <a:t>, při společném řešení pro více obcí (DSO a právnické osoby) až </a:t>
            </a:r>
            <a:r>
              <a:rPr lang="cs-CZ" b="1" dirty="0" smtClean="0"/>
              <a:t>10 mil. Kč</a:t>
            </a:r>
          </a:p>
          <a:p>
            <a:pPr marL="457200" lvl="1" indent="0">
              <a:buNone/>
            </a:pPr>
            <a:endParaRPr lang="cs-CZ" b="1" dirty="0" smtClean="0"/>
          </a:p>
          <a:p>
            <a:pPr lvl="1"/>
            <a:r>
              <a:rPr lang="cs-CZ" dirty="0" smtClean="0"/>
              <a:t>alokace pro 2024: </a:t>
            </a:r>
            <a:r>
              <a:rPr lang="cs-CZ" b="1" dirty="0" smtClean="0"/>
              <a:t>80 mil. Kč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1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38200" y="340187"/>
            <a:ext cx="10699865" cy="1325563"/>
          </a:xfrm>
        </p:spPr>
        <p:txBody>
          <a:bodyPr>
            <a:normAutofit/>
          </a:bodyPr>
          <a:lstStyle/>
          <a:p>
            <a:r>
              <a:rPr lang="cs-CZ" sz="4000" dirty="0"/>
              <a:t>Dotační titul č. 2: Drobné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vodohospodářské akce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95862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pouze pro projekty do 10 mil. Kč nebo které nelze financovat z jiných veřejných zdrojů (programů </a:t>
            </a:r>
            <a:r>
              <a:rPr lang="cs-CZ" dirty="0" err="1" smtClean="0"/>
              <a:t>MZe</a:t>
            </a:r>
            <a:r>
              <a:rPr lang="cs-CZ" dirty="0" smtClean="0"/>
              <a:t>, OPŽP, NPŽP) </a:t>
            </a:r>
            <a:r>
              <a:rPr lang="cs-CZ" dirty="0"/>
              <a:t>a nebo projekty v souvislosti s výstavbou nebo rekonstrukcí pozemní komunikace I., II. </a:t>
            </a:r>
            <a:r>
              <a:rPr lang="cs-CZ" dirty="0" smtClean="0"/>
              <a:t>a </a:t>
            </a:r>
            <a:r>
              <a:rPr lang="cs-CZ" dirty="0"/>
              <a:t>III. </a:t>
            </a:r>
            <a:r>
              <a:rPr lang="cs-CZ" dirty="0" smtClean="0"/>
              <a:t>třídy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nelze financovat domovní čistírny odpadních vod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v době podání žádosti postačí pravomocné územní rozhodnutí a zahájené řízení pro stavební nebo společné povolení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dotace až 70 % uznatelných nákladů, </a:t>
            </a:r>
            <a:r>
              <a:rPr lang="cs-CZ" b="1" dirty="0" smtClean="0"/>
              <a:t>max. 3,5 mil. Kč</a:t>
            </a:r>
            <a:r>
              <a:rPr lang="cs-CZ" dirty="0" smtClean="0"/>
              <a:t>, při společném řešení pro více obcí (DSO a právnické osoby) až </a:t>
            </a:r>
            <a:r>
              <a:rPr lang="cs-CZ" b="1" dirty="0" smtClean="0"/>
              <a:t>7 mil. Kč</a:t>
            </a:r>
          </a:p>
          <a:p>
            <a:pPr marL="457200" lvl="1" indent="0">
              <a:buNone/>
            </a:pPr>
            <a:endParaRPr lang="cs-CZ" b="1" dirty="0" smtClean="0"/>
          </a:p>
          <a:p>
            <a:pPr lvl="1"/>
            <a:r>
              <a:rPr lang="cs-CZ" dirty="0" smtClean="0"/>
              <a:t>alokace pro 2024: </a:t>
            </a:r>
            <a:r>
              <a:rPr lang="cs-CZ" b="1" dirty="0" smtClean="0"/>
              <a:t>25 mil. Kč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2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Dotační program vodohospodářské infrastruktury 2012-2024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323831"/>
              </p:ext>
            </p:extLst>
          </p:nvPr>
        </p:nvGraphicFramePr>
        <p:xfrm>
          <a:off x="979057" y="1967344"/>
          <a:ext cx="8312726" cy="420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5">
                  <a:extLst>
                    <a:ext uri="{9D8B030D-6E8A-4147-A177-3AD203B41FA5}">
                      <a16:colId xmlns:a16="http://schemas.microsoft.com/office/drawing/2014/main" val="1033012821"/>
                    </a:ext>
                  </a:extLst>
                </a:gridCol>
                <a:gridCol w="1376303">
                  <a:extLst>
                    <a:ext uri="{9D8B030D-6E8A-4147-A177-3AD203B41FA5}">
                      <a16:colId xmlns:a16="http://schemas.microsoft.com/office/drawing/2014/main" val="1569058529"/>
                    </a:ext>
                  </a:extLst>
                </a:gridCol>
                <a:gridCol w="2156604">
                  <a:extLst>
                    <a:ext uri="{9D8B030D-6E8A-4147-A177-3AD203B41FA5}">
                      <a16:colId xmlns:a16="http://schemas.microsoft.com/office/drawing/2014/main" val="4107330015"/>
                    </a:ext>
                  </a:extLst>
                </a:gridCol>
                <a:gridCol w="1824182">
                  <a:extLst>
                    <a:ext uri="{9D8B030D-6E8A-4147-A177-3AD203B41FA5}">
                      <a16:colId xmlns:a16="http://schemas.microsoft.com/office/drawing/2014/main" val="528439288"/>
                    </a:ext>
                  </a:extLst>
                </a:gridCol>
                <a:gridCol w="1293092">
                  <a:extLst>
                    <a:ext uri="{9D8B030D-6E8A-4147-A177-3AD203B41FA5}">
                      <a16:colId xmlns:a16="http://schemas.microsoft.com/office/drawing/2014/main" val="3078553342"/>
                    </a:ext>
                  </a:extLst>
                </a:gridCol>
              </a:tblGrid>
              <a:tr h="5457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žádostí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požadovaná dotace v Kč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podpořených projektů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Kč </a:t>
                      </a:r>
                      <a:b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9469241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131 001 358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36 438 714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23939128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134 291 353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15 070 000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7373134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86 730 356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21 082 889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9999084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96 667 815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42 499 129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8152936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110 858 274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59 994 400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304089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132 138 465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57 814 000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829010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155 495 683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80 190 000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036591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130 149 054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64 549 000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33536422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170 133 650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79 871 652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01921607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192 752 780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95 427 000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2823845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198 303 471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117 499 400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8442612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165 563 539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106 416 971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97170989"/>
                  </a:ext>
                </a:extLst>
              </a:tr>
              <a:tr h="2223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126 589 679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110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815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ÚP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1084</Words>
  <Application>Microsoft Office PowerPoint</Application>
  <PresentationFormat>Širokoúhlá obrazovka</PresentationFormat>
  <Paragraphs>161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Office</vt:lpstr>
      <vt:lpstr>                Plán rozvoje vodovodů  a kanalizací Plzeňského kraje  a podpora Plzeňského kraje  v oblasti vodohospodářské infrastruktury obcí </vt:lpstr>
      <vt:lpstr>Plán rozvoje vodovodů a kanalizací Plzeňského kraje (PRVK PK)</vt:lpstr>
      <vt:lpstr>Plán rozvoje vodovodů a kanalizací Plzeňského kraje (PRVK PK)</vt:lpstr>
      <vt:lpstr> Podpora Plzeňského kraje v oblasti  vodohospodářské infrastruktury obcí  </vt:lpstr>
      <vt:lpstr>Variantní studie odkanalizování obcí a zásobování obcí pitnou vodou</vt:lpstr>
      <vt:lpstr>Dotační program vodohospodářské infrastruktury 2024</vt:lpstr>
      <vt:lpstr>Dotační titul č. 1: Kofinancování vodohospodářských projektů </vt:lpstr>
      <vt:lpstr>Dotační titul č. 2: Drobné  vodohospodářské akce</vt:lpstr>
      <vt:lpstr> Dotační program vodohospodářské infrastruktury 2012-2024</vt:lpstr>
      <vt:lpstr>Hodnoticí kritéria  (pro každý dotační titul se hodnotí zvlášť)</vt:lpstr>
      <vt:lpstr>Dotační program vodohospodářské infrastruktury 2025</vt:lpstr>
      <vt:lpstr>Děkuji za pozornost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Radová Jindra</dc:creator>
  <cp:lastModifiedBy>Voráčková Zuzana</cp:lastModifiedBy>
  <cp:revision>59</cp:revision>
  <dcterms:created xsi:type="dcterms:W3CDTF">2023-07-12T06:56:47Z</dcterms:created>
  <dcterms:modified xsi:type="dcterms:W3CDTF">2024-05-20T08:53:45Z</dcterms:modified>
</cp:coreProperties>
</file>