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notesMasterIdLst>
    <p:notesMasterId r:id="rId33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přesun snímku</a:t>
            </a: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cs-CZ" sz="2000" b="0" strike="noStrike" spc="-1">
                <a:latin typeface="Arial"/>
              </a:rPr>
              <a:t>Klikněte pro úpravu formátu komentářů</a:t>
            </a:r>
          </a:p>
        </p:txBody>
      </p:sp>
      <p:sp>
        <p:nvSpPr>
          <p:cNvPr id="24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cs-CZ" sz="1400" b="0" strike="noStrike" spc="-1">
                <a:latin typeface="Times New Roman"/>
              </a:rPr>
              <a:t>&lt;záhlaví&gt;</a:t>
            </a:r>
          </a:p>
        </p:txBody>
      </p:sp>
      <p:sp>
        <p:nvSpPr>
          <p:cNvPr id="250" name="PlaceHolder 4"/>
          <p:cNvSpPr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r>
              <a:rPr lang="cs-CZ" sz="1400" b="0" strike="noStrike" spc="-1">
                <a:latin typeface="Times New Roman"/>
              </a:rPr>
              <a:t>&lt;datum/čas&gt;</a:t>
            </a:r>
          </a:p>
        </p:txBody>
      </p:sp>
      <p:sp>
        <p:nvSpPr>
          <p:cNvPr id="251" name="PlaceHolder 5"/>
          <p:cNvSpPr>
            <a:spLocks noGrp="1"/>
          </p:cNvSpPr>
          <p:nvPr>
            <p:ph type="ft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>
              <a:buNone/>
            </a:pPr>
            <a:r>
              <a:rPr lang="cs-CZ" sz="1400" b="0" strike="noStrike" spc="-1">
                <a:latin typeface="Times New Roman"/>
              </a:rPr>
              <a:t>&lt;zápatí&gt;</a:t>
            </a:r>
          </a:p>
        </p:txBody>
      </p:sp>
      <p:sp>
        <p:nvSpPr>
          <p:cNvPr id="252" name="PlaceHolder 6"/>
          <p:cNvSpPr>
            <a:spLocks noGrp="1"/>
          </p:cNvSpPr>
          <p:nvPr>
            <p:ph type="sldNum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cs-CZ" sz="1400" b="0" strike="noStrike" spc="-1">
                <a:latin typeface="Times New Roman"/>
              </a:defRPr>
            </a:lvl1pPr>
          </a:lstStyle>
          <a:p>
            <a:pPr indent="0" algn="r">
              <a:buNone/>
            </a:pPr>
            <a:fld id="{4A627145-FE0B-4283-85F9-14489A21E45B}" type="slidenum">
              <a:rPr lang="cs-CZ" sz="1400" b="0" strike="noStrike" spc="-1">
                <a:latin typeface="Times New Roman"/>
              </a:rPr>
              <a:t>‹#›</a:t>
            </a:fld>
            <a:endParaRPr lang="cs-CZ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sldNum" idx="4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7221FC-4E54-4761-B67A-5EA8D59CF312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3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32" name="PlaceHolder 3"/>
          <p:cNvSpPr>
            <a:spLocks noGrp="1"/>
          </p:cNvSpPr>
          <p:nvPr>
            <p:ph type="sldNum" idx="13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F79D123-6B1B-492E-A93D-343B151F1C09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13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sldNum" idx="14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B9AF2D3-FB5C-4303-80F7-06083C95D852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14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3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38" name="PlaceHolder 3"/>
          <p:cNvSpPr>
            <a:spLocks noGrp="1"/>
          </p:cNvSpPr>
          <p:nvPr>
            <p:ph type="sldNum" idx="15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26138FE-8B43-4712-960F-815EE87E9939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15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 type="sldNum" idx="16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2D1D14A-A7C5-4752-A5E8-85C78F9A3B64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16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4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44" name="PlaceHolder 3"/>
          <p:cNvSpPr>
            <a:spLocks noGrp="1"/>
          </p:cNvSpPr>
          <p:nvPr>
            <p:ph type="sldNum" idx="17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3D569E3-61C4-429F-9553-012BDAF3B6E3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17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sldNum" idx="18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01AE51F-645D-44E9-A9B2-E2B0A289FF4B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18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03EB82D-9560-40C3-B1FF-B608ACD79E44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19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5B2B92D-0D3A-4B55-9756-C93612E395BD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20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sldNum" idx="21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F3673E-7BA0-450E-A535-17D6DF9E46B0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21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5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59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F7901E2-1D13-4200-AE15-7F5EB65D5BBC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22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0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08" name="PlaceHolder 3"/>
          <p:cNvSpPr>
            <a:spLocks noGrp="1"/>
          </p:cNvSpPr>
          <p:nvPr>
            <p:ph type="sldNum" idx="5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36E289F-8F73-4969-BA95-1EECA80777DE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3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23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C0D4D1B-77E4-4589-8468-6B25E2F83CE3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23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24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350AD84-C62B-416F-BC60-4C9761252430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25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7F7F4210-E82B-4841-BE3B-F886FA075755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25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11" name="PlaceHolder 3"/>
          <p:cNvSpPr>
            <a:spLocks noGrp="1"/>
          </p:cNvSpPr>
          <p:nvPr>
            <p:ph type="sldNum" idx="6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CE19F058-01D7-4CDF-AC01-A84AAC869FA0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4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 type="sldNum" idx="7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C33996E-1821-4C55-B1CF-1C221E0E3E2B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5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 type="sldNum" idx="8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94FCC18-704F-4687-9201-FABFDAA898C6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sldNum" idx="9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BFDEB15-8970-4052-8172-2F5FA10823D5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7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2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2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D0CAE0C-E448-418A-B769-B729448F62F8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9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2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26" name="PlaceHolder 3"/>
          <p:cNvSpPr>
            <a:spLocks noGrp="1"/>
          </p:cNvSpPr>
          <p:nvPr>
            <p:ph type="sldNum" idx="11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09F1909-D830-4A83-853C-C5FEB8ECCAC8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10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  <a:ln w="0">
            <a:noFill/>
          </a:ln>
        </p:spPr>
      </p:sp>
      <p:sp>
        <p:nvSpPr>
          <p:cNvPr id="32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329" name="PlaceHolder 3"/>
          <p:cNvSpPr>
            <a:spLocks noGrp="1"/>
          </p:cNvSpPr>
          <p:nvPr>
            <p:ph type="sldNum" idx="12"/>
          </p:nvPr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cs-CZ" sz="1200" b="0" strike="noStrike" spc="-1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13E6B2C-A3BE-4160-B441-E44C9C83817C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11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ilip\Desktop\PROJEKTY\plzensky-kraj\prezentace\pozadi-uvod-znak.jpg"/>
          <p:cNvPicPr/>
          <p:nvPr/>
        </p:nvPicPr>
        <p:blipFill>
          <a:blip r:embed="rId14"/>
          <a:stretch/>
        </p:blipFill>
        <p:spPr>
          <a:xfrm>
            <a:off x="6480" y="0"/>
            <a:ext cx="9135720" cy="5908320"/>
          </a:xfrm>
          <a:prstGeom prst="rect">
            <a:avLst/>
          </a:prstGeom>
          <a:ln w="0">
            <a:noFill/>
          </a:ln>
        </p:spPr>
      </p:pic>
      <p:sp>
        <p:nvSpPr>
          <p:cNvPr id="7" name="Zástupný symbol pro datum 3"/>
          <p:cNvSpPr/>
          <p:nvPr/>
        </p:nvSpPr>
        <p:spPr>
          <a:xfrm>
            <a:off x="6120000" y="6160320"/>
            <a:ext cx="245628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www.plzensky-kraj.cz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2" name="Zástupný symbol pro datum 3"/>
          <p:cNvSpPr/>
          <p:nvPr/>
        </p:nvSpPr>
        <p:spPr>
          <a:xfrm>
            <a:off x="539640" y="61603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10.11.2022</a:t>
            </a:r>
            <a:endParaRPr lang="cs-CZ" sz="1400" b="0" strike="noStrike" spc="-1">
              <a:latin typeface="Arial"/>
            </a:endParaRPr>
          </a:p>
        </p:txBody>
      </p:sp>
      <p:pic>
        <p:nvPicPr>
          <p:cNvPr id="3" name="Picture 2" descr="C:\Users\Filip\Desktop\PROJEKTY\plzensky-kraj\prezentace\logo.png"/>
          <p:cNvPicPr/>
          <p:nvPr/>
        </p:nvPicPr>
        <p:blipFill>
          <a:blip r:embed="rId15"/>
          <a:stretch/>
        </p:blipFill>
        <p:spPr>
          <a:xfrm>
            <a:off x="611640" y="764640"/>
            <a:ext cx="3770280" cy="97920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3" descr="C:\Users\Filip\Desktop\PROJEKTY\plzensky-kraj\prezentace\pozadi-uvod-znak.jpg"/>
          <p:cNvPicPr/>
          <p:nvPr/>
        </p:nvPicPr>
        <p:blipFill>
          <a:blip r:embed="rId14"/>
          <a:stretch/>
        </p:blipFill>
        <p:spPr>
          <a:xfrm>
            <a:off x="6480" y="0"/>
            <a:ext cx="9135720" cy="5908320"/>
          </a:xfrm>
          <a:prstGeom prst="rect">
            <a:avLst/>
          </a:prstGeom>
          <a:ln w="0">
            <a:noFill/>
          </a:ln>
        </p:spPr>
      </p:pic>
      <p:sp>
        <p:nvSpPr>
          <p:cNvPr id="43" name="Zástupný symbol pro datum 3"/>
          <p:cNvSpPr/>
          <p:nvPr/>
        </p:nvSpPr>
        <p:spPr>
          <a:xfrm>
            <a:off x="6120000" y="6160320"/>
            <a:ext cx="245628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www.plzensky-kraj.cz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44" name="Zástupný symbol pro datum 3"/>
          <p:cNvSpPr/>
          <p:nvPr/>
        </p:nvSpPr>
        <p:spPr>
          <a:xfrm>
            <a:off x="539640" y="61603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10.11.2022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3" descr="C:\Users\Filip\Desktop\PROJEKTY\plzensky-kraj\prezentace\pozadi-uvod-znak.jpg"/>
          <p:cNvPicPr/>
          <p:nvPr/>
        </p:nvPicPr>
        <p:blipFill>
          <a:blip r:embed="rId14"/>
          <a:stretch/>
        </p:blipFill>
        <p:spPr>
          <a:xfrm>
            <a:off x="6480" y="0"/>
            <a:ext cx="9135720" cy="5908320"/>
          </a:xfrm>
          <a:prstGeom prst="rect">
            <a:avLst/>
          </a:prstGeom>
          <a:ln w="0">
            <a:noFill/>
          </a:ln>
        </p:spPr>
      </p:pic>
      <p:sp>
        <p:nvSpPr>
          <p:cNvPr id="84" name="Zástupný symbol pro datum 3"/>
          <p:cNvSpPr/>
          <p:nvPr/>
        </p:nvSpPr>
        <p:spPr>
          <a:xfrm>
            <a:off x="6120000" y="6160320"/>
            <a:ext cx="245628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www.plzensky-kraj.cz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85" name="Zástupný symbol pro datum 3"/>
          <p:cNvSpPr/>
          <p:nvPr/>
        </p:nvSpPr>
        <p:spPr>
          <a:xfrm>
            <a:off x="539640" y="61603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10.11.2022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3" descr="C:\Users\Filip\Desktop\PROJEKTY\plzensky-kraj\prezentace\pozadi-uvod-znak.jpg"/>
          <p:cNvPicPr/>
          <p:nvPr/>
        </p:nvPicPr>
        <p:blipFill>
          <a:blip r:embed="rId14"/>
          <a:stretch/>
        </p:blipFill>
        <p:spPr>
          <a:xfrm>
            <a:off x="6480" y="0"/>
            <a:ext cx="9135720" cy="5908320"/>
          </a:xfrm>
          <a:prstGeom prst="rect">
            <a:avLst/>
          </a:prstGeom>
          <a:ln w="0">
            <a:noFill/>
          </a:ln>
        </p:spPr>
      </p:pic>
      <p:sp>
        <p:nvSpPr>
          <p:cNvPr id="125" name="Zástupný symbol pro datum 3"/>
          <p:cNvSpPr/>
          <p:nvPr/>
        </p:nvSpPr>
        <p:spPr>
          <a:xfrm>
            <a:off x="6120000" y="6160320"/>
            <a:ext cx="245628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www.plzensky-kraj.cz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26" name="Zástupný symbol pro datum 3"/>
          <p:cNvSpPr/>
          <p:nvPr/>
        </p:nvSpPr>
        <p:spPr>
          <a:xfrm>
            <a:off x="539640" y="61603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10.11.2022</a:t>
            </a:r>
            <a:endParaRPr lang="cs-CZ" sz="1400" b="0" strike="noStrike" spc="-1">
              <a:latin typeface="Arial"/>
            </a:endParaRPr>
          </a:p>
        </p:txBody>
      </p:sp>
      <p:pic>
        <p:nvPicPr>
          <p:cNvPr id="127" name="Picture 2" descr="C:\Users\Filip\Desktop\PROJEKTY\plzensky-kraj\prezentace\logo.png"/>
          <p:cNvPicPr/>
          <p:nvPr/>
        </p:nvPicPr>
        <p:blipFill>
          <a:blip r:embed="rId15"/>
          <a:stretch/>
        </p:blipFill>
        <p:spPr>
          <a:xfrm>
            <a:off x="611640" y="764640"/>
            <a:ext cx="3770280" cy="979200"/>
          </a:xfrm>
          <a:prstGeom prst="rect">
            <a:avLst/>
          </a:prstGeom>
          <a:ln w="0">
            <a:noFill/>
          </a:ln>
        </p:spPr>
      </p:pic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3" descr="C:\Users\Filip\Desktop\PROJEKTY\plzensky-kraj\prezentace\pozadi-uvod-znak.jpg"/>
          <p:cNvPicPr/>
          <p:nvPr/>
        </p:nvPicPr>
        <p:blipFill>
          <a:blip r:embed="rId14"/>
          <a:stretch/>
        </p:blipFill>
        <p:spPr>
          <a:xfrm>
            <a:off x="6480" y="0"/>
            <a:ext cx="9135720" cy="5908320"/>
          </a:xfrm>
          <a:prstGeom prst="rect">
            <a:avLst/>
          </a:prstGeom>
          <a:ln w="0">
            <a:noFill/>
          </a:ln>
        </p:spPr>
      </p:pic>
      <p:sp>
        <p:nvSpPr>
          <p:cNvPr id="167" name="Zástupný symbol pro datum 3"/>
          <p:cNvSpPr/>
          <p:nvPr/>
        </p:nvSpPr>
        <p:spPr>
          <a:xfrm>
            <a:off x="6120000" y="6160320"/>
            <a:ext cx="245628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www.plzensky-kraj.cz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8" name="Zástupný symbol pro datum 3"/>
          <p:cNvSpPr/>
          <p:nvPr/>
        </p:nvSpPr>
        <p:spPr>
          <a:xfrm>
            <a:off x="539640" y="6160320"/>
            <a:ext cx="2131920" cy="363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cs-CZ" sz="1400" b="1" strike="noStrike" spc="-1">
                <a:solidFill>
                  <a:srgbClr val="005EA8"/>
                </a:solidFill>
                <a:latin typeface="Myriad Pro"/>
                <a:ea typeface="DejaVu Sans"/>
              </a:rPr>
              <a:t>10.11.2022</a:t>
            </a:r>
            <a:endParaRPr lang="cs-CZ" sz="1400" b="0" strike="noStrike" spc="-1">
              <a:latin typeface="Arial"/>
            </a:endParaRPr>
          </a:p>
        </p:txBody>
      </p:sp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" descr="C:\Users\Filip\Desktop\PROJEKTY\plzensky-kraj\prezentace\pozadi-barevne-znak.jpg"/>
          <p:cNvPicPr/>
          <p:nvPr/>
        </p:nvPicPr>
        <p:blipFill>
          <a:blip r:embed="rId14"/>
          <a:stretch/>
        </p:blipFill>
        <p:spPr>
          <a:xfrm>
            <a:off x="0" y="0"/>
            <a:ext cx="9142200" cy="685620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2" descr="C:\Users\Filip\Desktop\PROJEKTY\plzensky-kraj\prezentace\logo-white.png"/>
          <p:cNvPicPr/>
          <p:nvPr/>
        </p:nvPicPr>
        <p:blipFill>
          <a:blip r:embed="rId15"/>
          <a:stretch/>
        </p:blipFill>
        <p:spPr>
          <a:xfrm>
            <a:off x="6372360" y="5733360"/>
            <a:ext cx="2315520" cy="600480"/>
          </a:xfrm>
          <a:prstGeom prst="rect">
            <a:avLst/>
          </a:prstGeom>
          <a:ln w="0">
            <a:noFill/>
          </a:ln>
        </p:spPr>
      </p:pic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Klikněte pro úpravu formátu textu nadpisu</a:t>
            </a: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Arial"/>
              </a:rPr>
              <a:t>Klikněte pro úpravu formátu textu osnovy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Druhá úroveň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Třetí úroveň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Arial"/>
              </a:rPr>
              <a:t>Čtvrtá úroveň osnovy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Pátá úroveň osnovy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Šestá úroveň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</a:rPr>
              <a:t>Sedmá úroveň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mapy.plzensky-kraj.cz/gis/dtm" TargetMode="Externa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mapy.plzensky-kraj.cz/gis/dt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zensky-kraj.cz/" TargetMode="External"/><Relationship Id="rId2" Type="http://schemas.openxmlformats.org/officeDocument/2006/relationships/hyperlink" Target="mailto:richard.hlous@plzensky-kraj.cz" TargetMode="External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Obrázek 4">
            <a:hlinkClick r:id="rId2"/>
          </p:cNvPr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6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7640" y="1845000"/>
            <a:ext cx="8927280" cy="3981240"/>
          </a:xfrm>
          <a:prstGeom prst="rect">
            <a:avLst/>
          </a:prstGeom>
          <a:ln w="0">
            <a:noFill/>
          </a:ln>
          <a:effectLst>
            <a:glow>
              <a:schemeClr val="accent1"/>
            </a:glow>
            <a:softEdge rad="317500"/>
          </a:effectLst>
        </p:spPr>
      </p:pic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75640" y="2565000"/>
            <a:ext cx="8207280" cy="146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3200" b="1" strike="noStrike" spc="-1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  <a:latin typeface="Arial"/>
                <a:ea typeface="DejaVu Sans"/>
              </a:rPr>
              <a:t>DTM a nové povinnosti obcí</a:t>
            </a:r>
            <a: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  <a:t/>
            </a:r>
            <a:b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</a:br>
            <a: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  <a:t/>
            </a:r>
            <a:b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</a:br>
            <a:r>
              <a:rPr lang="cs-CZ" sz="3200" b="1" strike="noStrike" spc="-1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  <a:latin typeface="Arial"/>
                <a:ea typeface="DejaVu Sans"/>
              </a:rPr>
              <a:t>Pořizování dat inženýrských sítí</a:t>
            </a:r>
            <a: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  <a:t/>
            </a:r>
            <a:br>
              <a:rPr sz="3200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</a:rPr>
            </a:br>
            <a:r>
              <a:rPr lang="cs-CZ" sz="3200" b="1" strike="noStrike" spc="-1" dirty="0">
                <a:ln>
                  <a:solidFill>
                    <a:schemeClr val="tx2"/>
                  </a:solidFill>
                </a:ln>
                <a:solidFill>
                  <a:srgbClr val="0070C0"/>
                </a:solidFill>
                <a:latin typeface="Arial"/>
                <a:ea typeface="DejaVu Sans"/>
              </a:rPr>
              <a:t>ve vlastnictví obcí pro digitální technickou mapu kraje</a:t>
            </a:r>
            <a:endParaRPr lang="cs-CZ" sz="3200" b="0" strike="noStrike" spc="-1" dirty="0">
              <a:ln>
                <a:solidFill>
                  <a:schemeClr val="tx2"/>
                </a:solidFill>
              </a:ln>
              <a:solidFill>
                <a:srgbClr val="0070C0"/>
              </a:solidFill>
              <a:latin typeface="Arial"/>
            </a:endParaRPr>
          </a:p>
        </p:txBody>
      </p:sp>
      <p:sp>
        <p:nvSpPr>
          <p:cNvPr id="255" name="Obdélník 254"/>
          <p:cNvSpPr/>
          <p:nvPr/>
        </p:nvSpPr>
        <p:spPr>
          <a:xfrm>
            <a:off x="2688840" y="6201360"/>
            <a:ext cx="3981240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Mgr. Richard Hlous, metodik DTM</a:t>
            </a: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Podpis smlouvy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494280" y="1196640"/>
            <a:ext cx="822780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Projednání a schválení příslušným orgánem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Primárně uzavíráme smlouvy v elektronické podobě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K dokumentu, který byl podepsán kvalifikovaným elektronickým podpisem či zapečetěn kvalifikovanou elektronickou pečetí podle zákona 297/2016 Sb., se musí přidat rovněž kvalifikované </a:t>
            </a:r>
            <a:r>
              <a:rPr lang="cs-CZ" sz="2000" b="1" i="1" strike="noStrike" spc="-1">
                <a:solidFill>
                  <a:srgbClr val="000000"/>
                </a:solidFill>
                <a:latin typeface="Myriad Pro"/>
                <a:ea typeface="DejaVu Sans"/>
              </a:rPr>
              <a:t>elektronické časové razítko</a:t>
            </a: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.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Zaslání kontaktních údajů pro vyplnění do smlouvy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Pověřená kontaktní osoba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E-mail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Mobil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První podepisuje Plzeňský kraj, následně je smlouva odesílána datovou schránkou k podpisu obci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Časové razítko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76" name="Zástupný symbol pro obsah 3"/>
          <p:cNvPicPr/>
          <p:nvPr/>
        </p:nvPicPr>
        <p:blipFill>
          <a:blip r:embed="rId3"/>
          <a:stretch/>
        </p:blipFill>
        <p:spPr>
          <a:xfrm>
            <a:off x="323640" y="1040400"/>
            <a:ext cx="4174560" cy="4675680"/>
          </a:xfrm>
          <a:prstGeom prst="rect">
            <a:avLst/>
          </a:prstGeom>
          <a:ln w="0">
            <a:noFill/>
          </a:ln>
        </p:spPr>
      </p:pic>
      <p:pic>
        <p:nvPicPr>
          <p:cNvPr id="277" name="Obrázek 3"/>
          <p:cNvPicPr/>
          <p:nvPr/>
        </p:nvPicPr>
        <p:blipFill>
          <a:blip r:embed="rId4"/>
          <a:stretch/>
        </p:blipFill>
        <p:spPr>
          <a:xfrm>
            <a:off x="3924000" y="2493000"/>
            <a:ext cx="5076720" cy="1942560"/>
          </a:xfrm>
          <a:prstGeom prst="rect">
            <a:avLst/>
          </a:prstGeom>
          <a:ln w="34925">
            <a:solidFill>
              <a:srgbClr val="4F81BD"/>
            </a:solidFill>
            <a:rou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575640" y="2565000"/>
            <a:ext cx="8207280" cy="146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3200" b="1" strike="noStrike" spc="-1">
                <a:solidFill>
                  <a:srgbClr val="005EA8"/>
                </a:solidFill>
                <a:latin typeface="Arial"/>
                <a:ea typeface="DejaVu Sans"/>
              </a:rPr>
              <a:t>Podklady k následné transformaci, konsolidaci, vyhledávání či vyšetření a mapování dat technické infrastruktury (TI) v majetku obcí z projektu MPO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Analýza a zpracování podkladů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/>
          </p:nvPr>
        </p:nvSpPr>
        <p:spPr>
          <a:xfrm>
            <a:off x="477720" y="1340640"/>
            <a:ext cx="822780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Příprava podkladů na straně obce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Analogové podklady - výkresy a seznamy souřadnic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Digitální podklady – pasporty, CD, data od správců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Orientační zákresy TI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Je možné nahlédnout do mapové služby </a:t>
            </a:r>
            <a:r>
              <a:rPr lang="cs-CZ" sz="2000" b="0" i="1" u="sng" strike="noStrike" spc="-1">
                <a:solidFill>
                  <a:srgbClr val="0000FF"/>
                </a:solidFill>
                <a:uFillTx/>
                <a:latin typeface="Myriad Pro"/>
                <a:ea typeface="DejaVu Sans"/>
                <a:hlinkClick r:id="rId3"/>
              </a:rPr>
              <a:t>https://mapy.plzensky-kraj.cz/gis/dtm/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Wingdings" charset="2"/>
              <a:buChar char="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TI převzato z ÚAP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1600200" lvl="3" indent="-22860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Wingdings" charset="2"/>
              <a:buChar char="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Vodovody a kanalizace převzaty z PRVAK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Vhodné je předat / zaslat data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Skenování analogových podkladů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Zaslání digitální podoby dat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Způsoby pořizování dat technické infrastruktury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540000" y="1052640"/>
            <a:ext cx="794628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Transformace dat  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Jedná se o převod a kategorizaci dat dle Vyhlášky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	 o DTM kraje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Data pořízená z dotačního titulu PK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lvl="1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Konsolidace dat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Převod dostupných dat do podoby dle Vyhlášky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	 o DTM kraje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Nové kompletní zaměření (Mapování dat) 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Vyhledání či vyšetření průběhů podzemních inž. sítí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Mapování objektů TI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Klasické geodetické metody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Vyhodnocení dat z leteckých snímků (lampy VO)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1143000" lvl="2" indent="-22860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Mobilní laserové skenování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99960" indent="0">
              <a:lnSpc>
                <a:spcPct val="10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  <a:p>
            <a:pPr marL="39996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Mapování dat technické infrastruktury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/>
          </p:nvPr>
        </p:nvSpPr>
        <p:spPr>
          <a:xfrm>
            <a:off x="477720" y="1340640"/>
            <a:ext cx="7261200" cy="374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Jaké typy objektů lze mapovat v rámci tohoto projektu?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Dle vyhlášky o DTM kraje 393/2020 Sb.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Objekty technické infrastruktury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Vztah k vlastnictví mapované infrastruktury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100% ve vlastnictví obce nebo její zřizované organizace (vodovod, kanalizace, VO)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Rozsahy pořizování dat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Kompletní zaměření objektů TI za celé území obce 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Pořízení dat TI v celém rozsahu obcí vlastněných objektů TI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Obrázek 5"/>
          <p:cNvPicPr/>
          <p:nvPr/>
        </p:nvPicPr>
        <p:blipFill>
          <a:blip r:embed="rId3"/>
          <a:stretch/>
        </p:blipFill>
        <p:spPr>
          <a:xfrm>
            <a:off x="827640" y="476640"/>
            <a:ext cx="7636680" cy="53989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Obrázek 1"/>
          <p:cNvPicPr/>
          <p:nvPr/>
        </p:nvPicPr>
        <p:blipFill>
          <a:blip r:embed="rId3"/>
          <a:stretch/>
        </p:blipFill>
        <p:spPr>
          <a:xfrm>
            <a:off x="1979640" y="332640"/>
            <a:ext cx="4534560" cy="637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Obrázek 2"/>
          <p:cNvPicPr/>
          <p:nvPr/>
        </p:nvPicPr>
        <p:blipFill>
          <a:blip r:embed="rId3"/>
          <a:stretch/>
        </p:blipFill>
        <p:spPr>
          <a:xfrm>
            <a:off x="683640" y="332640"/>
            <a:ext cx="8135280" cy="5494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Obrázek 1"/>
          <p:cNvPicPr/>
          <p:nvPr/>
        </p:nvPicPr>
        <p:blipFill>
          <a:blip r:embed="rId3"/>
          <a:stretch/>
        </p:blipFill>
        <p:spPr>
          <a:xfrm>
            <a:off x="1763640" y="476640"/>
            <a:ext cx="5862600" cy="5357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Digitální technická mapa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443160" y="1225080"/>
            <a:ext cx="822780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Datový podklad pro veřejnou správu i soukromý sektor.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Dosavadní DTM na dobrovolné bázi, bez standardizace.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Plzeňský kraj – již nějakou dobu DTM vede pro obce s vydanou vyhláškou/partnerem DTM. - Proběhlo několik dotačních titulů PK na mapování ÚMPS, případně TI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Akceptační protokoly stavebníků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DTM obcí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Obrázek 257">
            <a:hlinkClick r:id=""/>
          </p:cNvPr>
          <p:cNvPicPr/>
          <p:nvPr/>
        </p:nvPicPr>
        <p:blipFill>
          <a:blip r:embed="rId3"/>
          <a:stretch/>
        </p:blipFill>
        <p:spPr>
          <a:xfrm>
            <a:off x="5040000" y="3206160"/>
            <a:ext cx="2651040" cy="237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Obrázek 2"/>
          <p:cNvPicPr/>
          <p:nvPr/>
        </p:nvPicPr>
        <p:blipFill>
          <a:blip r:embed="rId3"/>
          <a:stretch/>
        </p:blipFill>
        <p:spPr>
          <a:xfrm>
            <a:off x="0" y="1071000"/>
            <a:ext cx="9142560" cy="4300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 Realizaci pořizování dat TI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2"/>
          <p:cNvSpPr>
            <a:spLocks noGrp="1"/>
          </p:cNvSpPr>
          <p:nvPr>
            <p:ph/>
          </p:nvPr>
        </p:nvSpPr>
        <p:spPr>
          <a:xfrm>
            <a:off x="477720" y="1340640"/>
            <a:ext cx="8227800" cy="4174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lvl="1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Jednání na obci se zástupci PK a dodavatele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2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SzPct val="100000"/>
              <a:buFontTx/>
              <a:buChar char="-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Rozsahy obcemi vlastněných inženýrských sítí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2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SzPct val="100000"/>
              <a:buFontTx/>
              <a:buChar char="-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Volba metody pořizování dat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2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SzPct val="100000"/>
              <a:buFontTx/>
              <a:buChar char="-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Stanovení typů objektů pořizovaných inženýrských sítí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2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SzPct val="100000"/>
              <a:buFontTx/>
              <a:buChar char="-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Data za celé území obce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Součinnost a komunikace s dodavatelem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Nejasnosti - pasportní charakter, osa kynety, 3. a 9. tř. př.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Zpracovaná data se budou předkládat obci ke kontrole (správnost a úplnost) a až po jejich odsouhlasení kraj podepíše předávací protokol dodavateli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Kompletní pořízenou sadu dat předá jednorázově kraj obci a ta tato data vloží v první polovině roku 2023 do DTM kraje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cs-CZ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	 ÚAP TI 				 DTM TI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3" name="Obrázek 292"/>
          <p:cNvPicPr/>
          <p:nvPr/>
        </p:nvPicPr>
        <p:blipFill>
          <a:blip r:embed="rId3"/>
          <a:stretch/>
        </p:blipFill>
        <p:spPr>
          <a:xfrm>
            <a:off x="540000" y="1440000"/>
            <a:ext cx="4222440" cy="3175200"/>
          </a:xfrm>
          <a:prstGeom prst="rect">
            <a:avLst/>
          </a:prstGeom>
          <a:ln w="0">
            <a:noFill/>
          </a:ln>
        </p:spPr>
      </p:pic>
      <p:pic>
        <p:nvPicPr>
          <p:cNvPr id="294" name="Obrázek 293"/>
          <p:cNvPicPr/>
          <p:nvPr/>
        </p:nvPicPr>
        <p:blipFill>
          <a:blip r:embed="rId4"/>
          <a:stretch/>
        </p:blipFill>
        <p:spPr>
          <a:xfrm>
            <a:off x="4150080" y="1440000"/>
            <a:ext cx="4849920" cy="3072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Zasmluvněné obce k 10.11.2022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37" y="1194840"/>
            <a:ext cx="8336383" cy="4529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Editor údajů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2"/>
          <p:cNvSpPr>
            <a:spLocks noGrp="1"/>
          </p:cNvSpPr>
          <p:nvPr>
            <p:ph/>
          </p:nvPr>
        </p:nvSpPr>
        <p:spPr>
          <a:xfrm>
            <a:off x="477720" y="1196640"/>
            <a:ext cx="8227800" cy="446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Novela zákona č. 47/2020 Sb., zákona o zeměměřictví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O prvcích se povedou údaje dle vyhlášky č. 393/2020 Sb., o DTM kraje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Odlišný režim pro editaci údajů o sítích a pro editaci polohopisu (tzv. základní prostorová situace)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Editorem dat polohopisu bude kraj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Na základě podkladů od stavebníků / geodetů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1" strike="noStrike" spc="-1">
                <a:solidFill>
                  <a:srgbClr val="FF0000"/>
                </a:solidFill>
                <a:latin typeface="Myriad Pro"/>
                <a:ea typeface="DejaVu Sans"/>
              </a:rPr>
              <a:t>Editorem dat dopravní a technické infrastruktury </a:t>
            </a: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bude přímo vlastník, provozovatel nebo správce daných sítí –</a:t>
            </a:r>
            <a:r>
              <a:rPr lang="cs-CZ" sz="2000" b="1" strike="noStrike" spc="-1">
                <a:solidFill>
                  <a:srgbClr val="000000"/>
                </a:solidFill>
                <a:latin typeface="Myriad Pro"/>
                <a:ea typeface="DejaVu Sans"/>
              </a:rPr>
              <a:t> </a:t>
            </a:r>
            <a:r>
              <a:rPr lang="cs-CZ" sz="2000" b="1" strike="noStrike" spc="-1">
                <a:solidFill>
                  <a:srgbClr val="FF0000"/>
                </a:solidFill>
                <a:latin typeface="Myriad Pro"/>
                <a:ea typeface="DejaVu Sans"/>
              </a:rPr>
              <a:t>tedy i obce</a:t>
            </a:r>
            <a:r>
              <a:rPr lang="cs-CZ" sz="2000" b="0" strike="noStrike" spc="-1">
                <a:solidFill>
                  <a:srgbClr val="FF0000"/>
                </a:solidFill>
                <a:latin typeface="Myriad Pro"/>
                <a:ea typeface="DejaVu Sans"/>
              </a:rPr>
              <a:t>!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Obce mohou tuto povinnost zajistit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vlastními kapacitami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smluvním externím subjektem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 fontScale="90000"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Aktuální legislativní záležitosti - Pozměňovací návrh 163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477720" y="1196640"/>
            <a:ext cx="8227800" cy="446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Stavební zákon – odsunuta účinnost o jeden rok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Zeměměřický zákon – pozměňovací návrh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Myriad Pro"/>
                <a:ea typeface="DejaVu Sans"/>
              </a:rPr>
              <a:t>163 o </a:t>
            </a: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odsunutí </a:t>
            </a:r>
            <a:r>
              <a:rPr lang="cs-CZ" sz="2000" b="0" strike="noStrike" spc="-1" dirty="0" smtClean="0">
                <a:solidFill>
                  <a:srgbClr val="000000"/>
                </a:solidFill>
                <a:latin typeface="Myriad Pro"/>
                <a:ea typeface="DejaVu Sans"/>
              </a:rPr>
              <a:t>účinnosti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30.6.2024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Přechodné období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??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Změna formátu JVF – už se připravuje 1.4.3, Nyní platí 1.4.2.1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Předávání dat kraji u ZPS?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Delší období pro stop stav v zapracování dat TI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None/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/>
          </p:cNvSpPr>
          <p:nvPr>
            <p:ph type="title"/>
          </p:nvPr>
        </p:nvSpPr>
        <p:spPr>
          <a:xfrm>
            <a:off x="3059999" y="1915106"/>
            <a:ext cx="5614920" cy="28904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4000" b="1" strike="noStrike" spc="-1" dirty="0" smtClean="0">
                <a:solidFill>
                  <a:srgbClr val="FFFFFF"/>
                </a:solidFill>
                <a:latin typeface="Myriad Pro"/>
                <a:ea typeface="DejaVu Sans"/>
              </a:rPr>
              <a:t>Děkujeme </a:t>
            </a:r>
            <a:r>
              <a:rPr sz="4000" dirty="0"/>
              <a:t/>
            </a:r>
            <a:br>
              <a:rPr sz="4000" dirty="0"/>
            </a:br>
            <a:r>
              <a:rPr lang="cs-CZ" sz="4000" b="1" strike="noStrike" spc="-1" dirty="0">
                <a:solidFill>
                  <a:srgbClr val="FFFFFF"/>
                </a:solidFill>
                <a:latin typeface="Myriad Pro"/>
                <a:ea typeface="DejaVu Sans"/>
              </a:rPr>
              <a:t>za pozornost</a:t>
            </a:r>
            <a:endParaRPr lang="cs-CZ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059999" y="3570329"/>
            <a:ext cx="5434295" cy="344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cs-CZ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Mgr. Richard Hlous, metodik </a:t>
            </a:r>
            <a:r>
              <a:rPr lang="cs-CZ" sz="1800" b="0" strike="noStrike" spc="-1" dirty="0" smtClean="0">
                <a:solidFill>
                  <a:srgbClr val="000000"/>
                </a:solidFill>
                <a:latin typeface="Arial"/>
                <a:ea typeface="DejaVu Sans"/>
              </a:rPr>
              <a:t>DTM</a:t>
            </a:r>
          </a:p>
          <a:p>
            <a:r>
              <a:rPr lang="cs-CZ" dirty="0"/>
              <a:t>Odbor regionálního rozvoje</a:t>
            </a:r>
          </a:p>
          <a:p>
            <a:r>
              <a:rPr lang="cs-CZ" dirty="0"/>
              <a:t>Krajský úřad Plzeňského kraje</a:t>
            </a:r>
          </a:p>
          <a:p>
            <a:r>
              <a:rPr lang="cs-CZ" dirty="0"/>
              <a:t>Škroupova 18, 306 13 Plzeň</a:t>
            </a:r>
          </a:p>
          <a:p>
            <a:r>
              <a:rPr lang="cs-CZ" dirty="0"/>
              <a:t>tel.: 377 195 675, mobil: 773 799 469</a:t>
            </a:r>
          </a:p>
          <a:p>
            <a:r>
              <a:rPr lang="cs-CZ" dirty="0"/>
              <a:t>e-mail: </a:t>
            </a:r>
            <a:r>
              <a:rPr lang="cs-CZ" u="sng" dirty="0">
                <a:hlinkClick r:id="rId2"/>
              </a:rPr>
              <a:t>richard.hlous@plzensky-kraj.cz</a:t>
            </a:r>
            <a:endParaRPr lang="cs-CZ" dirty="0"/>
          </a:p>
          <a:p>
            <a:r>
              <a:rPr lang="cs-CZ" u="sng" dirty="0">
                <a:hlinkClick r:id="rId3"/>
              </a:rPr>
              <a:t>http://www.plzensky-kraj.cz</a:t>
            </a:r>
            <a:endParaRPr lang="cs-CZ" dirty="0"/>
          </a:p>
          <a:p>
            <a:pPr>
              <a:lnSpc>
                <a:spcPct val="100000"/>
              </a:lnSpc>
            </a:pPr>
            <a:endParaRPr lang="cs-CZ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cs-CZ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60" name="Obrázek 259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53342" y="273600"/>
            <a:ext cx="7636955" cy="6858000"/>
          </a:xfrm>
          <a:prstGeom prst="rect">
            <a:avLst/>
          </a:prstGeom>
          <a:solidFill>
            <a:srgbClr val="000000">
              <a:shade val="95000"/>
            </a:srgbClr>
          </a:solidFill>
          <a:ln w="107315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Zákon č. 200/1994 Sb.,183/2006 Sb.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2"/>
          <p:cNvSpPr>
            <a:spLocks noGrp="1"/>
          </p:cNvSpPr>
          <p:nvPr>
            <p:ph/>
          </p:nvPr>
        </p:nvSpPr>
        <p:spPr>
          <a:xfrm>
            <a:off x="443160" y="1225080"/>
            <a:ext cx="822780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Novela zákona č. 200/1994 Sb., o zeměměřictví, ve znění pozdějších předpisů a novela zákona č. 183/2006 Sb., o územním plánování a stavebním řádu (stavební zákon), ve znění pozdějších předpisů zavádí novou </a:t>
            </a:r>
            <a:r>
              <a:rPr lang="cs-CZ" sz="2000" b="1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povinnost</a:t>
            </a: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 krajů, které jsou na základě těchto předpisů povinny do </a:t>
            </a:r>
            <a:r>
              <a:rPr lang="cs-CZ" sz="2000" b="1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30. června 2023 zpřístupnit digitální technickou mapu</a:t>
            </a: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 a tuto vést pro území kraje.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432000" indent="-324000">
              <a:lnSpc>
                <a:spcPct val="100000"/>
              </a:lnSpc>
              <a:spcBef>
                <a:spcPts val="1417"/>
              </a:spcBef>
              <a:buClr>
                <a:srgbClr val="FFC000"/>
              </a:buClr>
              <a:buSzPct val="45000"/>
              <a:buFont typeface="Wingdings" charset="2"/>
              <a:buChar char=""/>
            </a:pPr>
            <a:r>
              <a:rPr lang="cs-CZ" sz="2000" b="1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Financování</a:t>
            </a: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Microsoft YaHei"/>
              </a:rPr>
              <a:t> - projekt Rozšíření DTM Plzeňského kraje, registrační číslo CZ.01.4.03/0.0/0.0/19_259/0025071, spolufinancovaného Evropskou unií, prostřednictvím Operačního programu Podnikání a inovace pro konkurenceschopnost 2014–2020 (OP PIK), konkrétně z Výzvy Ministerstva průmyslu a obchodu (MPO) programu Vysokorychlostní internet, III. výzvy určené na vznik a rozvoj digitálních technických map krajů. 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800" b="0" strike="noStrike" spc="-1">
                <a:solidFill>
                  <a:srgbClr val="005EA8"/>
                </a:solidFill>
                <a:latin typeface="Myriad Pro"/>
                <a:ea typeface="DejaVu Sans"/>
              </a:rPr>
              <a:t>Povinnosti kraje a obcí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/>
          </p:nvPr>
        </p:nvSpPr>
        <p:spPr>
          <a:xfrm>
            <a:off x="464760" y="1196640"/>
            <a:ext cx="8227800" cy="48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Kraj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Vybudovat do 30.06.2023 Digitální technickou mapu kraje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Pořízení HW a SW k provozu systému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Zodpovědnost za správu dat polohopisu (ZPS)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400"/>
              </a:spcBef>
              <a:buNone/>
              <a:tabLst>
                <a:tab pos="0" algn="l"/>
              </a:tabLst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Obce (pokud jsou vlastníky dopravní a technické infrastruktury)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Vložit data o průběhu těchto sítí do DTM kraje 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Garantovat jejich průběžnou aktualizaci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Bezplatné předávání těchto dat do systému </a:t>
            </a:r>
            <a:r>
              <a:rPr lang="cs-CZ" sz="2000" b="0" i="1" strike="noStrike" spc="-1" dirty="0" smtClean="0">
                <a:solidFill>
                  <a:srgbClr val="000000"/>
                </a:solidFill>
                <a:latin typeface="Myriad Pro"/>
                <a:ea typeface="DejaVu Sans"/>
              </a:rPr>
              <a:t>DTM v JVF DTM</a:t>
            </a:r>
          </a:p>
          <a:p>
            <a:pPr marL="457200" lvl="1" indent="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None/>
              <a:tabLst>
                <a:tab pos="0" algn="l"/>
              </a:tabLst>
            </a:pPr>
            <a:endParaRPr lang="cs-CZ" sz="2000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tabLst>
                <a:tab pos="0" algn="l"/>
              </a:tabLst>
            </a:pPr>
            <a:r>
              <a:rPr lang="cs-CZ" sz="2000" spc="-1" dirty="0">
                <a:solidFill>
                  <a:srgbClr val="000000"/>
                </a:solidFill>
                <a:latin typeface="Myriad Pro"/>
                <a:ea typeface="DejaVu Sans"/>
              </a:rPr>
              <a:t>Vlastníci </a:t>
            </a:r>
            <a:r>
              <a:rPr lang="cs-CZ" sz="2000" spc="-1" dirty="0" smtClean="0">
                <a:solidFill>
                  <a:srgbClr val="000000"/>
                </a:solidFill>
                <a:latin typeface="Myriad Pro"/>
                <a:ea typeface="DejaVu Sans"/>
              </a:rPr>
              <a:t>DTI</a:t>
            </a:r>
            <a:endParaRPr lang="cs-CZ" sz="2000" spc="-1" dirty="0" smtClean="0">
              <a:solidFill>
                <a:srgbClr val="000000"/>
              </a:solidFill>
              <a:latin typeface="Myriad Pro"/>
              <a:ea typeface="DejaVu Sans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i="1" spc="-1" dirty="0">
                <a:solidFill>
                  <a:srgbClr val="000000"/>
                </a:solidFill>
                <a:latin typeface="Myriad Pro"/>
                <a:ea typeface="DejaVu Sans"/>
              </a:rPr>
              <a:t>povinnost při změně TI zanášet tyto změny do DTM prostřednictvím JVF </a:t>
            </a:r>
            <a:r>
              <a:rPr lang="cs-CZ" sz="2000" i="1" spc="-1" dirty="0" smtClean="0">
                <a:solidFill>
                  <a:srgbClr val="000000"/>
                </a:solidFill>
                <a:latin typeface="Myriad Pro"/>
                <a:ea typeface="DejaVu Sans"/>
              </a:rPr>
              <a:t>DTM, podobně u DI</a:t>
            </a:r>
            <a:endParaRPr lang="cs-CZ" sz="2000" i="1" spc="-1" dirty="0">
              <a:solidFill>
                <a:srgbClr val="000000"/>
              </a:solidFill>
              <a:latin typeface="Myriad Pro"/>
              <a:ea typeface="DejaVu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800" b="0" strike="noStrike" spc="-1">
                <a:solidFill>
                  <a:srgbClr val="005EA8"/>
                </a:solidFill>
                <a:latin typeface="Myriad Pro"/>
                <a:ea typeface="DejaVu Sans"/>
              </a:rPr>
              <a:t>Povinnosti ČÚZK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2"/>
          <p:cNvSpPr>
            <a:spLocks noGrp="1"/>
          </p:cNvSpPr>
          <p:nvPr>
            <p:ph/>
          </p:nvPr>
        </p:nvSpPr>
        <p:spPr>
          <a:xfrm>
            <a:off x="464760" y="1196640"/>
            <a:ext cx="8227800" cy="48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Publikování DMVS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ortofotomapa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katastrální mapa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DTM krajů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Evidence vlastníků, správců a provozovatelů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Evidence oprávněných editorů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00"/>
              </a:spcBef>
              <a:spcAft>
                <a:spcPts val="1200"/>
              </a:spcAft>
              <a:buClr>
                <a:srgbClr val="FFCB00"/>
              </a:buClr>
              <a:buFont typeface="Arial"/>
              <a:buChar char="–"/>
              <a:tabLst>
                <a:tab pos="0" algn="l"/>
              </a:tabLst>
            </a:pPr>
            <a:r>
              <a:rPr lang="cs-CZ" sz="2000" b="0" i="1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Rozhraní pro zasílání aktualizačních dat do všech 14 krajů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800" b="0" strike="noStrike" spc="-1">
                <a:solidFill>
                  <a:srgbClr val="005EA8"/>
                </a:solidFill>
                <a:latin typeface="Myriad Pro"/>
                <a:ea typeface="DejaVu Sans"/>
              </a:rPr>
              <a:t>Stav k 1.7.2023 v Plzeňském kraji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/>
          </p:nvPr>
        </p:nvSpPr>
        <p:spPr>
          <a:xfrm>
            <a:off x="464760" y="1196640"/>
            <a:ext cx="8227800" cy="4894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100% Základní prostorové situace (ZPS+DI PK)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Intravilány obcí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DI na krajských komunikacích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lnSpc>
                <a:spcPct val="90000"/>
              </a:lnSpc>
              <a:spcBef>
                <a:spcPts val="1134"/>
              </a:spcBef>
              <a:buNone/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00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TI vyřešeno pro obce se zájmem o smlouvu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Prostředky pro cca 50 obcí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0">
              <a:lnSpc>
                <a:spcPct val="90000"/>
              </a:lnSpc>
              <a:spcBef>
                <a:spcPts val="1134"/>
              </a:spcBef>
              <a:buNone/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90000"/>
              </a:lnSpc>
              <a:spcBef>
                <a:spcPts val="1417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MPO připravuje další možnost financování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FFC000"/>
              </a:buClr>
              <a:buSzPct val="100000"/>
              <a:buFont typeface="Symbol" charset="2"/>
              <a:buChar char=""/>
            </a:pPr>
            <a:r>
              <a:rPr lang="cs-CZ" sz="2000" b="0" strike="noStrike" spc="-1" dirty="0">
                <a:solidFill>
                  <a:srgbClr val="000000"/>
                </a:solidFill>
                <a:latin typeface="Myriad Pro"/>
                <a:ea typeface="DejaVu Sans"/>
              </a:rPr>
              <a:t>V Plzeňském kraji jen pro DTI</a:t>
            </a: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100000"/>
              </a:lnSpc>
              <a:spcBef>
                <a:spcPts val="400"/>
              </a:spcBef>
              <a:buNone/>
            </a:pPr>
            <a:endParaRPr lang="cs-CZ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575640" y="2565000"/>
            <a:ext cx="8207280" cy="146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3200" b="1" strike="noStrike" spc="-1">
                <a:solidFill>
                  <a:srgbClr val="005EA8"/>
                </a:solidFill>
                <a:latin typeface="Arial"/>
                <a:ea typeface="DejaVu Sans"/>
              </a:rPr>
              <a:t>Smlouva o mapování a aktualizaci dat TI ve vlastnictví obcí</a:t>
            </a:r>
            <a:endParaRPr lang="cs-CZ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16"/>
          <p:cNvSpPr txBox="1"/>
          <p:nvPr/>
        </p:nvSpPr>
        <p:spPr>
          <a:xfrm>
            <a:off x="540000" y="4111920"/>
            <a:ext cx="8207280" cy="1468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cs-CZ" sz="2800" b="1" strike="noStrike" spc="-1">
                <a:solidFill>
                  <a:srgbClr val="005EA8"/>
                </a:solidFill>
                <a:latin typeface="Arial"/>
                <a:ea typeface="DejaVu Sans"/>
              </a:rPr>
              <a:t>Ministerstvo průmyslu a obchodu</a:t>
            </a:r>
            <a:r>
              <a:rPr sz="2800"/>
              <a:t/>
            </a:r>
            <a:br>
              <a:rPr sz="2800"/>
            </a:br>
            <a:r>
              <a:rPr lang="cs-CZ" sz="2800" b="1" strike="noStrike" spc="-1">
                <a:solidFill>
                  <a:srgbClr val="005EA8"/>
                </a:solidFill>
                <a:latin typeface="Arial"/>
                <a:ea typeface="DejaVu Sans"/>
              </a:rPr>
              <a:t>OP Podnikání a inovace pro konkurenceschopnost</a:t>
            </a:r>
            <a:endParaRPr lang="cs-CZ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477720" y="476640"/>
            <a:ext cx="8227800" cy="71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600" b="0" strike="noStrike" spc="-1">
                <a:solidFill>
                  <a:srgbClr val="005EA8"/>
                </a:solidFill>
                <a:latin typeface="Arial"/>
                <a:ea typeface="DejaVu Sans"/>
              </a:rPr>
              <a:t>Proč uzavíráme smlouvy ?</a:t>
            </a:r>
            <a:endParaRPr lang="cs-CZ" sz="2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443160" y="1225080"/>
            <a:ext cx="8227800" cy="4822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Jedna z podmínek poskytovatele dotace MPO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Uzavření Smlouvy o mapování a aktualizaci dat inženýrských sítí ve vlastnictví obcí pro systém DTM PK mezi zadavatelem a obcí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Závazek obce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Zajištění součinnosti s PK a dodavatelem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Vložení pořízených (naměřených, konsolidovaných i transformovaných) dat do DTM kraje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Zajištění následné aktualizace dat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343080" indent="-34308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Myriad Pro"/>
                <a:ea typeface="DejaVu Sans"/>
              </a:rPr>
              <a:t>Závazek Plzeňského kraje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Zajištění transformace, konsolidace i mapování dat TI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  <a:p>
            <a:pPr marL="743040" lvl="1" indent="-285840">
              <a:lnSpc>
                <a:spcPct val="100000"/>
              </a:lnSpc>
              <a:spcBef>
                <a:spcPts val="499"/>
              </a:spcBef>
              <a:buClr>
                <a:srgbClr val="FFCB00"/>
              </a:buClr>
              <a:buFont typeface="Arial"/>
              <a:buChar char="–"/>
            </a:pPr>
            <a:r>
              <a:rPr lang="cs-CZ" sz="2000" b="0" i="1" strike="noStrike" spc="-1">
                <a:solidFill>
                  <a:srgbClr val="000000"/>
                </a:solidFill>
                <a:latin typeface="Myriad Pro"/>
                <a:ea typeface="DejaVu Sans"/>
              </a:rPr>
              <a:t>Poskytnutí pořízených dat technické infrastruktury ve vlastnictví obce (jednorázově jako ucelenou sadu)</a:t>
            </a:r>
            <a:endParaRPr lang="cs-CZ" sz="2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6500</TotalTime>
  <Words>1081</Words>
  <Application>Microsoft Office PowerPoint</Application>
  <PresentationFormat>Předvádění na obrazovce (4:3)</PresentationFormat>
  <Paragraphs>160</Paragraphs>
  <Slides>26</Slides>
  <Notes>22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6</vt:i4>
      </vt:variant>
      <vt:variant>
        <vt:lpstr>Nadpisy snímků</vt:lpstr>
      </vt:variant>
      <vt:variant>
        <vt:i4>26</vt:i4>
      </vt:variant>
    </vt:vector>
  </HeadingPairs>
  <TitlesOfParts>
    <vt:vector size="39" baseType="lpstr">
      <vt:lpstr>Microsoft YaHei</vt:lpstr>
      <vt:lpstr>Arial</vt:lpstr>
      <vt:lpstr>DejaVu Sans</vt:lpstr>
      <vt:lpstr>Myriad Pro</vt:lpstr>
      <vt:lpstr>Symbol</vt:lpstr>
      <vt:lpstr>Times New Roman</vt:lpstr>
      <vt:lpstr>Wingdings</vt:lpstr>
      <vt:lpstr>Motiv sady Office</vt:lpstr>
      <vt:lpstr>Motiv sady Office</vt:lpstr>
      <vt:lpstr>Office Theme</vt:lpstr>
      <vt:lpstr>Office Theme</vt:lpstr>
      <vt:lpstr>Office Theme</vt:lpstr>
      <vt:lpstr>Office Theme</vt:lpstr>
      <vt:lpstr>DTM a nové povinnosti obcí  Pořizování dat inženýrských sítí ve vlastnictví obcí pro digitální technickou mapu kraje</vt:lpstr>
      <vt:lpstr>Digitální technická mapa</vt:lpstr>
      <vt:lpstr>Prezentace aplikace PowerPoint</vt:lpstr>
      <vt:lpstr>Zákon č. 200/1994 Sb.,183/2006 Sb.</vt:lpstr>
      <vt:lpstr>Povinnosti kraje a obcí</vt:lpstr>
      <vt:lpstr>Povinnosti ČÚZK</vt:lpstr>
      <vt:lpstr>Stav k 1.7.2023 v Plzeňském kraji</vt:lpstr>
      <vt:lpstr>Smlouva o mapování a aktualizaci dat TI ve vlastnictví obcí</vt:lpstr>
      <vt:lpstr>Proč uzavíráme smlouvy ?</vt:lpstr>
      <vt:lpstr>Podpis smlouvy</vt:lpstr>
      <vt:lpstr>Časové razítko</vt:lpstr>
      <vt:lpstr>Podklady k následné transformaci, konsolidaci, vyhledávání či vyšetření a mapování dat technické infrastruktury (TI) v majetku obcí z projektu MPO</vt:lpstr>
      <vt:lpstr>Analýza a zpracování podkladů</vt:lpstr>
      <vt:lpstr>Způsoby pořizování dat technické infrastruktury</vt:lpstr>
      <vt:lpstr>Mapování dat technické infrastruktury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Realizaci pořizování dat TI</vt:lpstr>
      <vt:lpstr>  ÚAP TI      DTM TI</vt:lpstr>
      <vt:lpstr>Zasmluvněné obce k 10.11.2022</vt:lpstr>
      <vt:lpstr>Editor údajů</vt:lpstr>
      <vt:lpstr>Aktuální legislativní záležitosti - Pozměňovací návrh 163</vt:lpstr>
      <vt:lpstr>Děkujeme 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/>
  <dc:creator>Filip Košnar</dc:creator>
  <dc:description/>
  <cp:lastModifiedBy>Hlous Richard</cp:lastModifiedBy>
  <cp:revision>165</cp:revision>
  <dcterms:created xsi:type="dcterms:W3CDTF">2016-10-24T14:26:56Z</dcterms:created>
  <dcterms:modified xsi:type="dcterms:W3CDTF">2022-11-07T10:04:35Z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16</vt:i4>
  </property>
  <property fmtid="{D5CDD505-2E9C-101B-9397-08002B2CF9AE}" pid="3" name="PresentationFormat">
    <vt:lpwstr>Předvádění na obrazovce (4:3)</vt:lpwstr>
  </property>
  <property fmtid="{D5CDD505-2E9C-101B-9397-08002B2CF9AE}" pid="4" name="Slides">
    <vt:i4>20</vt:i4>
  </property>
</Properties>
</file>